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8288000" cy="10287000"/>
  <p:notesSz cx="6858000" cy="9144000"/>
  <p:embeddedFontLst>
    <p:embeddedFont>
      <p:font typeface="DM Sans" pitchFamily="2" charset="0"/>
      <p:regular r:id="rId31"/>
      <p:bold r:id="rId32"/>
      <p:italic r:id="rId33"/>
      <p:bold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Open Sans Bold" panose="020B0806030504020204" charset="0"/>
      <p:regular r:id="rId39"/>
    </p:embeddedFont>
    <p:embeddedFont>
      <p:font typeface="Oswald Bold" panose="020B0604020202020204" charset="0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162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942069" y="2491990"/>
            <a:ext cx="5402142" cy="5303020"/>
          </a:xfrm>
          <a:custGeom>
            <a:avLst/>
            <a:gdLst/>
            <a:ahLst/>
            <a:cxnLst/>
            <a:rect l="l" t="t" r="r" b="b"/>
            <a:pathLst>
              <a:path w="5402142" h="5303020">
                <a:moveTo>
                  <a:pt x="0" y="0"/>
                </a:moveTo>
                <a:lnTo>
                  <a:pt x="5402143" y="0"/>
                </a:lnTo>
                <a:lnTo>
                  <a:pt x="5402143" y="5303020"/>
                </a:lnTo>
                <a:lnTo>
                  <a:pt x="0" y="5303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2699" y="0"/>
            <a:ext cx="3173729" cy="1467423"/>
          </a:xfrm>
          <a:custGeom>
            <a:avLst/>
            <a:gdLst/>
            <a:ahLst/>
            <a:cxnLst/>
            <a:rect l="l" t="t" r="r" b="b"/>
            <a:pathLst>
              <a:path w="3173729" h="1467423">
                <a:moveTo>
                  <a:pt x="0" y="0"/>
                </a:moveTo>
                <a:lnTo>
                  <a:pt x="3173729" y="0"/>
                </a:lnTo>
                <a:lnTo>
                  <a:pt x="3173729" y="1467423"/>
                </a:lnTo>
                <a:lnTo>
                  <a:pt x="0" y="14674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599564" y="1590039"/>
            <a:ext cx="6687186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639"/>
              </a:lnSpc>
            </a:pPr>
            <a:r>
              <a:rPr lang="en-US" sz="7199" spc="705">
                <a:solidFill>
                  <a:srgbClr val="FFFFFF"/>
                </a:solidFill>
                <a:latin typeface="Oswald Bold"/>
              </a:rPr>
              <a:t>UNIRIDES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99564" y="2944414"/>
            <a:ext cx="6687186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599"/>
              </a:lnSpc>
              <a:spcBef>
                <a:spcPct val="0"/>
              </a:spcBef>
            </a:pPr>
            <a:r>
              <a:rPr lang="en-US" sz="3999" spc="391">
                <a:solidFill>
                  <a:srgbClr val="FFFFFF"/>
                </a:solidFill>
                <a:latin typeface="DM Sans"/>
              </a:rPr>
              <a:t>Criação e Análise comparativa web &amp; app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99564" y="6757154"/>
            <a:ext cx="8413815" cy="1944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79"/>
              </a:lnSpc>
              <a:spcBef>
                <a:spcPct val="0"/>
              </a:spcBef>
            </a:pPr>
            <a:r>
              <a:rPr lang="en-US" sz="3699" u="none" strike="noStrike" spc="362">
                <a:solidFill>
                  <a:srgbClr val="FFFFFF"/>
                </a:solidFill>
                <a:latin typeface="DM Sans"/>
              </a:rPr>
              <a:t>Arquitetura de Informação para a Web e Dispositivos Móveis</a:t>
            </a:r>
          </a:p>
          <a:p>
            <a:pPr marL="0" lvl="0" indent="0" algn="l">
              <a:lnSpc>
                <a:spcPts val="5179"/>
              </a:lnSpc>
              <a:spcBef>
                <a:spcPct val="0"/>
              </a:spcBef>
            </a:pPr>
            <a:endParaRPr lang="en-US" sz="3699" u="none" strike="noStrike" spc="362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578180" y="8080941"/>
            <a:ext cx="4129921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/>
              </a:rPr>
              <a:t>Henrique Oliveira A038926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2984" y="9201150"/>
            <a:ext cx="1752600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/>
              </a:rPr>
              <a:t>10/01/2023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Thin Line Abstract  Shape Illustration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8973511" y="1813636"/>
            <a:ext cx="8751360" cy="6766415"/>
          </a:xfrm>
          <a:custGeom>
            <a:avLst/>
            <a:gdLst/>
            <a:ahLst/>
            <a:cxnLst/>
            <a:rect l="l" t="t" r="r" b="b"/>
            <a:pathLst>
              <a:path w="8751360" h="6766415">
                <a:moveTo>
                  <a:pt x="0" y="0"/>
                </a:moveTo>
                <a:lnTo>
                  <a:pt x="8751360" y="0"/>
                </a:lnTo>
                <a:lnTo>
                  <a:pt x="8751360" y="6766415"/>
                </a:lnTo>
                <a:lnTo>
                  <a:pt x="0" y="67664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997477" y="2045754"/>
            <a:ext cx="8167329" cy="194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79"/>
              </a:lnSpc>
              <a:spcBef>
                <a:spcPct val="0"/>
              </a:spcBef>
            </a:pPr>
            <a:r>
              <a:rPr lang="en-US" sz="6399">
                <a:solidFill>
                  <a:srgbClr val="FDFDFE"/>
                </a:solidFill>
                <a:latin typeface="Open Sans Bold"/>
              </a:rPr>
              <a:t>Página de apresentação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97477" y="4273565"/>
            <a:ext cx="6616454" cy="4048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62"/>
              </a:lnSpc>
            </a:pPr>
            <a:r>
              <a:rPr lang="en-US" sz="2374">
                <a:solidFill>
                  <a:srgbClr val="FDFDFE"/>
                </a:solidFill>
                <a:latin typeface="Open Sans"/>
              </a:rPr>
              <a:t>A página inicial da UniRides apresenta aos usuários uma breve demonstração sobre a sua natureza e as razões para utilizar a plataforma. Além disso, exibe uma barra de navegação (Navbar) que disponibiliza as opções de Login e Register, bem como a possibilidade de acessar as páginas "Sobre nós" e "Contactos".</a:t>
            </a:r>
          </a:p>
          <a:p>
            <a:pPr marL="0" lvl="0" indent="0" algn="l">
              <a:lnSpc>
                <a:spcPts val="3562"/>
              </a:lnSpc>
              <a:spcBef>
                <a:spcPct val="0"/>
              </a:spcBef>
            </a:pPr>
            <a:r>
              <a:rPr lang="en-US" sz="2374">
                <a:solidFill>
                  <a:srgbClr val="FDFDFE"/>
                </a:solidFill>
                <a:latin typeface="Open Sans"/>
              </a:rPr>
              <a:t>É importante salientar que esta página apenas está disponível na versão Web.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54439" y="3844290"/>
            <a:ext cx="12179122" cy="2693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560"/>
              </a:lnSpc>
            </a:pPr>
            <a:r>
              <a:rPr lang="en-US" sz="9600">
                <a:solidFill>
                  <a:srgbClr val="FFFFFF"/>
                </a:solidFill>
                <a:latin typeface="Open Sans Bold"/>
              </a:rPr>
              <a:t>Diferenças entre Web - Mobile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50129" y="2404942"/>
            <a:ext cx="9063664" cy="7027112"/>
          </a:xfrm>
          <a:custGeom>
            <a:avLst/>
            <a:gdLst/>
            <a:ahLst/>
            <a:cxnLst/>
            <a:rect l="l" t="t" r="r" b="b"/>
            <a:pathLst>
              <a:path w="9063664" h="7027112">
                <a:moveTo>
                  <a:pt x="0" y="0"/>
                </a:moveTo>
                <a:lnTo>
                  <a:pt x="9063664" y="0"/>
                </a:lnTo>
                <a:lnTo>
                  <a:pt x="9063664" y="7027113"/>
                </a:lnTo>
                <a:lnTo>
                  <a:pt x="0" y="7027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2128984" y="2404942"/>
            <a:ext cx="3177195" cy="7027112"/>
          </a:xfrm>
          <a:custGeom>
            <a:avLst/>
            <a:gdLst/>
            <a:ahLst/>
            <a:cxnLst/>
            <a:rect l="l" t="t" r="r" b="b"/>
            <a:pathLst>
              <a:path w="3177195" h="7027112">
                <a:moveTo>
                  <a:pt x="0" y="0"/>
                </a:moveTo>
                <a:lnTo>
                  <a:pt x="3177195" y="0"/>
                </a:lnTo>
                <a:lnTo>
                  <a:pt x="3177195" y="7027113"/>
                </a:lnTo>
                <a:lnTo>
                  <a:pt x="0" y="70271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2777862" y="7616913"/>
            <a:ext cx="2073231" cy="185610"/>
            <a:chOff x="0" y="0"/>
            <a:chExt cx="546036" cy="4888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46036" cy="48885"/>
            </a:xfrm>
            <a:custGeom>
              <a:avLst/>
              <a:gdLst/>
              <a:ahLst/>
              <a:cxnLst/>
              <a:rect l="l" t="t" r="r" b="b"/>
              <a:pathLst>
                <a:path w="546036" h="48885">
                  <a:moveTo>
                    <a:pt x="0" y="0"/>
                  </a:moveTo>
                  <a:lnTo>
                    <a:pt x="546036" y="0"/>
                  </a:lnTo>
                  <a:lnTo>
                    <a:pt x="546036" y="48885"/>
                  </a:lnTo>
                  <a:lnTo>
                    <a:pt x="0" y="488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BF63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546036" cy="106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550129" y="942304"/>
            <a:ext cx="3640719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79"/>
              </a:lnSpc>
            </a:pPr>
            <a:r>
              <a:rPr lang="en-US" sz="6399">
                <a:solidFill>
                  <a:srgbClr val="FFFFFF"/>
                </a:solidFill>
                <a:latin typeface="Open Sans Bold"/>
              </a:rPr>
              <a:t>Login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99361" y="1546440"/>
            <a:ext cx="14084886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Open Sans Bold"/>
              </a:rPr>
              <a:t>Login (cont)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094970" y="3227454"/>
            <a:ext cx="14089277" cy="4684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Open Sans"/>
              </a:rPr>
              <a:t>As páginas de Login são muito semelhantes, devido a ser necessário os mesmos dados para fazer login</a:t>
            </a:r>
            <a:r>
              <a:rPr lang="en-US" sz="2799" u="none">
                <a:solidFill>
                  <a:srgbClr val="FFFFFF"/>
                </a:solidFill>
                <a:latin typeface="Open Sans"/>
              </a:rPr>
              <a:t>. No entanto temos apenas um pequeno detalhe, que consiste em caso não termos conta e queiramos criar uma, na versão Web temos na NavBar a opção de ir para a página de registar utilizador e em Mobile temos uma label que redireciona para a página de registar.</a:t>
            </a:r>
          </a:p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endParaRPr lang="en-US" sz="2799" u="none">
              <a:solidFill>
                <a:srgbClr val="FFFFFF"/>
              </a:solidFill>
              <a:latin typeface="Open Sans"/>
            </a:endParaRPr>
          </a:p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2799" u="none">
                <a:solidFill>
                  <a:srgbClr val="FFFFFF"/>
                </a:solidFill>
                <a:latin typeface="Open Sans"/>
              </a:rPr>
              <a:t>Como podemos observar, o utilizador tem mais três formas de fazer a sua autenticação, a partir do Google, Apple e Facebook. Estas opções de autenticação estão disponíveis tanto na versão mobile como na versão web.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50129" y="2404942"/>
            <a:ext cx="9072468" cy="7027112"/>
          </a:xfrm>
          <a:custGeom>
            <a:avLst/>
            <a:gdLst/>
            <a:ahLst/>
            <a:cxnLst/>
            <a:rect l="l" t="t" r="r" b="b"/>
            <a:pathLst>
              <a:path w="9072468" h="7027112">
                <a:moveTo>
                  <a:pt x="0" y="0"/>
                </a:moveTo>
                <a:lnTo>
                  <a:pt x="9072468" y="0"/>
                </a:lnTo>
                <a:lnTo>
                  <a:pt x="9072468" y="7027113"/>
                </a:lnTo>
                <a:lnTo>
                  <a:pt x="0" y="7027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2462668" y="2404942"/>
            <a:ext cx="3223820" cy="7027112"/>
          </a:xfrm>
          <a:custGeom>
            <a:avLst/>
            <a:gdLst/>
            <a:ahLst/>
            <a:cxnLst/>
            <a:rect l="l" t="t" r="r" b="b"/>
            <a:pathLst>
              <a:path w="3223820" h="7027112">
                <a:moveTo>
                  <a:pt x="0" y="0"/>
                </a:moveTo>
                <a:lnTo>
                  <a:pt x="3223820" y="0"/>
                </a:lnTo>
                <a:lnTo>
                  <a:pt x="3223820" y="7027113"/>
                </a:lnTo>
                <a:lnTo>
                  <a:pt x="0" y="70271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550129" y="942304"/>
            <a:ext cx="3640719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79"/>
              </a:lnSpc>
            </a:pPr>
            <a:r>
              <a:rPr lang="en-US" sz="6399">
                <a:solidFill>
                  <a:srgbClr val="FFFFFF"/>
                </a:solidFill>
                <a:latin typeface="Open Sans Bold"/>
              </a:rPr>
              <a:t>Registar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99361" y="1546440"/>
            <a:ext cx="14084886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Open Sans Bold"/>
              </a:rPr>
              <a:t>Registar (cont)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094970" y="3227454"/>
            <a:ext cx="14089277" cy="5732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Open Sans"/>
              </a:rPr>
              <a:t>As páginas de Registar também são muito semelhantes, devido a ser necessário os mesmos dados para criar um utilizador</a:t>
            </a:r>
            <a:r>
              <a:rPr lang="en-US" sz="2799" u="none">
                <a:solidFill>
                  <a:srgbClr val="FFFFFF"/>
                </a:solidFill>
                <a:latin typeface="Open Sans"/>
              </a:rPr>
              <a:t>. No entanto temos uma diferença, que consiste em como na versão Web as dimensões do ecrã são maiores do que as de um dispositivo móvel, decidi colocar o registo da plataforma e o registo a partir de outras plataformas, tais como Google, Facebook e Apple, alinhadas horizontalmente. Caso estivesse alinhado verticalmente dava uma sensação de uma tela vazia.</a:t>
            </a:r>
          </a:p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endParaRPr lang="en-US" sz="2799" u="none">
              <a:solidFill>
                <a:srgbClr val="FFFFFF"/>
              </a:solidFill>
              <a:latin typeface="Open Sans"/>
            </a:endParaRPr>
          </a:p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2799" u="none">
                <a:solidFill>
                  <a:srgbClr val="FFFFFF"/>
                </a:solidFill>
                <a:latin typeface="Open Sans"/>
              </a:rPr>
              <a:t>Um detalhe muito importante é se o utilizador realizar o registo através de outras plataforma (Google, Facebook e Apple), terá que colocar o seu número da universidade na página do perfil, caso não coloque não receberá permissões de dar ou/e receber boleias.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6983" y="2632703"/>
            <a:ext cx="8781268" cy="6799351"/>
          </a:xfrm>
          <a:custGeom>
            <a:avLst/>
            <a:gdLst/>
            <a:ahLst/>
            <a:cxnLst/>
            <a:rect l="l" t="t" r="r" b="b"/>
            <a:pathLst>
              <a:path w="8781268" h="6799351">
                <a:moveTo>
                  <a:pt x="0" y="0"/>
                </a:moveTo>
                <a:lnTo>
                  <a:pt x="8781268" y="0"/>
                </a:lnTo>
                <a:lnTo>
                  <a:pt x="8781268" y="6799351"/>
                </a:lnTo>
                <a:lnTo>
                  <a:pt x="0" y="67993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697744" y="2932883"/>
            <a:ext cx="8127562" cy="286813"/>
            <a:chOff x="0" y="0"/>
            <a:chExt cx="2140593" cy="755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40593" cy="75539"/>
            </a:xfrm>
            <a:custGeom>
              <a:avLst/>
              <a:gdLst/>
              <a:ahLst/>
              <a:cxnLst/>
              <a:rect l="l" t="t" r="r" b="b"/>
              <a:pathLst>
                <a:path w="2140593" h="75539">
                  <a:moveTo>
                    <a:pt x="0" y="0"/>
                  </a:moveTo>
                  <a:lnTo>
                    <a:pt x="2140593" y="0"/>
                  </a:lnTo>
                  <a:lnTo>
                    <a:pt x="2140593" y="75539"/>
                  </a:lnTo>
                  <a:lnTo>
                    <a:pt x="0" y="755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7ED95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140593" cy="1326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969501" y="4374388"/>
            <a:ext cx="7425601" cy="4883912"/>
            <a:chOff x="0" y="0"/>
            <a:chExt cx="1955714" cy="128629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55714" cy="1286298"/>
            </a:xfrm>
            <a:custGeom>
              <a:avLst/>
              <a:gdLst/>
              <a:ahLst/>
              <a:cxnLst/>
              <a:rect l="l" t="t" r="r" b="b"/>
              <a:pathLst>
                <a:path w="1955714" h="1286298">
                  <a:moveTo>
                    <a:pt x="0" y="0"/>
                  </a:moveTo>
                  <a:lnTo>
                    <a:pt x="1955714" y="0"/>
                  </a:lnTo>
                  <a:lnTo>
                    <a:pt x="1955714" y="1286298"/>
                  </a:lnTo>
                  <a:lnTo>
                    <a:pt x="0" y="1286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CC0D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955714" cy="13434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043839" y="3359867"/>
            <a:ext cx="7100161" cy="583406"/>
            <a:chOff x="0" y="0"/>
            <a:chExt cx="1870001" cy="15365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70001" cy="153654"/>
            </a:xfrm>
            <a:custGeom>
              <a:avLst/>
              <a:gdLst/>
              <a:ahLst/>
              <a:cxnLst/>
              <a:rect l="l" t="t" r="r" b="b"/>
              <a:pathLst>
                <a:path w="1870001" h="153654">
                  <a:moveTo>
                    <a:pt x="0" y="0"/>
                  </a:moveTo>
                  <a:lnTo>
                    <a:pt x="1870001" y="0"/>
                  </a:lnTo>
                  <a:lnTo>
                    <a:pt x="1870001" y="153654"/>
                  </a:lnTo>
                  <a:lnTo>
                    <a:pt x="0" y="1536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5E17EB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870001" cy="2108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2569781" y="2632704"/>
            <a:ext cx="3083426" cy="6799351"/>
          </a:xfrm>
          <a:custGeom>
            <a:avLst/>
            <a:gdLst/>
            <a:ahLst/>
            <a:cxnLst/>
            <a:rect l="l" t="t" r="r" b="b"/>
            <a:pathLst>
              <a:path w="3083426" h="6799351">
                <a:moveTo>
                  <a:pt x="0" y="0"/>
                </a:moveTo>
                <a:lnTo>
                  <a:pt x="3083426" y="0"/>
                </a:lnTo>
                <a:lnTo>
                  <a:pt x="3083426" y="6799351"/>
                </a:lnTo>
                <a:lnTo>
                  <a:pt x="0" y="67993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>
            <a:off x="15149124" y="3359867"/>
            <a:ext cx="391913" cy="355888"/>
            <a:chOff x="0" y="0"/>
            <a:chExt cx="103220" cy="9373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3220" cy="93732"/>
            </a:xfrm>
            <a:custGeom>
              <a:avLst/>
              <a:gdLst/>
              <a:ahLst/>
              <a:cxnLst/>
              <a:rect l="l" t="t" r="r" b="b"/>
              <a:pathLst>
                <a:path w="103220" h="93732">
                  <a:moveTo>
                    <a:pt x="0" y="0"/>
                  </a:moveTo>
                  <a:lnTo>
                    <a:pt x="103220" y="0"/>
                  </a:lnTo>
                  <a:lnTo>
                    <a:pt x="103220" y="93732"/>
                  </a:lnTo>
                  <a:lnTo>
                    <a:pt x="0" y="937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5E17EB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103220" cy="1508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2705852" y="3715755"/>
            <a:ext cx="2884516" cy="4957286"/>
            <a:chOff x="0" y="0"/>
            <a:chExt cx="759708" cy="130562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759708" cy="1305623"/>
            </a:xfrm>
            <a:custGeom>
              <a:avLst/>
              <a:gdLst/>
              <a:ahLst/>
              <a:cxnLst/>
              <a:rect l="l" t="t" r="r" b="b"/>
              <a:pathLst>
                <a:path w="759708" h="1305623">
                  <a:moveTo>
                    <a:pt x="0" y="0"/>
                  </a:moveTo>
                  <a:lnTo>
                    <a:pt x="759708" y="0"/>
                  </a:lnTo>
                  <a:lnTo>
                    <a:pt x="759708" y="1305623"/>
                  </a:lnTo>
                  <a:lnTo>
                    <a:pt x="0" y="13056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CC0D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759708" cy="1362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877908" y="8780158"/>
            <a:ext cx="2467172" cy="510440"/>
            <a:chOff x="0" y="0"/>
            <a:chExt cx="649790" cy="13443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49790" cy="134437"/>
            </a:xfrm>
            <a:custGeom>
              <a:avLst/>
              <a:gdLst/>
              <a:ahLst/>
              <a:cxnLst/>
              <a:rect l="l" t="t" r="r" b="b"/>
              <a:pathLst>
                <a:path w="649790" h="134437">
                  <a:moveTo>
                    <a:pt x="0" y="0"/>
                  </a:moveTo>
                  <a:lnTo>
                    <a:pt x="649790" y="0"/>
                  </a:lnTo>
                  <a:lnTo>
                    <a:pt x="649790" y="134437"/>
                  </a:lnTo>
                  <a:lnTo>
                    <a:pt x="0" y="1344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7ED95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649790" cy="1915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22" name="AutoShape 22"/>
          <p:cNvSpPr/>
          <p:nvPr/>
        </p:nvSpPr>
        <p:spPr>
          <a:xfrm flipH="1">
            <a:off x="5761525" y="2407950"/>
            <a:ext cx="29675" cy="524933"/>
          </a:xfrm>
          <a:prstGeom prst="line">
            <a:avLst/>
          </a:prstGeom>
          <a:ln w="38100" cap="flat">
            <a:solidFill>
              <a:srgbClr val="7ED95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AutoShape 23"/>
          <p:cNvSpPr/>
          <p:nvPr/>
        </p:nvSpPr>
        <p:spPr>
          <a:xfrm flipH="1">
            <a:off x="3849929" y="2123275"/>
            <a:ext cx="64325" cy="1236593"/>
          </a:xfrm>
          <a:prstGeom prst="line">
            <a:avLst/>
          </a:prstGeom>
          <a:ln w="38100" cap="flat">
            <a:solidFill>
              <a:srgbClr val="5E17E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24"/>
          <p:cNvSpPr/>
          <p:nvPr/>
        </p:nvSpPr>
        <p:spPr>
          <a:xfrm flipV="1">
            <a:off x="9395103" y="6194398"/>
            <a:ext cx="3310749" cy="621946"/>
          </a:xfrm>
          <a:prstGeom prst="line">
            <a:avLst/>
          </a:prstGeom>
          <a:ln w="38100" cap="flat">
            <a:solidFill>
              <a:srgbClr val="0CC0D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Box 25"/>
          <p:cNvSpPr txBox="1"/>
          <p:nvPr/>
        </p:nvSpPr>
        <p:spPr>
          <a:xfrm>
            <a:off x="1550129" y="942304"/>
            <a:ext cx="8223574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79"/>
              </a:lnSpc>
            </a:pPr>
            <a:r>
              <a:rPr lang="en-US" sz="6399">
                <a:solidFill>
                  <a:srgbClr val="FFFFFF"/>
                </a:solidFill>
                <a:latin typeface="Open Sans Bold"/>
              </a:rPr>
              <a:t>Visualizar Rides</a:t>
            </a:r>
          </a:p>
        </p:txBody>
      </p:sp>
      <p:sp>
        <p:nvSpPr>
          <p:cNvPr id="26" name="AutoShape 22">
            <a:extLst>
              <a:ext uri="{FF2B5EF4-FFF2-40B4-BE49-F238E27FC236}">
                <a16:creationId xmlns:a16="http://schemas.microsoft.com/office/drawing/2014/main" id="{CF03CD9A-EA05-7AC5-8E4A-1A8FC8EE2C2C}"/>
              </a:ext>
            </a:extLst>
          </p:cNvPr>
          <p:cNvSpPr/>
          <p:nvPr/>
        </p:nvSpPr>
        <p:spPr>
          <a:xfrm>
            <a:off x="5791199" y="2407951"/>
            <a:ext cx="5410201" cy="0"/>
          </a:xfrm>
          <a:prstGeom prst="line">
            <a:avLst/>
          </a:prstGeom>
          <a:ln w="38100" cap="flat">
            <a:solidFill>
              <a:srgbClr val="7ED95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AutoShape 22">
            <a:extLst>
              <a:ext uri="{FF2B5EF4-FFF2-40B4-BE49-F238E27FC236}">
                <a16:creationId xmlns:a16="http://schemas.microsoft.com/office/drawing/2014/main" id="{04F650E5-D9CB-B585-0D5B-D178A2B8B069}"/>
              </a:ext>
            </a:extLst>
          </p:cNvPr>
          <p:cNvSpPr/>
          <p:nvPr/>
        </p:nvSpPr>
        <p:spPr>
          <a:xfrm flipH="1" flipV="1">
            <a:off x="11201400" y="2400300"/>
            <a:ext cx="59140" cy="6674073"/>
          </a:xfrm>
          <a:prstGeom prst="line">
            <a:avLst/>
          </a:prstGeom>
          <a:ln w="38100" cap="flat">
            <a:solidFill>
              <a:srgbClr val="7ED95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AutoShape 22">
            <a:extLst>
              <a:ext uri="{FF2B5EF4-FFF2-40B4-BE49-F238E27FC236}">
                <a16:creationId xmlns:a16="http://schemas.microsoft.com/office/drawing/2014/main" id="{AFD0311D-9BFD-6362-8813-E9707429A839}"/>
              </a:ext>
            </a:extLst>
          </p:cNvPr>
          <p:cNvSpPr/>
          <p:nvPr/>
        </p:nvSpPr>
        <p:spPr>
          <a:xfrm>
            <a:off x="11268686" y="9070874"/>
            <a:ext cx="1609221" cy="3499"/>
          </a:xfrm>
          <a:prstGeom prst="line">
            <a:avLst/>
          </a:prstGeom>
          <a:ln w="38100" cap="flat">
            <a:solidFill>
              <a:srgbClr val="7ED95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" name="AutoShape 23">
            <a:extLst>
              <a:ext uri="{FF2B5EF4-FFF2-40B4-BE49-F238E27FC236}">
                <a16:creationId xmlns:a16="http://schemas.microsoft.com/office/drawing/2014/main" id="{689F387E-5DBF-8648-3409-8EBC8FFF4A8C}"/>
              </a:ext>
            </a:extLst>
          </p:cNvPr>
          <p:cNvSpPr/>
          <p:nvPr/>
        </p:nvSpPr>
        <p:spPr>
          <a:xfrm>
            <a:off x="3914255" y="2123276"/>
            <a:ext cx="11401945" cy="15329"/>
          </a:xfrm>
          <a:prstGeom prst="line">
            <a:avLst/>
          </a:prstGeom>
          <a:ln w="38100" cap="flat">
            <a:solidFill>
              <a:srgbClr val="5E17E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AutoShape 23">
            <a:extLst>
              <a:ext uri="{FF2B5EF4-FFF2-40B4-BE49-F238E27FC236}">
                <a16:creationId xmlns:a16="http://schemas.microsoft.com/office/drawing/2014/main" id="{42573469-CB0A-5CD4-F4B1-408322C651FB}"/>
              </a:ext>
            </a:extLst>
          </p:cNvPr>
          <p:cNvSpPr/>
          <p:nvPr/>
        </p:nvSpPr>
        <p:spPr>
          <a:xfrm>
            <a:off x="15315405" y="2123277"/>
            <a:ext cx="29675" cy="1229022"/>
          </a:xfrm>
          <a:prstGeom prst="line">
            <a:avLst/>
          </a:prstGeom>
          <a:ln w="38100" cap="flat">
            <a:solidFill>
              <a:srgbClr val="5E17E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9141804" y="3335147"/>
            <a:ext cx="21246" cy="5589007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675745" y="3819065"/>
            <a:ext cx="294375" cy="29437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099361" y="1546440"/>
            <a:ext cx="14084886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Open Sans Bold"/>
              </a:rPr>
              <a:t>Visualizar Rides (cont)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86947" y="2894693"/>
            <a:ext cx="90666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DFDFE"/>
                </a:solidFill>
                <a:latin typeface="Open Sans"/>
              </a:rPr>
              <a:t>Web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54078" y="2894693"/>
            <a:ext cx="1704522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DFDFE"/>
                </a:solidFill>
                <a:latin typeface="Open Sans"/>
              </a:rPr>
              <a:t>Mobile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86947" y="3790490"/>
            <a:ext cx="6655976" cy="440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39"/>
              </a:lnSpc>
            </a:pPr>
            <a:r>
              <a:rPr lang="en-US" sz="1599">
                <a:solidFill>
                  <a:srgbClr val="FDFDFE"/>
                </a:solidFill>
                <a:latin typeface="Open Sans"/>
              </a:rPr>
              <a:t>Como podemos visualizar para cada ride temos uma secção que mostra as informações fundamentais de cada boleia. Em cada linha são disponibilizados 3 secções e no final de cada página mostra o número de páginas restantes e o número da página que o utilizador se encontra.</a:t>
            </a:r>
          </a:p>
          <a:p>
            <a:pPr>
              <a:lnSpc>
                <a:spcPts val="2239"/>
              </a:lnSpc>
            </a:pPr>
            <a:endParaRPr lang="en-US" sz="1599">
              <a:solidFill>
                <a:srgbClr val="FDFDFE"/>
              </a:solidFill>
              <a:latin typeface="Open Sans"/>
            </a:endParaRPr>
          </a:p>
          <a:p>
            <a:pPr>
              <a:lnSpc>
                <a:spcPts val="2239"/>
              </a:lnSpc>
            </a:pPr>
            <a:r>
              <a:rPr lang="en-US" sz="1599">
                <a:solidFill>
                  <a:srgbClr val="FDFDFE"/>
                </a:solidFill>
                <a:latin typeface="Open Sans"/>
              </a:rPr>
              <a:t>Para encontrarmos as boleias que correspondem mais adequadamente as nossas necessidades podemos filtrar por dia e hora, ponto de encontro e universidade de destino, esta secção localiza-se no topo para que seja o mais fácil possível o utilizador adicionar os filtros.</a:t>
            </a:r>
          </a:p>
          <a:p>
            <a:pPr>
              <a:lnSpc>
                <a:spcPts val="2239"/>
              </a:lnSpc>
            </a:pPr>
            <a:endParaRPr lang="en-US" sz="1599">
              <a:solidFill>
                <a:srgbClr val="FDFDFE"/>
              </a:solidFill>
              <a:latin typeface="Open Sans"/>
            </a:endParaRPr>
          </a:p>
          <a:p>
            <a:pPr>
              <a:lnSpc>
                <a:spcPts val="2239"/>
              </a:lnSpc>
            </a:pPr>
            <a:r>
              <a:rPr lang="en-US" sz="1599">
                <a:solidFill>
                  <a:srgbClr val="FDFDFE"/>
                </a:solidFill>
                <a:latin typeface="Open Sans"/>
              </a:rPr>
              <a:t>Temos a barra de navegação com as opções de ir para as páginas de Minhas Rides, Perfil e caso carregar no logo vai para a página das rides.</a:t>
            </a:r>
          </a:p>
          <a:p>
            <a:pPr>
              <a:lnSpc>
                <a:spcPts val="2239"/>
              </a:lnSpc>
            </a:pPr>
            <a:endParaRPr lang="en-US" sz="1599">
              <a:solidFill>
                <a:srgbClr val="FDFDFE"/>
              </a:solidFill>
              <a:latin typeface="Open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954078" y="3790490"/>
            <a:ext cx="7728416" cy="440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39"/>
              </a:lnSpc>
            </a:pPr>
            <a:r>
              <a:rPr lang="en-US" sz="1599">
                <a:solidFill>
                  <a:srgbClr val="FDFDFE"/>
                </a:solidFill>
                <a:latin typeface="Open Sans"/>
              </a:rPr>
              <a:t>Devido  á dimensão de um dispositivo móvel seja mais reduzido decidi colocar cada secção de uma boleia a preencher toda a largura disponível e assim conseguir mostrar as informações mais importantes da boleia. Uma pequena diferença em relação á versão web é a imagem que podemos ver na boleia, enquanto na versão Web conseguimos ver o mapa e o destino, na versão mobile vemos a foto de perfil do condutor. Todas as secções estão alinhadas verticalmente e a aplicação irá obter as boleias á medida que o utilizador faça scroll.</a:t>
            </a:r>
          </a:p>
          <a:p>
            <a:pPr>
              <a:lnSpc>
                <a:spcPts val="2239"/>
              </a:lnSpc>
            </a:pPr>
            <a:endParaRPr lang="en-US" sz="1599">
              <a:solidFill>
                <a:srgbClr val="FDFDFE"/>
              </a:solidFill>
              <a:latin typeface="Open Sans"/>
            </a:endParaRPr>
          </a:p>
          <a:p>
            <a:pPr>
              <a:lnSpc>
                <a:spcPts val="2239"/>
              </a:lnSpc>
            </a:pPr>
            <a:r>
              <a:rPr lang="en-US" sz="1599">
                <a:solidFill>
                  <a:srgbClr val="FDFDFE"/>
                </a:solidFill>
                <a:latin typeface="Open Sans"/>
              </a:rPr>
              <a:t>Como a secção dos filtros é muito grande para as dimensões de um dispositivo móvel decidi colocar apenas um botão de filtros, onde o utilizador pode clicar e abrirá um pop up onde o utilizador consegue adicionar os seus filtros.</a:t>
            </a:r>
          </a:p>
          <a:p>
            <a:pPr>
              <a:lnSpc>
                <a:spcPts val="2239"/>
              </a:lnSpc>
            </a:pPr>
            <a:endParaRPr lang="en-US" sz="1599">
              <a:solidFill>
                <a:srgbClr val="FDFDFE"/>
              </a:solidFill>
              <a:latin typeface="Open Sans"/>
            </a:endParaRPr>
          </a:p>
          <a:p>
            <a:pPr marL="0" lvl="0" indent="0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DFDFE"/>
                </a:solidFill>
                <a:latin typeface="Open Sans"/>
              </a:rPr>
              <a:t>Nesta versão a barra de navegação vai para o fundo do ecrã, e trocando as palavras Rides, Minhas Rides e Perfil por icons para que tenha uma aparência mais moderna.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675745" y="5447351"/>
            <a:ext cx="294375" cy="29437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E17E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75745" y="7113325"/>
            <a:ext cx="294375" cy="294375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D95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549214" y="3819065"/>
            <a:ext cx="294375" cy="294375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549214" y="6285928"/>
            <a:ext cx="294375" cy="294375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E17E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549214" y="7388650"/>
            <a:ext cx="294375" cy="294375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D95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67692" y="2487141"/>
            <a:ext cx="3153846" cy="6944914"/>
          </a:xfrm>
          <a:custGeom>
            <a:avLst/>
            <a:gdLst/>
            <a:ahLst/>
            <a:cxnLst/>
            <a:rect l="l" t="t" r="r" b="b"/>
            <a:pathLst>
              <a:path w="3153846" h="6944914">
                <a:moveTo>
                  <a:pt x="0" y="0"/>
                </a:moveTo>
                <a:lnTo>
                  <a:pt x="3153846" y="0"/>
                </a:lnTo>
                <a:lnTo>
                  <a:pt x="3153846" y="6944914"/>
                </a:lnTo>
                <a:lnTo>
                  <a:pt x="0" y="69449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2232684" y="5688364"/>
            <a:ext cx="2842913" cy="1301768"/>
            <a:chOff x="0" y="0"/>
            <a:chExt cx="748751" cy="34285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48751" cy="342852"/>
            </a:xfrm>
            <a:custGeom>
              <a:avLst/>
              <a:gdLst/>
              <a:ahLst/>
              <a:cxnLst/>
              <a:rect l="l" t="t" r="r" b="b"/>
              <a:pathLst>
                <a:path w="748751" h="342852">
                  <a:moveTo>
                    <a:pt x="0" y="0"/>
                  </a:moveTo>
                  <a:lnTo>
                    <a:pt x="748751" y="0"/>
                  </a:lnTo>
                  <a:lnTo>
                    <a:pt x="748751" y="342852"/>
                  </a:lnTo>
                  <a:lnTo>
                    <a:pt x="0" y="3428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5E17EB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748751" cy="400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550129" y="2487141"/>
            <a:ext cx="8900666" cy="6944914"/>
          </a:xfrm>
          <a:custGeom>
            <a:avLst/>
            <a:gdLst/>
            <a:ahLst/>
            <a:cxnLst/>
            <a:rect l="l" t="t" r="r" b="b"/>
            <a:pathLst>
              <a:path w="8900666" h="6944914">
                <a:moveTo>
                  <a:pt x="0" y="0"/>
                </a:moveTo>
                <a:lnTo>
                  <a:pt x="8900666" y="0"/>
                </a:lnTo>
                <a:lnTo>
                  <a:pt x="8900666" y="6944914"/>
                </a:lnTo>
                <a:lnTo>
                  <a:pt x="0" y="69449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7155654" y="6137251"/>
            <a:ext cx="2252498" cy="2100784"/>
            <a:chOff x="0" y="0"/>
            <a:chExt cx="593250" cy="55329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93250" cy="553293"/>
            </a:xfrm>
            <a:custGeom>
              <a:avLst/>
              <a:gdLst/>
              <a:ahLst/>
              <a:cxnLst/>
              <a:rect l="l" t="t" r="r" b="b"/>
              <a:pathLst>
                <a:path w="593250" h="553293">
                  <a:moveTo>
                    <a:pt x="0" y="0"/>
                  </a:moveTo>
                  <a:lnTo>
                    <a:pt x="593250" y="0"/>
                  </a:lnTo>
                  <a:lnTo>
                    <a:pt x="593250" y="553293"/>
                  </a:lnTo>
                  <a:lnTo>
                    <a:pt x="0" y="5532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CC0D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593250" cy="6104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223159" y="6999657"/>
            <a:ext cx="2842913" cy="826017"/>
            <a:chOff x="0" y="0"/>
            <a:chExt cx="748751" cy="21755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48751" cy="217552"/>
            </a:xfrm>
            <a:custGeom>
              <a:avLst/>
              <a:gdLst/>
              <a:ahLst/>
              <a:cxnLst/>
              <a:rect l="l" t="t" r="r" b="b"/>
              <a:pathLst>
                <a:path w="748751" h="217552">
                  <a:moveTo>
                    <a:pt x="0" y="0"/>
                  </a:moveTo>
                  <a:lnTo>
                    <a:pt x="748751" y="0"/>
                  </a:lnTo>
                  <a:lnTo>
                    <a:pt x="748751" y="217552"/>
                  </a:lnTo>
                  <a:lnTo>
                    <a:pt x="0" y="2175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CC0D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748751" cy="274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085621" y="3399950"/>
            <a:ext cx="3150187" cy="2091259"/>
            <a:chOff x="0" y="0"/>
            <a:chExt cx="829679" cy="55078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29679" cy="550784"/>
            </a:xfrm>
            <a:custGeom>
              <a:avLst/>
              <a:gdLst/>
              <a:ahLst/>
              <a:cxnLst/>
              <a:rect l="l" t="t" r="r" b="b"/>
              <a:pathLst>
                <a:path w="829679" h="550784">
                  <a:moveTo>
                    <a:pt x="0" y="0"/>
                  </a:moveTo>
                  <a:lnTo>
                    <a:pt x="829679" y="0"/>
                  </a:lnTo>
                  <a:lnTo>
                    <a:pt x="829679" y="550784"/>
                  </a:lnTo>
                  <a:lnTo>
                    <a:pt x="0" y="5507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7ED95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829679" cy="6079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 flipV="1">
            <a:off x="10480729" y="4445579"/>
            <a:ext cx="1604891" cy="0"/>
          </a:xfrm>
          <a:prstGeom prst="line">
            <a:avLst/>
          </a:prstGeom>
          <a:ln w="38100" cap="flat">
            <a:solidFill>
              <a:srgbClr val="7ED95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17"/>
          <p:cNvSpPr/>
          <p:nvPr/>
        </p:nvSpPr>
        <p:spPr>
          <a:xfrm flipV="1">
            <a:off x="11582400" y="6421727"/>
            <a:ext cx="626490" cy="0"/>
          </a:xfrm>
          <a:prstGeom prst="line">
            <a:avLst/>
          </a:prstGeom>
          <a:ln w="38100" cap="flat">
            <a:solidFill>
              <a:srgbClr val="5E17E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AutoShape 18"/>
          <p:cNvSpPr/>
          <p:nvPr/>
        </p:nvSpPr>
        <p:spPr>
          <a:xfrm>
            <a:off x="9408152" y="7187642"/>
            <a:ext cx="2815007" cy="225023"/>
          </a:xfrm>
          <a:prstGeom prst="line">
            <a:avLst/>
          </a:prstGeom>
          <a:ln w="38100" cap="flat">
            <a:solidFill>
              <a:srgbClr val="0CC0D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9" name="Group 19"/>
          <p:cNvGrpSpPr/>
          <p:nvPr/>
        </p:nvGrpSpPr>
        <p:grpSpPr>
          <a:xfrm>
            <a:off x="2072048" y="5959598"/>
            <a:ext cx="4807967" cy="2674739"/>
            <a:chOff x="0" y="0"/>
            <a:chExt cx="1266296" cy="70445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266296" cy="704458"/>
            </a:xfrm>
            <a:custGeom>
              <a:avLst/>
              <a:gdLst/>
              <a:ahLst/>
              <a:cxnLst/>
              <a:rect l="l" t="t" r="r" b="b"/>
              <a:pathLst>
                <a:path w="1266296" h="704458">
                  <a:moveTo>
                    <a:pt x="0" y="0"/>
                  </a:moveTo>
                  <a:lnTo>
                    <a:pt x="1266296" y="0"/>
                  </a:lnTo>
                  <a:lnTo>
                    <a:pt x="1266296" y="704458"/>
                  </a:lnTo>
                  <a:lnTo>
                    <a:pt x="0" y="7044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5E17EB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1266296" cy="7616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550129" y="3042716"/>
            <a:ext cx="8930601" cy="2805726"/>
            <a:chOff x="0" y="0"/>
            <a:chExt cx="2352092" cy="73895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352092" cy="738957"/>
            </a:xfrm>
            <a:custGeom>
              <a:avLst/>
              <a:gdLst/>
              <a:ahLst/>
              <a:cxnLst/>
              <a:rect l="l" t="t" r="r" b="b"/>
              <a:pathLst>
                <a:path w="2352092" h="738957">
                  <a:moveTo>
                    <a:pt x="0" y="0"/>
                  </a:moveTo>
                  <a:lnTo>
                    <a:pt x="2352092" y="0"/>
                  </a:lnTo>
                  <a:lnTo>
                    <a:pt x="2352092" y="738957"/>
                  </a:lnTo>
                  <a:lnTo>
                    <a:pt x="0" y="7389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7ED95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57150"/>
              <a:ext cx="2352092" cy="7961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550129" y="942304"/>
            <a:ext cx="8223574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79"/>
              </a:lnSpc>
            </a:pPr>
            <a:r>
              <a:rPr lang="en-US" sz="6399">
                <a:solidFill>
                  <a:srgbClr val="FFFFFF"/>
                </a:solidFill>
                <a:latin typeface="Open Sans Bold"/>
              </a:rPr>
              <a:t>Detalhes de Ride</a:t>
            </a:r>
          </a:p>
        </p:txBody>
      </p:sp>
      <p:sp>
        <p:nvSpPr>
          <p:cNvPr id="26" name="AutoShape 17">
            <a:extLst>
              <a:ext uri="{FF2B5EF4-FFF2-40B4-BE49-F238E27FC236}">
                <a16:creationId xmlns:a16="http://schemas.microsoft.com/office/drawing/2014/main" id="{E5F1ECD4-1743-1E04-B7E0-33E04250D420}"/>
              </a:ext>
            </a:extLst>
          </p:cNvPr>
          <p:cNvSpPr/>
          <p:nvPr/>
        </p:nvSpPr>
        <p:spPr>
          <a:xfrm>
            <a:off x="11582400" y="6431253"/>
            <a:ext cx="0" cy="3339386"/>
          </a:xfrm>
          <a:prstGeom prst="line">
            <a:avLst/>
          </a:prstGeom>
          <a:ln w="38100" cap="flat">
            <a:solidFill>
              <a:srgbClr val="5E17E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AutoShape 17">
            <a:extLst>
              <a:ext uri="{FF2B5EF4-FFF2-40B4-BE49-F238E27FC236}">
                <a16:creationId xmlns:a16="http://schemas.microsoft.com/office/drawing/2014/main" id="{6D9D62BC-0EDC-3F60-9EEC-4EFDF2BF9666}"/>
              </a:ext>
            </a:extLst>
          </p:cNvPr>
          <p:cNvSpPr/>
          <p:nvPr/>
        </p:nvSpPr>
        <p:spPr>
          <a:xfrm>
            <a:off x="4495807" y="9770638"/>
            <a:ext cx="7072320" cy="1"/>
          </a:xfrm>
          <a:prstGeom prst="line">
            <a:avLst/>
          </a:prstGeom>
          <a:ln w="38100" cap="flat">
            <a:solidFill>
              <a:srgbClr val="5E17E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AutoShape 17">
            <a:extLst>
              <a:ext uri="{FF2B5EF4-FFF2-40B4-BE49-F238E27FC236}">
                <a16:creationId xmlns:a16="http://schemas.microsoft.com/office/drawing/2014/main" id="{24C2A937-72A8-86DD-5246-483F69A07CA0}"/>
              </a:ext>
            </a:extLst>
          </p:cNvPr>
          <p:cNvSpPr/>
          <p:nvPr/>
        </p:nvSpPr>
        <p:spPr>
          <a:xfrm flipH="1" flipV="1">
            <a:off x="4495806" y="8634337"/>
            <a:ext cx="1" cy="1136301"/>
          </a:xfrm>
          <a:prstGeom prst="line">
            <a:avLst/>
          </a:prstGeom>
          <a:ln w="38100" cap="flat">
            <a:solidFill>
              <a:srgbClr val="5E17E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9141804" y="3335147"/>
            <a:ext cx="21246" cy="5589007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099361" y="1546440"/>
            <a:ext cx="14084886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Open Sans Bold"/>
              </a:rPr>
              <a:t>Detalhes de Ride(cont)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186947" y="2894693"/>
            <a:ext cx="90666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DFDFE"/>
                </a:solidFill>
                <a:latin typeface="Open Sans"/>
              </a:rPr>
              <a:t>Web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954078" y="2894693"/>
            <a:ext cx="1683276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FDFDFE"/>
                </a:solidFill>
                <a:latin typeface="Open Sans"/>
              </a:rPr>
              <a:t>Mobile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86947" y="3790490"/>
            <a:ext cx="6655976" cy="440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39"/>
              </a:lnSpc>
            </a:pPr>
            <a:r>
              <a:rPr lang="en-US" sz="1599">
                <a:solidFill>
                  <a:srgbClr val="FDFDFE"/>
                </a:solidFill>
                <a:latin typeface="Open Sans"/>
              </a:rPr>
              <a:t>Conseguimos visualizar algumas informações do condutor e caso queiramos ver mais detalhadamente os seus dados, podemos carregar no botão para ver o seu perfil.</a:t>
            </a:r>
          </a:p>
          <a:p>
            <a:pPr>
              <a:lnSpc>
                <a:spcPts val="2239"/>
              </a:lnSpc>
            </a:pPr>
            <a:endParaRPr lang="en-US" sz="1599">
              <a:solidFill>
                <a:srgbClr val="FDFDFE"/>
              </a:solidFill>
              <a:latin typeface="Open Sans"/>
            </a:endParaRPr>
          </a:p>
          <a:p>
            <a:pPr>
              <a:lnSpc>
                <a:spcPts val="2239"/>
              </a:lnSpc>
            </a:pPr>
            <a:r>
              <a:rPr lang="en-US" sz="1599">
                <a:solidFill>
                  <a:srgbClr val="FDFDFE"/>
                </a:solidFill>
                <a:latin typeface="Open Sans"/>
              </a:rPr>
              <a:t>Podemos ver informações da viagem e do veículo, como o preço da boleia, o ponto de encontro, a marca do carro, etc. Estas informações estão mais dispersas para preencher melhor a página e para organizar melhor o conteúdo.</a:t>
            </a:r>
          </a:p>
          <a:p>
            <a:pPr>
              <a:lnSpc>
                <a:spcPts val="2239"/>
              </a:lnSpc>
            </a:pPr>
            <a:endParaRPr lang="en-US" sz="1599">
              <a:solidFill>
                <a:srgbClr val="FDFDFE"/>
              </a:solidFill>
              <a:latin typeface="Open Sans"/>
            </a:endParaRPr>
          </a:p>
          <a:p>
            <a:pPr>
              <a:lnSpc>
                <a:spcPts val="2239"/>
              </a:lnSpc>
            </a:pPr>
            <a:endParaRPr lang="en-US" sz="1599">
              <a:solidFill>
                <a:srgbClr val="FDFDFE"/>
              </a:solidFill>
              <a:latin typeface="Open Sans"/>
            </a:endParaRPr>
          </a:p>
          <a:p>
            <a:pPr>
              <a:lnSpc>
                <a:spcPts val="2239"/>
              </a:lnSpc>
            </a:pPr>
            <a:r>
              <a:rPr lang="en-US" sz="1599">
                <a:solidFill>
                  <a:srgbClr val="FDFDFE"/>
                </a:solidFill>
                <a:latin typeface="Open Sans"/>
              </a:rPr>
              <a:t>Aqui podemos ver a localização do ponto de encontro como o destino da boleia e o caminho mais rápido que o google maps sugere, esta secção ocupa a largura toda da página para ume melhor visualização, caso o utilizador queira ver mais detalhadamente basta clicar no mapa e irá ser direcionado para o google maps.</a:t>
            </a:r>
          </a:p>
          <a:p>
            <a:pPr>
              <a:lnSpc>
                <a:spcPts val="2239"/>
              </a:lnSpc>
            </a:pPr>
            <a:endParaRPr lang="en-US" sz="1599">
              <a:solidFill>
                <a:srgbClr val="FDFDFE"/>
              </a:solidFill>
              <a:latin typeface="Open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954078" y="3790490"/>
            <a:ext cx="7728416" cy="3026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39"/>
              </a:lnSpc>
            </a:pPr>
            <a:r>
              <a:rPr lang="en-US" sz="1599" dirty="0">
                <a:solidFill>
                  <a:srgbClr val="FDFDFE"/>
                </a:solidFill>
                <a:latin typeface="Open Sans"/>
              </a:rPr>
              <a:t>Nesta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versão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apenas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conseguimos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ver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a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foto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do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condutor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, o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nome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, o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nível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de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avaliação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do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mesmo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, que é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uma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média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das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avaliações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de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clientes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passados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. Caso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queiramos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ver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mais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informações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basta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carregar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na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foto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do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condutor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.</a:t>
            </a:r>
          </a:p>
          <a:p>
            <a:pPr>
              <a:lnSpc>
                <a:spcPts val="2239"/>
              </a:lnSpc>
            </a:pPr>
            <a:endParaRPr lang="en-US" sz="1599" dirty="0">
              <a:solidFill>
                <a:srgbClr val="FDFDFE"/>
              </a:solidFill>
              <a:latin typeface="Open Sans"/>
            </a:endParaRPr>
          </a:p>
          <a:p>
            <a:pPr>
              <a:lnSpc>
                <a:spcPts val="2239"/>
              </a:lnSpc>
            </a:pPr>
            <a:r>
              <a:rPr lang="en-US" sz="1599" dirty="0" err="1">
                <a:solidFill>
                  <a:srgbClr val="FDFDFE"/>
                </a:solidFill>
                <a:latin typeface="Open Sans"/>
              </a:rPr>
              <a:t>Mostra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exatamente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os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mesmos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dados que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mostra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na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versão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Web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só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que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alinhados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horizontalmente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para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termos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uma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maior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informação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num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espaço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mais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reduzido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para que o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utilizador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tenha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a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mais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vasta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informação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possível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.</a:t>
            </a:r>
          </a:p>
          <a:p>
            <a:pPr>
              <a:lnSpc>
                <a:spcPts val="2239"/>
              </a:lnSpc>
            </a:pPr>
            <a:endParaRPr lang="en-US" sz="1599" dirty="0">
              <a:solidFill>
                <a:srgbClr val="FDFDFE"/>
              </a:solidFill>
              <a:latin typeface="Open Sans"/>
            </a:endParaRPr>
          </a:p>
          <a:p>
            <a:pPr marL="0" lvl="0" indent="0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DFDFE"/>
                </a:solidFill>
                <a:latin typeface="Open Sans"/>
              </a:rPr>
              <a:t>Esta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secção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tem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a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mesma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função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que a da Web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só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que com um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maior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detalhe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,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quando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a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boleia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está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em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curso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conseguimos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ver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a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nossa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localização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do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percurso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,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assim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como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quantos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quilômetros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e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minutos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falta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 para o </a:t>
            </a:r>
            <a:r>
              <a:rPr lang="en-US" sz="1599" dirty="0" err="1">
                <a:solidFill>
                  <a:srgbClr val="FDFDFE"/>
                </a:solidFill>
                <a:latin typeface="Open Sans"/>
              </a:rPr>
              <a:t>destino</a:t>
            </a:r>
            <a:r>
              <a:rPr lang="en-US" sz="1599" dirty="0">
                <a:solidFill>
                  <a:srgbClr val="FDFDFE"/>
                </a:solidFill>
                <a:latin typeface="Open Sans"/>
              </a:rPr>
              <a:t>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761470" y="4887225"/>
            <a:ext cx="294375" cy="29437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E17E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776412" y="6541575"/>
            <a:ext cx="294375" cy="29437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D95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549214" y="3819065"/>
            <a:ext cx="294375" cy="294375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549214" y="4896750"/>
            <a:ext cx="294375" cy="294375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E17E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558739" y="6000750"/>
            <a:ext cx="294375" cy="294375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D95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776412" y="3819065"/>
            <a:ext cx="294375" cy="294375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Thin Line Abstract  Shape Illustration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126693" y="1133298"/>
            <a:ext cx="13940660" cy="1218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520"/>
              </a:lnSpc>
              <a:spcBef>
                <a:spcPct val="0"/>
              </a:spcBef>
            </a:pPr>
            <a:r>
              <a:rPr lang="en-US" sz="7933" spc="777">
                <a:solidFill>
                  <a:srgbClr val="FFFFFF"/>
                </a:solidFill>
                <a:latin typeface="Oswald Bold"/>
              </a:rPr>
              <a:t>CONSIDERAÇÕES INICIAIS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68015" y="3240611"/>
            <a:ext cx="14099338" cy="3568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>
              <a:lnSpc>
                <a:spcPts val="2840"/>
              </a:lnSpc>
              <a:buFont typeface="Arial"/>
              <a:buChar char="•"/>
            </a:pPr>
            <a:r>
              <a:rPr lang="en-US" sz="2000" spc="196" dirty="0" err="1">
                <a:solidFill>
                  <a:srgbClr val="FFFFFF"/>
                </a:solidFill>
                <a:latin typeface="Open Sans"/>
              </a:rPr>
              <a:t>Foi</a:t>
            </a:r>
            <a:r>
              <a:rPr lang="en-US" sz="2000" spc="196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spc="196" dirty="0" err="1">
                <a:solidFill>
                  <a:srgbClr val="FFFFFF"/>
                </a:solidFill>
                <a:latin typeface="Open Sans"/>
              </a:rPr>
              <a:t>utilizado</a:t>
            </a:r>
            <a:r>
              <a:rPr lang="en-US" sz="2000" spc="196" dirty="0">
                <a:solidFill>
                  <a:srgbClr val="FFFFFF"/>
                </a:solidFill>
                <a:latin typeface="Open Sans"/>
              </a:rPr>
              <a:t> um template de </a:t>
            </a:r>
            <a:r>
              <a:rPr lang="en-US" sz="2000" spc="196" dirty="0" err="1">
                <a:solidFill>
                  <a:srgbClr val="FFFFFF"/>
                </a:solidFill>
                <a:latin typeface="Open Sans"/>
              </a:rPr>
              <a:t>powerpoint</a:t>
            </a:r>
            <a:r>
              <a:rPr lang="en-US" sz="2000" spc="196" dirty="0">
                <a:solidFill>
                  <a:srgbClr val="FFFFFF"/>
                </a:solidFill>
                <a:latin typeface="Open Sans"/>
              </a:rPr>
              <a:t> do Canvas[1] de forma a </a:t>
            </a:r>
            <a:r>
              <a:rPr lang="en-US" sz="2000" spc="196" dirty="0" err="1">
                <a:solidFill>
                  <a:srgbClr val="FFFFFF"/>
                </a:solidFill>
                <a:latin typeface="Open Sans"/>
              </a:rPr>
              <a:t>melhorar</a:t>
            </a:r>
            <a:r>
              <a:rPr lang="en-US" sz="2000" spc="196" dirty="0">
                <a:solidFill>
                  <a:srgbClr val="FFFFFF"/>
                </a:solidFill>
                <a:latin typeface="Open Sans"/>
              </a:rPr>
              <a:t> a </a:t>
            </a:r>
            <a:r>
              <a:rPr lang="en-US" sz="2000" spc="196" dirty="0" err="1">
                <a:solidFill>
                  <a:srgbClr val="FFFFFF"/>
                </a:solidFill>
                <a:latin typeface="Open Sans"/>
              </a:rPr>
              <a:t>experiência</a:t>
            </a:r>
            <a:r>
              <a:rPr lang="en-US" sz="2000" spc="196" dirty="0">
                <a:solidFill>
                  <a:srgbClr val="FFFFFF"/>
                </a:solidFill>
                <a:latin typeface="Open Sans"/>
              </a:rPr>
              <a:t> do </a:t>
            </a:r>
            <a:r>
              <a:rPr lang="en-US" sz="2000" spc="196" dirty="0" err="1">
                <a:solidFill>
                  <a:srgbClr val="FFFFFF"/>
                </a:solidFill>
                <a:latin typeface="Open Sans"/>
              </a:rPr>
              <a:t>visualizador</a:t>
            </a:r>
            <a:r>
              <a:rPr lang="en-US" sz="2000" spc="196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spc="196" dirty="0" err="1">
                <a:solidFill>
                  <a:srgbClr val="FFFFFF"/>
                </a:solidFill>
                <a:latin typeface="Open Sans"/>
              </a:rPr>
              <a:t>como</a:t>
            </a:r>
            <a:r>
              <a:rPr lang="en-US" sz="2000" spc="196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spc="196" dirty="0" err="1">
                <a:solidFill>
                  <a:srgbClr val="FFFFFF"/>
                </a:solidFill>
                <a:latin typeface="Open Sans"/>
              </a:rPr>
              <a:t>também</a:t>
            </a:r>
            <a:r>
              <a:rPr lang="en-US" sz="2000" spc="196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spc="196" dirty="0" err="1">
                <a:solidFill>
                  <a:srgbClr val="FFFFFF"/>
                </a:solidFill>
                <a:latin typeface="Open Sans"/>
              </a:rPr>
              <a:t>facilitar</a:t>
            </a:r>
            <a:r>
              <a:rPr lang="en-US" sz="2000" spc="196" dirty="0">
                <a:solidFill>
                  <a:srgbClr val="FFFFFF"/>
                </a:solidFill>
                <a:latin typeface="Open Sans"/>
              </a:rPr>
              <a:t> a </a:t>
            </a:r>
            <a:r>
              <a:rPr lang="en-US" sz="2000" spc="196" dirty="0" err="1">
                <a:solidFill>
                  <a:srgbClr val="FFFFFF"/>
                </a:solidFill>
                <a:latin typeface="Open Sans"/>
              </a:rPr>
              <a:t>leitura</a:t>
            </a:r>
            <a:r>
              <a:rPr lang="en-US" sz="2000" spc="196" dirty="0">
                <a:solidFill>
                  <a:srgbClr val="FFFFFF"/>
                </a:solidFill>
                <a:latin typeface="Open Sans"/>
              </a:rPr>
              <a:t>;</a:t>
            </a:r>
          </a:p>
          <a:p>
            <a:pPr>
              <a:lnSpc>
                <a:spcPts val="2840"/>
              </a:lnSpc>
            </a:pPr>
            <a:endParaRPr lang="en-US" sz="2000" spc="196" dirty="0">
              <a:solidFill>
                <a:srgbClr val="FFFFFF"/>
              </a:solidFill>
              <a:latin typeface="Open Sans"/>
            </a:endParaRPr>
          </a:p>
          <a:p>
            <a:pPr marL="431801" lvl="1" indent="-215900">
              <a:lnSpc>
                <a:spcPts val="2840"/>
              </a:lnSpc>
              <a:buFont typeface="Arial"/>
              <a:buChar char="•"/>
            </a:pPr>
            <a:r>
              <a:rPr lang="en-US" sz="2000" spc="196" dirty="0" err="1">
                <a:solidFill>
                  <a:srgbClr val="FFFFFF"/>
                </a:solidFill>
                <a:latin typeface="Open Sans"/>
              </a:rPr>
              <a:t>Todos</a:t>
            </a:r>
            <a:r>
              <a:rPr lang="en-US" sz="2000" spc="196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spc="196" dirty="0" err="1">
                <a:solidFill>
                  <a:srgbClr val="FFFFFF"/>
                </a:solidFill>
                <a:latin typeface="Open Sans"/>
              </a:rPr>
              <a:t>os</a:t>
            </a:r>
            <a:r>
              <a:rPr lang="en-US" sz="2000" spc="196" dirty="0">
                <a:solidFill>
                  <a:srgbClr val="FFFFFF"/>
                </a:solidFill>
                <a:latin typeface="Open Sans"/>
              </a:rPr>
              <a:t> prints screens da </a:t>
            </a:r>
            <a:r>
              <a:rPr lang="en-US" sz="2000" spc="196" dirty="0" err="1">
                <a:solidFill>
                  <a:srgbClr val="FFFFFF"/>
                </a:solidFill>
                <a:latin typeface="Open Sans"/>
              </a:rPr>
              <a:t>aplicação</a:t>
            </a:r>
            <a:r>
              <a:rPr lang="en-US" sz="2000" spc="196" dirty="0">
                <a:solidFill>
                  <a:srgbClr val="FFFFFF"/>
                </a:solidFill>
                <a:latin typeface="Open Sans"/>
              </a:rPr>
              <a:t> Web </a:t>
            </a:r>
            <a:r>
              <a:rPr lang="en-US" sz="2000" spc="196" dirty="0" err="1">
                <a:solidFill>
                  <a:srgbClr val="FFFFFF"/>
                </a:solidFill>
                <a:latin typeface="Open Sans"/>
              </a:rPr>
              <a:t>apresentados</a:t>
            </a:r>
            <a:r>
              <a:rPr lang="en-US" sz="2000" spc="196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spc="196" dirty="0" err="1">
                <a:solidFill>
                  <a:srgbClr val="FFFFFF"/>
                </a:solidFill>
                <a:latin typeface="Open Sans"/>
              </a:rPr>
              <a:t>ao</a:t>
            </a:r>
            <a:r>
              <a:rPr lang="en-US" sz="2000" spc="196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spc="196" dirty="0" err="1">
                <a:solidFill>
                  <a:srgbClr val="FFFFFF"/>
                </a:solidFill>
                <a:latin typeface="Open Sans"/>
              </a:rPr>
              <a:t>longo</a:t>
            </a:r>
            <a:r>
              <a:rPr lang="en-US" sz="2000" spc="196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spc="196" dirty="0" err="1">
                <a:solidFill>
                  <a:srgbClr val="FFFFFF"/>
                </a:solidFill>
                <a:latin typeface="Open Sans"/>
              </a:rPr>
              <a:t>deste</a:t>
            </a:r>
            <a:r>
              <a:rPr lang="en-US" sz="2000" spc="196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spc="196" dirty="0" err="1">
                <a:solidFill>
                  <a:srgbClr val="FFFFFF"/>
                </a:solidFill>
                <a:latin typeface="Open Sans"/>
              </a:rPr>
              <a:t>documento</a:t>
            </a:r>
            <a:r>
              <a:rPr lang="en-US" sz="2000" spc="196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spc="196" dirty="0" err="1">
                <a:solidFill>
                  <a:srgbClr val="FFFFFF"/>
                </a:solidFill>
                <a:latin typeface="Open Sans"/>
              </a:rPr>
              <a:t>foram</a:t>
            </a:r>
            <a:r>
              <a:rPr lang="en-US" sz="2000" spc="196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spc="196" dirty="0" err="1">
                <a:solidFill>
                  <a:srgbClr val="FFFFFF"/>
                </a:solidFill>
                <a:latin typeface="Open Sans"/>
              </a:rPr>
              <a:t>tirados</a:t>
            </a:r>
            <a:r>
              <a:rPr lang="en-US" sz="2000" spc="196" dirty="0">
                <a:solidFill>
                  <a:srgbClr val="FFFFFF"/>
                </a:solidFill>
                <a:latin typeface="Open Sans"/>
              </a:rPr>
              <a:t> a </a:t>
            </a:r>
            <a:r>
              <a:rPr lang="en-US" sz="2000" spc="196" dirty="0" err="1">
                <a:solidFill>
                  <a:srgbClr val="FFFFFF"/>
                </a:solidFill>
                <a:latin typeface="Open Sans"/>
              </a:rPr>
              <a:t>partir</a:t>
            </a:r>
            <a:r>
              <a:rPr lang="en-US" sz="2000" spc="196" dirty="0">
                <a:solidFill>
                  <a:srgbClr val="FFFFFF"/>
                </a:solidFill>
                <a:latin typeface="Open Sans"/>
              </a:rPr>
              <a:t> da </a:t>
            </a:r>
            <a:r>
              <a:rPr lang="en-US" sz="2000" spc="196" dirty="0" err="1">
                <a:solidFill>
                  <a:srgbClr val="FFFFFF"/>
                </a:solidFill>
                <a:latin typeface="Open Sans"/>
              </a:rPr>
              <a:t>aplicação</a:t>
            </a:r>
            <a:r>
              <a:rPr lang="en-US" sz="2000" spc="196" dirty="0">
                <a:solidFill>
                  <a:srgbClr val="FFFFFF"/>
                </a:solidFill>
                <a:latin typeface="Open Sans"/>
              </a:rPr>
              <a:t> Snipping Tool [2] </a:t>
            </a:r>
            <a:r>
              <a:rPr lang="en-US" sz="2000" spc="196" dirty="0" err="1">
                <a:solidFill>
                  <a:srgbClr val="FFFFFF"/>
                </a:solidFill>
                <a:latin typeface="Open Sans"/>
              </a:rPr>
              <a:t>utilizando</a:t>
            </a:r>
            <a:r>
              <a:rPr lang="en-US" sz="2000" spc="196" dirty="0">
                <a:solidFill>
                  <a:srgbClr val="FFFFFF"/>
                </a:solidFill>
                <a:latin typeface="Open Sans"/>
              </a:rPr>
              <a:t> o </a:t>
            </a:r>
            <a:r>
              <a:rPr lang="en-US" sz="2000" spc="196" dirty="0" err="1">
                <a:solidFill>
                  <a:srgbClr val="FFFFFF"/>
                </a:solidFill>
                <a:latin typeface="Open Sans"/>
              </a:rPr>
              <a:t>navegador</a:t>
            </a:r>
            <a:r>
              <a:rPr lang="en-US" sz="2000" spc="196" dirty="0">
                <a:solidFill>
                  <a:srgbClr val="FFFFFF"/>
                </a:solidFill>
                <a:latin typeface="Open Sans"/>
              </a:rPr>
              <a:t> Google Chrome[3] com o </a:t>
            </a:r>
            <a:r>
              <a:rPr lang="en-US" sz="2000" spc="196" dirty="0" err="1">
                <a:solidFill>
                  <a:srgbClr val="FFFFFF"/>
                </a:solidFill>
                <a:latin typeface="Open Sans"/>
              </a:rPr>
              <a:t>ecrã</a:t>
            </a:r>
            <a:r>
              <a:rPr lang="en-US" sz="2000" spc="196" dirty="0">
                <a:solidFill>
                  <a:srgbClr val="FFFFFF"/>
                </a:solidFill>
                <a:latin typeface="Open Sans"/>
              </a:rPr>
              <a:t> de </a:t>
            </a:r>
            <a:r>
              <a:rPr lang="en-US" sz="2000" spc="196" dirty="0" err="1">
                <a:solidFill>
                  <a:srgbClr val="FFFFFF"/>
                </a:solidFill>
                <a:latin typeface="Open Sans"/>
              </a:rPr>
              <a:t>dimensão</a:t>
            </a:r>
            <a:r>
              <a:rPr lang="en-US" sz="2000" spc="196" dirty="0">
                <a:solidFill>
                  <a:srgbClr val="FFFFFF"/>
                </a:solidFill>
                <a:latin typeface="Open Sans"/>
              </a:rPr>
              <a:t> 1920x1080;</a:t>
            </a:r>
          </a:p>
          <a:p>
            <a:pPr>
              <a:lnSpc>
                <a:spcPts val="2840"/>
              </a:lnSpc>
            </a:pPr>
            <a:endParaRPr lang="en-US" sz="2000" spc="196" dirty="0">
              <a:solidFill>
                <a:srgbClr val="FFFFFF"/>
              </a:solidFill>
              <a:latin typeface="Open Sans"/>
            </a:endParaRPr>
          </a:p>
          <a:p>
            <a:pPr marL="431801" lvl="1" indent="-215900">
              <a:lnSpc>
                <a:spcPts val="2840"/>
              </a:lnSpc>
              <a:buFont typeface="Arial"/>
              <a:buChar char="•"/>
            </a:pPr>
            <a:r>
              <a:rPr lang="en-US" sz="2000" spc="196" dirty="0" err="1">
                <a:solidFill>
                  <a:srgbClr val="FFFFFF"/>
                </a:solidFill>
                <a:latin typeface="Open Sans"/>
              </a:rPr>
              <a:t>Foi</a:t>
            </a:r>
            <a:r>
              <a:rPr lang="en-US" sz="2000" spc="196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spc="196" dirty="0" err="1">
                <a:solidFill>
                  <a:srgbClr val="FFFFFF"/>
                </a:solidFill>
                <a:latin typeface="Open Sans"/>
              </a:rPr>
              <a:t>utilizado</a:t>
            </a:r>
            <a:r>
              <a:rPr lang="en-US" sz="2000" spc="196" dirty="0">
                <a:solidFill>
                  <a:srgbClr val="FFFFFF"/>
                </a:solidFill>
                <a:latin typeface="Open Sans"/>
              </a:rPr>
              <a:t> a </a:t>
            </a:r>
            <a:r>
              <a:rPr lang="en-US" sz="2000" spc="196" dirty="0" err="1">
                <a:solidFill>
                  <a:srgbClr val="FFFFFF"/>
                </a:solidFill>
                <a:latin typeface="Open Sans"/>
              </a:rPr>
              <a:t>aplicação</a:t>
            </a:r>
            <a:r>
              <a:rPr lang="en-US" sz="2000" spc="196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u="sng" spc="196" dirty="0" err="1">
                <a:solidFill>
                  <a:srgbClr val="FFFFFF"/>
                </a:solidFill>
                <a:latin typeface="Open Sans"/>
              </a:rPr>
              <a:t>MockFlow</a:t>
            </a:r>
            <a:r>
              <a:rPr lang="en-US" sz="2000" spc="196" dirty="0">
                <a:solidFill>
                  <a:srgbClr val="FFFFFF"/>
                </a:solidFill>
                <a:latin typeface="Open Sans"/>
              </a:rPr>
              <a:t> [4] para </a:t>
            </a:r>
            <a:r>
              <a:rPr lang="en-US" sz="2000" spc="196" dirty="0" err="1">
                <a:solidFill>
                  <a:srgbClr val="FFFFFF"/>
                </a:solidFill>
                <a:latin typeface="Open Sans"/>
              </a:rPr>
              <a:t>desenhar</a:t>
            </a:r>
            <a:r>
              <a:rPr lang="en-US" sz="2000" spc="196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spc="196" dirty="0" err="1">
                <a:solidFill>
                  <a:srgbClr val="FFFFFF"/>
                </a:solidFill>
                <a:latin typeface="Open Sans"/>
              </a:rPr>
              <a:t>os</a:t>
            </a:r>
            <a:r>
              <a:rPr lang="en-US" sz="2000" spc="196" dirty="0">
                <a:solidFill>
                  <a:srgbClr val="FFFFFF"/>
                </a:solidFill>
                <a:latin typeface="Open Sans"/>
              </a:rPr>
              <a:t> wireframes e para a </a:t>
            </a:r>
            <a:r>
              <a:rPr lang="en-US" sz="2000" spc="196" dirty="0" err="1">
                <a:solidFill>
                  <a:srgbClr val="FFFFFF"/>
                </a:solidFill>
                <a:latin typeface="Open Sans"/>
              </a:rPr>
              <a:t>criação</a:t>
            </a:r>
            <a:r>
              <a:rPr lang="en-US" sz="2000" spc="196" dirty="0">
                <a:solidFill>
                  <a:srgbClr val="FFFFFF"/>
                </a:solidFill>
                <a:latin typeface="Open Sans"/>
              </a:rPr>
              <a:t> dos sitemaps.</a:t>
            </a:r>
          </a:p>
          <a:p>
            <a:pPr algn="l">
              <a:lnSpc>
                <a:spcPts val="3334"/>
              </a:lnSpc>
              <a:spcBef>
                <a:spcPct val="0"/>
              </a:spcBef>
            </a:pPr>
            <a:endParaRPr lang="en-US" sz="2000" spc="196" dirty="0">
              <a:solidFill>
                <a:srgbClr val="FFFFFF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23821" y="2610977"/>
            <a:ext cx="3125668" cy="6821077"/>
          </a:xfrm>
          <a:custGeom>
            <a:avLst/>
            <a:gdLst/>
            <a:ahLst/>
            <a:cxnLst/>
            <a:rect l="l" t="t" r="r" b="b"/>
            <a:pathLst>
              <a:path w="3125668" h="6821077">
                <a:moveTo>
                  <a:pt x="0" y="0"/>
                </a:moveTo>
                <a:lnTo>
                  <a:pt x="3125668" y="0"/>
                </a:lnTo>
                <a:lnTo>
                  <a:pt x="3125668" y="6821078"/>
                </a:lnTo>
                <a:lnTo>
                  <a:pt x="0" y="68210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50129" y="2610977"/>
            <a:ext cx="8734905" cy="6821077"/>
          </a:xfrm>
          <a:custGeom>
            <a:avLst/>
            <a:gdLst/>
            <a:ahLst/>
            <a:cxnLst/>
            <a:rect l="l" t="t" r="r" b="b"/>
            <a:pathLst>
              <a:path w="8734905" h="6821077">
                <a:moveTo>
                  <a:pt x="0" y="0"/>
                </a:moveTo>
                <a:lnTo>
                  <a:pt x="8734904" y="0"/>
                </a:lnTo>
                <a:lnTo>
                  <a:pt x="8734904" y="6821078"/>
                </a:lnTo>
                <a:lnTo>
                  <a:pt x="0" y="68210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7201414" y="6172200"/>
            <a:ext cx="2376678" cy="3086100"/>
            <a:chOff x="0" y="0"/>
            <a:chExt cx="625956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25956" cy="812800"/>
            </a:xfrm>
            <a:custGeom>
              <a:avLst/>
              <a:gdLst/>
              <a:ahLst/>
              <a:cxnLst/>
              <a:rect l="l" t="t" r="r" b="b"/>
              <a:pathLst>
                <a:path w="625956" h="812800">
                  <a:moveTo>
                    <a:pt x="0" y="0"/>
                  </a:moveTo>
                  <a:lnTo>
                    <a:pt x="625956" y="0"/>
                  </a:lnTo>
                  <a:lnTo>
                    <a:pt x="62595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E17EB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625956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82622" y="2697855"/>
            <a:ext cx="3066867" cy="6647323"/>
            <a:chOff x="0" y="0"/>
            <a:chExt cx="807734" cy="175073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07734" cy="1750735"/>
            </a:xfrm>
            <a:custGeom>
              <a:avLst/>
              <a:gdLst/>
              <a:ahLst/>
              <a:cxnLst/>
              <a:rect l="l" t="t" r="r" b="b"/>
              <a:pathLst>
                <a:path w="807734" h="1750735">
                  <a:moveTo>
                    <a:pt x="0" y="0"/>
                  </a:moveTo>
                  <a:lnTo>
                    <a:pt x="807734" y="0"/>
                  </a:lnTo>
                  <a:lnTo>
                    <a:pt x="807734" y="1750735"/>
                  </a:lnTo>
                  <a:lnTo>
                    <a:pt x="0" y="17507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E17EB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807734" cy="1807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567744" y="8739723"/>
            <a:ext cx="525404" cy="480477"/>
            <a:chOff x="0" y="0"/>
            <a:chExt cx="138378" cy="12654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8378" cy="126545"/>
            </a:xfrm>
            <a:custGeom>
              <a:avLst/>
              <a:gdLst/>
              <a:ahLst/>
              <a:cxnLst/>
              <a:rect l="l" t="t" r="r" b="b"/>
              <a:pathLst>
                <a:path w="138378" h="126545">
                  <a:moveTo>
                    <a:pt x="0" y="0"/>
                  </a:moveTo>
                  <a:lnTo>
                    <a:pt x="138378" y="0"/>
                  </a:lnTo>
                  <a:lnTo>
                    <a:pt x="138378" y="126545"/>
                  </a:lnTo>
                  <a:lnTo>
                    <a:pt x="0" y="1265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CC0D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138378" cy="1836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0902773" y="2610977"/>
            <a:ext cx="3106942" cy="6821077"/>
          </a:xfrm>
          <a:custGeom>
            <a:avLst/>
            <a:gdLst/>
            <a:ahLst/>
            <a:cxnLst/>
            <a:rect l="l" t="t" r="r" b="b"/>
            <a:pathLst>
              <a:path w="3106942" h="6821077">
                <a:moveTo>
                  <a:pt x="0" y="0"/>
                </a:moveTo>
                <a:lnTo>
                  <a:pt x="3106941" y="0"/>
                </a:lnTo>
                <a:lnTo>
                  <a:pt x="3106941" y="6821078"/>
                </a:lnTo>
                <a:lnTo>
                  <a:pt x="0" y="68210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4" name="Group 14"/>
          <p:cNvGrpSpPr/>
          <p:nvPr/>
        </p:nvGrpSpPr>
        <p:grpSpPr>
          <a:xfrm>
            <a:off x="13389939" y="2909518"/>
            <a:ext cx="361140" cy="367432"/>
            <a:chOff x="0" y="0"/>
            <a:chExt cx="95115" cy="9677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5115" cy="96772"/>
            </a:xfrm>
            <a:custGeom>
              <a:avLst/>
              <a:gdLst/>
              <a:ahLst/>
              <a:cxnLst/>
              <a:rect l="l" t="t" r="r" b="b"/>
              <a:pathLst>
                <a:path w="95115" h="96772">
                  <a:moveTo>
                    <a:pt x="0" y="0"/>
                  </a:moveTo>
                  <a:lnTo>
                    <a:pt x="95115" y="0"/>
                  </a:lnTo>
                  <a:lnTo>
                    <a:pt x="95115" y="96772"/>
                  </a:lnTo>
                  <a:lnTo>
                    <a:pt x="0" y="967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CC0D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95115" cy="1539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 flipH="1">
            <a:off x="8381999" y="9258300"/>
            <a:ext cx="7753" cy="390745"/>
          </a:xfrm>
          <a:prstGeom prst="line">
            <a:avLst/>
          </a:prstGeom>
          <a:ln w="38100" cap="flat">
            <a:solidFill>
              <a:srgbClr val="5E17E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AutoShape 18"/>
          <p:cNvSpPr/>
          <p:nvPr/>
        </p:nvSpPr>
        <p:spPr>
          <a:xfrm flipV="1">
            <a:off x="10093149" y="8986652"/>
            <a:ext cx="525404" cy="0"/>
          </a:xfrm>
          <a:prstGeom prst="line">
            <a:avLst/>
          </a:prstGeom>
          <a:ln w="38100" cap="flat">
            <a:solidFill>
              <a:srgbClr val="0CC0D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1550129" y="942304"/>
            <a:ext cx="9781453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79"/>
              </a:lnSpc>
            </a:pPr>
            <a:r>
              <a:rPr lang="en-US" sz="6399">
                <a:solidFill>
                  <a:srgbClr val="FFFFFF"/>
                </a:solidFill>
                <a:latin typeface="Open Sans Bold"/>
              </a:rPr>
              <a:t>Cancelar Ride / Chat</a:t>
            </a:r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5D725D15-5900-49F8-CF37-97E7FAA251AA}"/>
              </a:ext>
            </a:extLst>
          </p:cNvPr>
          <p:cNvSpPr/>
          <p:nvPr/>
        </p:nvSpPr>
        <p:spPr>
          <a:xfrm flipV="1">
            <a:off x="10612250" y="2160628"/>
            <a:ext cx="31887" cy="6821076"/>
          </a:xfrm>
          <a:prstGeom prst="line">
            <a:avLst/>
          </a:prstGeom>
          <a:ln w="38100" cap="flat">
            <a:solidFill>
              <a:srgbClr val="0CC0D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AutoShape 18">
            <a:extLst>
              <a:ext uri="{FF2B5EF4-FFF2-40B4-BE49-F238E27FC236}">
                <a16:creationId xmlns:a16="http://schemas.microsoft.com/office/drawing/2014/main" id="{085659AE-3A45-110E-E49A-C5365C8FE047}"/>
              </a:ext>
            </a:extLst>
          </p:cNvPr>
          <p:cNvSpPr/>
          <p:nvPr/>
        </p:nvSpPr>
        <p:spPr>
          <a:xfrm flipH="1" flipV="1">
            <a:off x="10644136" y="2160628"/>
            <a:ext cx="2855687" cy="0"/>
          </a:xfrm>
          <a:prstGeom prst="line">
            <a:avLst/>
          </a:prstGeom>
          <a:ln w="38100" cap="flat">
            <a:solidFill>
              <a:srgbClr val="0CC0D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18">
            <a:extLst>
              <a:ext uri="{FF2B5EF4-FFF2-40B4-BE49-F238E27FC236}">
                <a16:creationId xmlns:a16="http://schemas.microsoft.com/office/drawing/2014/main" id="{9C106A2F-C3BD-6A64-28AB-B54191A34AA3}"/>
              </a:ext>
            </a:extLst>
          </p:cNvPr>
          <p:cNvSpPr/>
          <p:nvPr/>
        </p:nvSpPr>
        <p:spPr>
          <a:xfrm flipH="1" flipV="1">
            <a:off x="13499824" y="2160628"/>
            <a:ext cx="0" cy="748888"/>
          </a:xfrm>
          <a:prstGeom prst="line">
            <a:avLst/>
          </a:prstGeom>
          <a:ln w="38100" cap="flat">
            <a:solidFill>
              <a:srgbClr val="0CC0D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AutoShape 17">
            <a:extLst>
              <a:ext uri="{FF2B5EF4-FFF2-40B4-BE49-F238E27FC236}">
                <a16:creationId xmlns:a16="http://schemas.microsoft.com/office/drawing/2014/main" id="{DA5AC848-D21A-20A9-E2EB-026BA983DC3C}"/>
              </a:ext>
            </a:extLst>
          </p:cNvPr>
          <p:cNvSpPr/>
          <p:nvPr/>
        </p:nvSpPr>
        <p:spPr>
          <a:xfrm>
            <a:off x="8381999" y="9649045"/>
            <a:ext cx="8013427" cy="0"/>
          </a:xfrm>
          <a:prstGeom prst="line">
            <a:avLst/>
          </a:prstGeom>
          <a:ln w="38100" cap="flat">
            <a:solidFill>
              <a:srgbClr val="5E17E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17">
            <a:extLst>
              <a:ext uri="{FF2B5EF4-FFF2-40B4-BE49-F238E27FC236}">
                <a16:creationId xmlns:a16="http://schemas.microsoft.com/office/drawing/2014/main" id="{94C9D345-AA2B-8515-B68D-DC105244D9A7}"/>
              </a:ext>
            </a:extLst>
          </p:cNvPr>
          <p:cNvSpPr/>
          <p:nvPr/>
        </p:nvSpPr>
        <p:spPr>
          <a:xfrm flipH="1">
            <a:off x="16395426" y="9366795"/>
            <a:ext cx="28382" cy="282250"/>
          </a:xfrm>
          <a:prstGeom prst="line">
            <a:avLst/>
          </a:prstGeom>
          <a:ln w="38100" cap="flat">
            <a:solidFill>
              <a:srgbClr val="5E17E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9141804" y="3335147"/>
            <a:ext cx="21246" cy="5589007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099361" y="1546440"/>
            <a:ext cx="14084886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Open Sans Bold"/>
              </a:rPr>
              <a:t>Cancelar Ride / Chat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186947" y="2894693"/>
            <a:ext cx="90666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DFDFE"/>
                </a:solidFill>
                <a:latin typeface="Open Sans"/>
              </a:rPr>
              <a:t>Web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954078" y="2894693"/>
            <a:ext cx="1683276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FDFDFE"/>
                </a:solidFill>
                <a:latin typeface="Open Sans"/>
              </a:rPr>
              <a:t>Mobile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86947" y="3790490"/>
            <a:ext cx="6655976" cy="1921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39"/>
              </a:lnSpc>
            </a:pPr>
            <a:r>
              <a:rPr lang="en-US" sz="1599">
                <a:solidFill>
                  <a:srgbClr val="FDFDFE"/>
                </a:solidFill>
                <a:latin typeface="Open Sans"/>
              </a:rPr>
              <a:t>Temos o botão de abrir o chat de uma ride, situa-se no canto superior direito, para que não ocupe muito espaço na tela e ao mesmo tempo ser bem perceptível.</a:t>
            </a:r>
          </a:p>
          <a:p>
            <a:pPr>
              <a:lnSpc>
                <a:spcPts val="2239"/>
              </a:lnSpc>
            </a:pPr>
            <a:endParaRPr lang="en-US" sz="1599">
              <a:solidFill>
                <a:srgbClr val="FDFDFE"/>
              </a:solidFill>
              <a:latin typeface="Open Sans"/>
            </a:endParaRPr>
          </a:p>
          <a:p>
            <a:pPr>
              <a:lnSpc>
                <a:spcPts val="2239"/>
              </a:lnSpc>
            </a:pPr>
            <a:r>
              <a:rPr lang="en-US" sz="1599">
                <a:solidFill>
                  <a:srgbClr val="FDFDFE"/>
                </a:solidFill>
                <a:latin typeface="Open Sans"/>
              </a:rPr>
              <a:t>Ao clicar no botão identificado acima irá aparecer um pop-up para visualizar as conversas passadas e caso o utilizador queira enviar uma mensagem.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54078" y="3790490"/>
            <a:ext cx="7728416" cy="2197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39"/>
              </a:lnSpc>
            </a:pPr>
            <a:r>
              <a:rPr lang="en-US" sz="1599">
                <a:solidFill>
                  <a:srgbClr val="FDFDFE"/>
                </a:solidFill>
                <a:latin typeface="Open Sans"/>
              </a:rPr>
              <a:t>Na versão mobile o botão de visualizar o chat fica no canto superior direito, devido a ser utilizado este método também nas redes sociais, como o Instagram, onde o botão para ver as nossas conversas se situa no canto superior direito, com isto tem-se a intensão de mostrar um ambiente familiar ao utilizador.</a:t>
            </a:r>
          </a:p>
          <a:p>
            <a:pPr>
              <a:lnSpc>
                <a:spcPts val="2239"/>
              </a:lnSpc>
            </a:pPr>
            <a:endParaRPr lang="en-US" sz="1599">
              <a:solidFill>
                <a:srgbClr val="FDFDFE"/>
              </a:solidFill>
              <a:latin typeface="Open Sans"/>
            </a:endParaRPr>
          </a:p>
          <a:p>
            <a:pPr marL="0" lvl="0" indent="0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DFDFE"/>
                </a:solidFill>
                <a:latin typeface="Open Sans"/>
              </a:rPr>
              <a:t>Nesta versão antes de abrir um pop-up irá abrir uma nova página para visualizar a conversa, muito parecido a um chat de uma rede social. Decidi fazer desta maneira devido ás dimensões reduzidas de um dispositivo móvel.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761470" y="4903645"/>
            <a:ext cx="294375" cy="29437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E17E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549214" y="3819065"/>
            <a:ext cx="294375" cy="29437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549214" y="5170715"/>
            <a:ext cx="294375" cy="294375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E17E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76412" y="3819065"/>
            <a:ext cx="294375" cy="294375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48889" y="2610977"/>
            <a:ext cx="8779799" cy="6821077"/>
          </a:xfrm>
          <a:custGeom>
            <a:avLst/>
            <a:gdLst/>
            <a:ahLst/>
            <a:cxnLst/>
            <a:rect l="l" t="t" r="r" b="b"/>
            <a:pathLst>
              <a:path w="8779799" h="6821077">
                <a:moveTo>
                  <a:pt x="0" y="0"/>
                </a:moveTo>
                <a:lnTo>
                  <a:pt x="8779799" y="0"/>
                </a:lnTo>
                <a:lnTo>
                  <a:pt x="8779799" y="6821078"/>
                </a:lnTo>
                <a:lnTo>
                  <a:pt x="0" y="68210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655206" y="2610977"/>
            <a:ext cx="3098334" cy="6821077"/>
          </a:xfrm>
          <a:custGeom>
            <a:avLst/>
            <a:gdLst/>
            <a:ahLst/>
            <a:cxnLst/>
            <a:rect l="l" t="t" r="r" b="b"/>
            <a:pathLst>
              <a:path w="3098334" h="6821077">
                <a:moveTo>
                  <a:pt x="0" y="0"/>
                </a:moveTo>
                <a:lnTo>
                  <a:pt x="3098334" y="0"/>
                </a:lnTo>
                <a:lnTo>
                  <a:pt x="3098334" y="6821078"/>
                </a:lnTo>
                <a:lnTo>
                  <a:pt x="0" y="68210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550129" y="942304"/>
            <a:ext cx="9781453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79"/>
              </a:lnSpc>
            </a:pPr>
            <a:r>
              <a:rPr lang="en-US" sz="6399">
                <a:solidFill>
                  <a:srgbClr val="FFFFFF"/>
                </a:solidFill>
                <a:latin typeface="Open Sans Bold"/>
              </a:rPr>
              <a:t>Perfil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99361" y="1546440"/>
            <a:ext cx="14084886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Open Sans Bold"/>
              </a:rPr>
              <a:t>Perfil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099361" y="3193121"/>
            <a:ext cx="14609233" cy="1538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1"/>
              </a:lnSpc>
            </a:pPr>
            <a:r>
              <a:rPr lang="en-US" sz="3007">
                <a:solidFill>
                  <a:srgbClr val="FDFDFE"/>
                </a:solidFill>
                <a:latin typeface="Open Sans"/>
              </a:rPr>
              <a:t>A página do perfil não tem diferenças da versão Web e mobile, apenas que na versão Web é possível visualizar mais número de conversas e de histórico do que na versão mobile devido as dimensões do ecrã.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50129" y="2610977"/>
            <a:ext cx="8767148" cy="6821077"/>
          </a:xfrm>
          <a:custGeom>
            <a:avLst/>
            <a:gdLst/>
            <a:ahLst/>
            <a:cxnLst/>
            <a:rect l="l" t="t" r="r" b="b"/>
            <a:pathLst>
              <a:path w="8767148" h="6821077">
                <a:moveTo>
                  <a:pt x="0" y="0"/>
                </a:moveTo>
                <a:lnTo>
                  <a:pt x="8767148" y="0"/>
                </a:lnTo>
                <a:lnTo>
                  <a:pt x="8767148" y="6821078"/>
                </a:lnTo>
                <a:lnTo>
                  <a:pt x="0" y="68210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736203" y="2610977"/>
            <a:ext cx="3106238" cy="6821077"/>
          </a:xfrm>
          <a:custGeom>
            <a:avLst/>
            <a:gdLst/>
            <a:ahLst/>
            <a:cxnLst/>
            <a:rect l="l" t="t" r="r" b="b"/>
            <a:pathLst>
              <a:path w="3106238" h="6821077">
                <a:moveTo>
                  <a:pt x="0" y="0"/>
                </a:moveTo>
                <a:lnTo>
                  <a:pt x="3106238" y="0"/>
                </a:lnTo>
                <a:lnTo>
                  <a:pt x="3106238" y="6821078"/>
                </a:lnTo>
                <a:lnTo>
                  <a:pt x="0" y="68210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550129" y="942304"/>
            <a:ext cx="9781453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79"/>
              </a:lnSpc>
            </a:pPr>
            <a:r>
              <a:rPr lang="en-US" sz="6399">
                <a:solidFill>
                  <a:srgbClr val="FFFFFF"/>
                </a:solidFill>
                <a:latin typeface="Open Sans Bold"/>
              </a:rPr>
              <a:t>Minhas Rides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99361" y="1546440"/>
            <a:ext cx="14084886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Open Sans Bold"/>
              </a:rPr>
              <a:t>Minhas Rides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099361" y="3193121"/>
            <a:ext cx="14609233" cy="361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1"/>
              </a:lnSpc>
            </a:pPr>
            <a:r>
              <a:rPr lang="en-US" sz="3007">
                <a:solidFill>
                  <a:srgbClr val="FDFDFE"/>
                </a:solidFill>
                <a:latin typeface="Open Sans"/>
              </a:rPr>
              <a:t>A página de visualizar as rides que estamos inscritos apenas difere na visualização da boleia, na versão web temos uma secção mais larga e com a imagem do destino enquanto na versão mobile temos uma secção mais pequena.</a:t>
            </a:r>
          </a:p>
          <a:p>
            <a:pPr>
              <a:lnSpc>
                <a:spcPts val="4211"/>
              </a:lnSpc>
            </a:pPr>
            <a:endParaRPr lang="en-US" sz="3007">
              <a:solidFill>
                <a:srgbClr val="FDFDFE"/>
              </a:solidFill>
              <a:latin typeface="Open Sans"/>
            </a:endParaRPr>
          </a:p>
          <a:p>
            <a:pPr>
              <a:lnSpc>
                <a:spcPts val="4211"/>
              </a:lnSpc>
            </a:pPr>
            <a:r>
              <a:rPr lang="en-US" sz="3007">
                <a:solidFill>
                  <a:srgbClr val="FDFDFE"/>
                </a:solidFill>
                <a:latin typeface="Open Sans"/>
              </a:rPr>
              <a:t>Esta secção destina-se também para ver se as boleias possuam mensagens não vistas. Caso tenha mensagens que o utilizador ainda não visualizou, fica com uma bola vermelha no canto superior direito para alertar o utilizador.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Thin Line Abstract  Shape Illustration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099361" y="1555965"/>
            <a:ext cx="14084886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360"/>
              </a:lnSpc>
              <a:spcBef>
                <a:spcPct val="0"/>
              </a:spcBef>
            </a:pPr>
            <a:r>
              <a:rPr lang="en-US" sz="5300" spc="519">
                <a:solidFill>
                  <a:srgbClr val="FFFFFF"/>
                </a:solidFill>
                <a:latin typeface="Oswald Bold"/>
              </a:rPr>
              <a:t>AUTONOMIA, CONSUMO E ACESSIBILIDADE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99019" y="3168776"/>
            <a:ext cx="15865996" cy="5635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</a:rPr>
              <a:t>A funcionalidade de tema escuro não foi incorporada na aplicação, uma vez que os utilizadores que preferem esse modo geralmente utilizam extensões do browser que ativam automaticamente o tema escuro nas páginas. Embora a inclusão de um modo escuro seja uma característica atrativa, seu desenvolvimento não foi considerado crucial para o lançamento oficial inicial da aplicação. Portanto, é uma opção que poderá ser considerada no futuro, mas não foi priorizada neste momento.</a:t>
            </a:r>
          </a:p>
          <a:p>
            <a:pPr>
              <a:lnSpc>
                <a:spcPts val="2800"/>
              </a:lnSpc>
            </a:pPr>
            <a:endParaRPr lang="en-US" sz="2000">
              <a:solidFill>
                <a:srgbClr val="FFFFFF"/>
              </a:solidFill>
              <a:latin typeface="Open Sans"/>
            </a:endParaRP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</a:rPr>
              <a:t>Para melhorar o consumo da aplicação mobile o conteúdo vai ser carregado parcialmente, ou seja, antes de carregar todas as boleias existentes na base de dados, vamos carregar apenas as que forem necessárias para preencher o ecrã e quando o utilizador faça scroll irá carregar as restantes, assim reduzimos o número de pedidos, e o processamento dos dados.</a:t>
            </a:r>
          </a:p>
          <a:p>
            <a:pPr>
              <a:lnSpc>
                <a:spcPts val="2800"/>
              </a:lnSpc>
            </a:pPr>
            <a:endParaRPr lang="en-US" sz="2000">
              <a:solidFill>
                <a:srgbClr val="FFFFFF"/>
              </a:solidFill>
              <a:latin typeface="Open Sans"/>
            </a:endParaRP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</a:rPr>
              <a:t>O design desta aplicação foi desenvolvida a pensar num design simplista e intuitivo para o utilizador, mesmo sabendo que esta aplicação vai ser utilizada maioritariamente por pessoas mais jovens, queremos que uma pessoa que não tenha muita experiencia ao utilizar aplicações consiga navegar facilmente na UniRides.</a:t>
            </a:r>
          </a:p>
          <a:p>
            <a:pPr>
              <a:lnSpc>
                <a:spcPts val="2800"/>
              </a:lnSpc>
            </a:pPr>
            <a:endParaRPr lang="en-US" sz="2000">
              <a:solidFill>
                <a:srgbClr val="FFFFFF"/>
              </a:solidFill>
              <a:latin typeface="Open Sans"/>
            </a:endParaRPr>
          </a:p>
          <a:p>
            <a:pPr>
              <a:lnSpc>
                <a:spcPts val="2800"/>
              </a:lnSpc>
            </a:pPr>
            <a:endParaRPr lang="en-US" sz="2000">
              <a:solidFill>
                <a:srgbClr val="FFFFFF"/>
              </a:solidFill>
              <a:latin typeface="Open Sans"/>
            </a:endParaRPr>
          </a:p>
          <a:p>
            <a:pPr>
              <a:lnSpc>
                <a:spcPts val="2800"/>
              </a:lnSpc>
            </a:pPr>
            <a:endParaRPr lang="en-US" sz="2000">
              <a:solidFill>
                <a:srgbClr val="FFFFFF"/>
              </a:solidFill>
              <a:latin typeface="Open Sans"/>
            </a:endParaRPr>
          </a:p>
          <a:p>
            <a:pPr>
              <a:lnSpc>
                <a:spcPts val="2800"/>
              </a:lnSpc>
            </a:pPr>
            <a:endParaRPr lang="en-US" sz="2000">
              <a:solidFill>
                <a:srgbClr val="FFFFFF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Thin Line Abstract  Shape Illustration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099361" y="1555965"/>
            <a:ext cx="14084886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360"/>
              </a:lnSpc>
              <a:spcBef>
                <a:spcPct val="0"/>
              </a:spcBef>
            </a:pPr>
            <a:r>
              <a:rPr lang="en-US" sz="5300" spc="519">
                <a:solidFill>
                  <a:srgbClr val="FFFFFF"/>
                </a:solidFill>
                <a:latin typeface="Oswald Bold"/>
              </a:rPr>
              <a:t>CONCLUSÃO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194078" y="3250255"/>
            <a:ext cx="15297202" cy="6340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 err="1">
                <a:solidFill>
                  <a:srgbClr val="FFFFFF"/>
                </a:solidFill>
                <a:latin typeface="Open Sans"/>
              </a:rPr>
              <a:t>Conseguimos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concluir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os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objetivos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propostos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foram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cumpridos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com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sucesso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e que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foi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possível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colocar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em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prática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o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conhecimento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obtido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durante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as aulas e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motivar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a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pesquisa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por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mais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informações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referente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a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este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projeto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.</a:t>
            </a:r>
          </a:p>
          <a:p>
            <a:pPr>
              <a:lnSpc>
                <a:spcPts val="2800"/>
              </a:lnSpc>
            </a:pPr>
            <a:endParaRPr lang="en-US" sz="2000" dirty="0">
              <a:solidFill>
                <a:srgbClr val="FFFFFF"/>
              </a:solidFill>
              <a:latin typeface="Open Sans"/>
            </a:endParaRPr>
          </a:p>
          <a:p>
            <a:pPr>
              <a:lnSpc>
                <a:spcPts val="2800"/>
              </a:lnSpc>
            </a:pPr>
            <a:r>
              <a:rPr lang="en-US" sz="2000" dirty="0" err="1">
                <a:solidFill>
                  <a:srgbClr val="FFFFFF"/>
                </a:solidFill>
                <a:latin typeface="Open Sans"/>
              </a:rPr>
              <a:t>Foi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possível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comparar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e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identificar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as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principais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diferenças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entre a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aplicação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mobile e web.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Foi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notado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que a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aplicação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web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possui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os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mesmos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elementos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que a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aplicação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mobile, no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entanto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a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aplicação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mobile se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preocupa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em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mostrar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os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mesmos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elementos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uma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maneira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mais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simplista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com a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utilização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de icons.</a:t>
            </a:r>
          </a:p>
          <a:p>
            <a:pPr>
              <a:lnSpc>
                <a:spcPts val="2800"/>
              </a:lnSpc>
            </a:pPr>
            <a:endParaRPr lang="en-US" sz="2000" dirty="0">
              <a:solidFill>
                <a:srgbClr val="FFFFFF"/>
              </a:solidFill>
              <a:latin typeface="Open Sans"/>
            </a:endParaRPr>
          </a:p>
          <a:p>
            <a:pPr>
              <a:lnSpc>
                <a:spcPts val="2800"/>
              </a:lnSpc>
            </a:pPr>
            <a:r>
              <a:rPr lang="en-US" sz="2000" dirty="0" err="1">
                <a:solidFill>
                  <a:srgbClr val="FFFFFF"/>
                </a:solidFill>
                <a:latin typeface="Open Sans"/>
              </a:rPr>
              <a:t>Apesar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algumas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questões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tenham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surgido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ao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longo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do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desenvolvimento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deste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trabalho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, tais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como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validar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o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grau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segurança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de um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condutor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para que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os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utilizadores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tenham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total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confiança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na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aplicação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tem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muito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potencial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aderência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devido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a que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esta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plataforma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resolve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uma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necessidade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muito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grande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para o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publico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alvo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.</a:t>
            </a:r>
          </a:p>
          <a:p>
            <a:pPr>
              <a:lnSpc>
                <a:spcPts val="2800"/>
              </a:lnSpc>
            </a:pPr>
            <a:endParaRPr lang="en-US" sz="2000" dirty="0">
              <a:solidFill>
                <a:srgbClr val="FFFFFF"/>
              </a:solidFill>
              <a:latin typeface="Open Sans"/>
            </a:endParaRPr>
          </a:p>
          <a:p>
            <a:pPr>
              <a:lnSpc>
                <a:spcPts val="2800"/>
              </a:lnSpc>
            </a:pPr>
            <a:endParaRPr lang="en-US" sz="2000" dirty="0">
              <a:solidFill>
                <a:srgbClr val="FFFFFF"/>
              </a:solidFill>
              <a:latin typeface="Open Sans"/>
            </a:endParaRPr>
          </a:p>
          <a:p>
            <a:pPr>
              <a:lnSpc>
                <a:spcPts val="2800"/>
              </a:lnSpc>
            </a:pPr>
            <a:endParaRPr lang="en-US" sz="2000" dirty="0">
              <a:solidFill>
                <a:srgbClr val="FFFFFF"/>
              </a:solidFill>
              <a:latin typeface="Open Sans"/>
            </a:endParaRPr>
          </a:p>
          <a:p>
            <a:pPr>
              <a:lnSpc>
                <a:spcPts val="2800"/>
              </a:lnSpc>
            </a:pPr>
            <a:endParaRPr lang="en-US" sz="2000" dirty="0">
              <a:solidFill>
                <a:srgbClr val="FFFFFF"/>
              </a:solidFill>
              <a:latin typeface="Open Sans"/>
            </a:endParaRPr>
          </a:p>
          <a:p>
            <a:pPr>
              <a:lnSpc>
                <a:spcPts val="2800"/>
              </a:lnSpc>
            </a:pPr>
            <a:endParaRPr lang="en-US" sz="2000" dirty="0">
              <a:solidFill>
                <a:srgbClr val="FFFFFF"/>
              </a:solidFill>
              <a:latin typeface="Open Sans"/>
            </a:endParaRPr>
          </a:p>
          <a:p>
            <a:pPr>
              <a:lnSpc>
                <a:spcPts val="2800"/>
              </a:lnSpc>
            </a:pPr>
            <a:endParaRPr lang="en-US" sz="2000" dirty="0">
              <a:solidFill>
                <a:srgbClr val="FFFFFF"/>
              </a:solidFill>
              <a:latin typeface="Open Sans"/>
            </a:endParaRPr>
          </a:p>
          <a:p>
            <a:pPr>
              <a:lnSpc>
                <a:spcPts val="2800"/>
              </a:lnSpc>
            </a:pPr>
            <a:endParaRPr lang="en-US" sz="2000" dirty="0">
              <a:solidFill>
                <a:srgbClr val="FFFFFF"/>
              </a:solidFill>
              <a:latin typeface="Open Sans"/>
            </a:endParaRPr>
          </a:p>
          <a:p>
            <a:pPr>
              <a:lnSpc>
                <a:spcPts val="2800"/>
              </a:lnSpc>
            </a:pPr>
            <a:endParaRPr lang="en-US" sz="2000" dirty="0">
              <a:solidFill>
                <a:srgbClr val="FFFFFF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Thin Line Abstract  Shape Illustration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099361" y="1555965"/>
            <a:ext cx="14084886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360"/>
              </a:lnSpc>
              <a:spcBef>
                <a:spcPct val="0"/>
              </a:spcBef>
            </a:pPr>
            <a:r>
              <a:rPr lang="en-US" sz="5300" spc="519">
                <a:solidFill>
                  <a:srgbClr val="FFFFFF"/>
                </a:solidFill>
                <a:latin typeface="Oswald Bold"/>
              </a:rPr>
              <a:t>REFERÊNCIAS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99019" y="3054476"/>
            <a:ext cx="15865996" cy="2887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7" lvl="1" indent="-215904">
              <a:lnSpc>
                <a:spcPts val="40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Open Sans"/>
              </a:rPr>
              <a:t>Canvas .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Referenciado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em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5 de Janeiro 2023, https://www.canva.com</a:t>
            </a:r>
          </a:p>
          <a:p>
            <a:pPr marL="431807" lvl="1" indent="-215904">
              <a:lnSpc>
                <a:spcPts val="4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</a:rPr>
              <a:t>Snipping Tool - screenshot tool para Windows.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Referenciado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em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5 de Janeiro 2023</a:t>
            </a:r>
          </a:p>
          <a:p>
            <a:pPr marL="431807" lvl="1" indent="-215904">
              <a:lnSpc>
                <a:spcPts val="40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Open Sans"/>
              </a:rPr>
              <a:t>Google Chrome - Browser.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Referenciado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em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5 de Janeiro 2023, https://www.google.com</a:t>
            </a:r>
          </a:p>
          <a:p>
            <a:pPr marL="431807" lvl="1" indent="-215904">
              <a:lnSpc>
                <a:spcPts val="4000"/>
              </a:lnSpc>
              <a:buFont typeface="Arial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Open Sans"/>
              </a:rPr>
              <a:t>Mockflow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- Online Wireframing and Product Design Tool.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Referenciado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em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5 de Janeiro 2023, https://www.mockflow.com</a:t>
            </a:r>
          </a:p>
          <a:p>
            <a:pPr>
              <a:lnSpc>
                <a:spcPts val="2240"/>
              </a:lnSpc>
            </a:pPr>
            <a:endParaRPr lang="en-US" sz="2000" dirty="0">
              <a:solidFill>
                <a:srgbClr val="FFFFFF"/>
              </a:solidFill>
              <a:latin typeface="Open Sans"/>
            </a:endParaRPr>
          </a:p>
          <a:p>
            <a:pPr>
              <a:lnSpc>
                <a:spcPts val="2240"/>
              </a:lnSpc>
            </a:pPr>
            <a:r>
              <a:rPr lang="en-US" sz="1600" dirty="0">
                <a:solidFill>
                  <a:srgbClr val="FFFFFF"/>
                </a:solidFill>
                <a:latin typeface="Open Sans"/>
              </a:rPr>
              <a:t> </a:t>
            </a:r>
          </a:p>
          <a:p>
            <a:pPr>
              <a:lnSpc>
                <a:spcPts val="2240"/>
              </a:lnSpc>
            </a:pPr>
            <a:endParaRPr lang="en-US" sz="1600" dirty="0">
              <a:solidFill>
                <a:srgbClr val="FFFFFF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1603" y="2507012"/>
            <a:ext cx="9492694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00"/>
              </a:lnSpc>
            </a:pPr>
            <a:r>
              <a:rPr lang="en-US" sz="9000">
                <a:solidFill>
                  <a:srgbClr val="FFFFFF"/>
                </a:solidFill>
                <a:latin typeface="Open Sans Bold"/>
              </a:rPr>
              <a:t>Obrigado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11603" y="7326662"/>
            <a:ext cx="9492694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00"/>
              </a:lnSpc>
              <a:spcBef>
                <a:spcPct val="0"/>
              </a:spcBef>
            </a:pPr>
            <a:r>
              <a:rPr lang="en-US" sz="3000" u="none">
                <a:solidFill>
                  <a:srgbClr val="FFFFFF"/>
                </a:solidFill>
                <a:latin typeface="Open Sans"/>
              </a:rPr>
              <a:t>Para esclarecimentos contacte:</a:t>
            </a:r>
          </a:p>
          <a:p>
            <a:pPr marL="0" lvl="0" indent="0">
              <a:lnSpc>
                <a:spcPts val="4200"/>
              </a:lnSpc>
              <a:spcBef>
                <a:spcPct val="0"/>
              </a:spcBef>
            </a:pPr>
            <a:r>
              <a:rPr lang="en-US" sz="3000" u="none">
                <a:solidFill>
                  <a:srgbClr val="FFFFFF"/>
                </a:solidFill>
                <a:latin typeface="Open Sans"/>
              </a:rPr>
              <a:t>A038926@ipmaia.pt</a:t>
            </a:r>
          </a:p>
        </p:txBody>
      </p:sp>
      <p:sp>
        <p:nvSpPr>
          <p:cNvPr id="4" name="AutoShape 4"/>
          <p:cNvSpPr/>
          <p:nvPr/>
        </p:nvSpPr>
        <p:spPr>
          <a:xfrm>
            <a:off x="1711603" y="1912588"/>
            <a:ext cx="1104900" cy="5715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Thin Line Abstract  Shape Illustration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017882" y="1412145"/>
            <a:ext cx="13975277" cy="1219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525"/>
              </a:lnSpc>
              <a:spcBef>
                <a:spcPct val="0"/>
              </a:spcBef>
            </a:pPr>
            <a:r>
              <a:rPr lang="en-US" sz="7937" spc="777">
                <a:solidFill>
                  <a:srgbClr val="FFFFFF"/>
                </a:solidFill>
                <a:latin typeface="Oswald Bold"/>
              </a:rPr>
              <a:t>INDICE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17882" y="3259440"/>
            <a:ext cx="13979634" cy="4648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9815" lvl="1" indent="-299908" algn="l">
              <a:lnSpc>
                <a:spcPts val="4167"/>
              </a:lnSpc>
              <a:spcBef>
                <a:spcPct val="0"/>
              </a:spcBef>
              <a:buFont typeface="Arial"/>
              <a:buChar char="•"/>
            </a:pPr>
            <a:r>
              <a:rPr lang="en-US" sz="2778" u="none" spc="272">
                <a:solidFill>
                  <a:srgbClr val="FFFFFF"/>
                </a:solidFill>
                <a:latin typeface="DM Sans"/>
              </a:rPr>
              <a:t>Introdução</a:t>
            </a:r>
          </a:p>
          <a:p>
            <a:pPr marL="599815" lvl="1" indent="-299908" algn="l">
              <a:lnSpc>
                <a:spcPts val="4167"/>
              </a:lnSpc>
              <a:spcBef>
                <a:spcPct val="0"/>
              </a:spcBef>
              <a:buFont typeface="Arial"/>
              <a:buChar char="•"/>
            </a:pPr>
            <a:r>
              <a:rPr lang="en-US" sz="2778" u="none" spc="272">
                <a:solidFill>
                  <a:srgbClr val="FFFFFF"/>
                </a:solidFill>
                <a:latin typeface="DM Sans"/>
              </a:rPr>
              <a:t>Objetivos</a:t>
            </a:r>
          </a:p>
          <a:p>
            <a:pPr marL="599815" lvl="1" indent="-299908" algn="l">
              <a:lnSpc>
                <a:spcPts val="4167"/>
              </a:lnSpc>
              <a:spcBef>
                <a:spcPct val="0"/>
              </a:spcBef>
              <a:buFont typeface="Arial"/>
              <a:buChar char="•"/>
            </a:pPr>
            <a:r>
              <a:rPr lang="en-US" sz="2778" u="none" spc="272">
                <a:solidFill>
                  <a:srgbClr val="FFFFFF"/>
                </a:solidFill>
                <a:latin typeface="DM Sans"/>
              </a:rPr>
              <a:t>O que é a UniRides</a:t>
            </a:r>
          </a:p>
          <a:p>
            <a:pPr marL="599815" lvl="1" indent="-299908" algn="l">
              <a:lnSpc>
                <a:spcPts val="4167"/>
              </a:lnSpc>
              <a:spcBef>
                <a:spcPct val="0"/>
              </a:spcBef>
              <a:buFont typeface="Arial"/>
              <a:buChar char="•"/>
            </a:pPr>
            <a:r>
              <a:rPr lang="en-US" sz="2778" u="none" spc="272">
                <a:solidFill>
                  <a:srgbClr val="FFFFFF"/>
                </a:solidFill>
                <a:latin typeface="DM Sans"/>
              </a:rPr>
              <a:t>SiteMap Web</a:t>
            </a:r>
          </a:p>
          <a:p>
            <a:pPr marL="599815" lvl="1" indent="-299908" algn="l">
              <a:lnSpc>
                <a:spcPts val="4167"/>
              </a:lnSpc>
              <a:spcBef>
                <a:spcPct val="0"/>
              </a:spcBef>
              <a:buFont typeface="Arial"/>
              <a:buChar char="•"/>
            </a:pPr>
            <a:r>
              <a:rPr lang="en-US" sz="2778" u="none" spc="272">
                <a:solidFill>
                  <a:srgbClr val="FFFFFF"/>
                </a:solidFill>
                <a:latin typeface="DM Sans"/>
              </a:rPr>
              <a:t>SiteMap Mobile</a:t>
            </a:r>
          </a:p>
          <a:p>
            <a:pPr marL="599815" lvl="1" indent="-299908" algn="l">
              <a:lnSpc>
                <a:spcPts val="4167"/>
              </a:lnSpc>
              <a:spcBef>
                <a:spcPct val="0"/>
              </a:spcBef>
              <a:buFont typeface="Arial"/>
              <a:buChar char="•"/>
            </a:pPr>
            <a:r>
              <a:rPr lang="en-US" sz="2778" u="none" spc="272">
                <a:solidFill>
                  <a:srgbClr val="FFFFFF"/>
                </a:solidFill>
                <a:latin typeface="DM Sans"/>
              </a:rPr>
              <a:t>Diferenças entre Web e Mobile</a:t>
            </a:r>
          </a:p>
          <a:p>
            <a:pPr marL="599815" lvl="1" indent="-299908" algn="l">
              <a:lnSpc>
                <a:spcPts val="4167"/>
              </a:lnSpc>
              <a:spcBef>
                <a:spcPct val="0"/>
              </a:spcBef>
              <a:buFont typeface="Arial"/>
              <a:buChar char="•"/>
            </a:pPr>
            <a:r>
              <a:rPr lang="en-US" sz="2778" u="none" spc="272">
                <a:solidFill>
                  <a:srgbClr val="FFFFFF"/>
                </a:solidFill>
                <a:latin typeface="DM Sans"/>
              </a:rPr>
              <a:t>Autonomia, Consumo e Acessibilidade</a:t>
            </a:r>
          </a:p>
          <a:p>
            <a:pPr marL="599815" lvl="1" indent="-299908" algn="l">
              <a:lnSpc>
                <a:spcPts val="4167"/>
              </a:lnSpc>
              <a:spcBef>
                <a:spcPct val="0"/>
              </a:spcBef>
              <a:buFont typeface="Arial"/>
              <a:buChar char="•"/>
            </a:pPr>
            <a:r>
              <a:rPr lang="en-US" sz="2778" u="none" spc="272">
                <a:solidFill>
                  <a:srgbClr val="FFFFFF"/>
                </a:solidFill>
                <a:latin typeface="DM Sans"/>
              </a:rPr>
              <a:t>Conclusão</a:t>
            </a:r>
          </a:p>
          <a:p>
            <a:pPr marL="599815" lvl="1" indent="-299908" algn="l">
              <a:lnSpc>
                <a:spcPts val="4167"/>
              </a:lnSpc>
              <a:spcBef>
                <a:spcPct val="0"/>
              </a:spcBef>
              <a:buFont typeface="Arial"/>
              <a:buChar char="•"/>
            </a:pPr>
            <a:r>
              <a:rPr lang="en-US" sz="2778" u="none" spc="272">
                <a:solidFill>
                  <a:srgbClr val="FFFFFF"/>
                </a:solidFill>
                <a:latin typeface="DM Sans"/>
              </a:rPr>
              <a:t>Referências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Thin Line Abstract  Shape Illustration"/>
          <p:cNvSpPr/>
          <p:nvPr/>
        </p:nvSpPr>
        <p:spPr>
          <a:xfrm>
            <a:off x="-8169367" y="-10264537"/>
            <a:ext cx="15828836" cy="16242276"/>
          </a:xfrm>
          <a:custGeom>
            <a:avLst/>
            <a:gdLst/>
            <a:ahLst/>
            <a:cxnLst/>
            <a:rect l="l" t="t" r="r" b="b"/>
            <a:pathLst>
              <a:path w="15828836" h="16242276">
                <a:moveTo>
                  <a:pt x="0" y="0"/>
                </a:moveTo>
                <a:lnTo>
                  <a:pt x="15828836" y="0"/>
                </a:lnTo>
                <a:lnTo>
                  <a:pt x="15828836" y="16242276"/>
                </a:lnTo>
                <a:lnTo>
                  <a:pt x="0" y="16242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669569" y="1346075"/>
            <a:ext cx="13422789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000"/>
              </a:lnSpc>
            </a:pPr>
            <a:r>
              <a:rPr lang="en-US" sz="7500" spc="735">
                <a:solidFill>
                  <a:srgbClr val="FFFFFF"/>
                </a:solidFill>
                <a:latin typeface="Oswald Bold"/>
              </a:rPr>
              <a:t>INTRODUÇÃO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669569" y="3168596"/>
            <a:ext cx="14480778" cy="4987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5"/>
              </a:lnSpc>
            </a:pPr>
            <a:r>
              <a:rPr lang="en-US" sz="2196">
                <a:solidFill>
                  <a:srgbClr val="FFFFFF"/>
                </a:solidFill>
                <a:latin typeface="Open Sans"/>
              </a:rPr>
              <a:t>Foi proposto pelo Professor Pedro Correia Cravo Pimenta do Instituto Politécnico da Maia criar um relatório com o  propósito de construir o design de uma aplicação para website e mobile de forma a compará-los. Desta forma foi escolhida uma plataforma de boleias. Primeiramente, haverá uma descrição breve do projeto e um resumo das funcionalidades da plataforma.</a:t>
            </a:r>
          </a:p>
          <a:p>
            <a:pPr>
              <a:lnSpc>
                <a:spcPts val="3075"/>
              </a:lnSpc>
            </a:pPr>
            <a:endParaRPr lang="en-US" sz="2196">
              <a:solidFill>
                <a:srgbClr val="FFFFFF"/>
              </a:solidFill>
              <a:latin typeface="Open Sans"/>
            </a:endParaRPr>
          </a:p>
          <a:p>
            <a:pPr>
              <a:lnSpc>
                <a:spcPts val="3075"/>
              </a:lnSpc>
            </a:pPr>
            <a:r>
              <a:rPr lang="en-US" sz="2196">
                <a:solidFill>
                  <a:srgbClr val="FFFFFF"/>
                </a:solidFill>
                <a:latin typeface="Open Sans"/>
              </a:rPr>
              <a:t>Em seguida, serão realizadas várias comparações entre o site e o aplicativo móvel, incluindo a interface do utilizador e as funcionalidades do aplicativo. Também serão discutidas as vantagens e desvantagens de cada plataforma.</a:t>
            </a:r>
          </a:p>
          <a:p>
            <a:pPr>
              <a:lnSpc>
                <a:spcPts val="3075"/>
              </a:lnSpc>
            </a:pPr>
            <a:endParaRPr lang="en-US" sz="2196">
              <a:solidFill>
                <a:srgbClr val="FFFFFF"/>
              </a:solidFill>
              <a:latin typeface="Open Sans"/>
            </a:endParaRPr>
          </a:p>
          <a:p>
            <a:pPr>
              <a:lnSpc>
                <a:spcPts val="3075"/>
              </a:lnSpc>
            </a:pPr>
            <a:r>
              <a:rPr lang="en-US" sz="2196">
                <a:solidFill>
                  <a:srgbClr val="FFFFFF"/>
                </a:solidFill>
                <a:latin typeface="Open Sans"/>
              </a:rPr>
              <a:t>No final, haverá uma breve descrição crítica do projeto e as referências bibliográficas necessárias. O objetivo principal deste projeto é criar uma plataforma intuitiva e “user friendly” para que os utilizadores tenham uma boa experiencia na aplicação.</a:t>
            </a:r>
          </a:p>
          <a:p>
            <a:pPr>
              <a:lnSpc>
                <a:spcPts val="3075"/>
              </a:lnSpc>
            </a:pPr>
            <a:endParaRPr lang="en-US" sz="2196">
              <a:solidFill>
                <a:srgbClr val="FFFFFF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Thin Line Abstract  Shape Illustration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099361" y="1546440"/>
            <a:ext cx="14084886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 spc="784">
                <a:solidFill>
                  <a:srgbClr val="FFFFFF"/>
                </a:solidFill>
                <a:latin typeface="Oswald Bold"/>
              </a:rPr>
              <a:t>OBJETIVOS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99019" y="3159251"/>
            <a:ext cx="14619536" cy="2462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3" lvl="1" indent="-30226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Open Sans"/>
              </a:rPr>
              <a:t>Desenvolver um design gráfico para Web e Mobile, que seja intuitiva e “user friendly”</a:t>
            </a:r>
          </a:p>
          <a:p>
            <a:pPr marL="604523" lvl="1" indent="-30226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Open Sans"/>
              </a:rPr>
              <a:t>Analisar as diferenças entre o aplicativo mobile e web.</a:t>
            </a:r>
          </a:p>
          <a:p>
            <a:pPr marL="604523" lvl="1" indent="-30226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Open Sans"/>
              </a:rPr>
              <a:t>Realizar uma análise critica sobre o projeto.</a:t>
            </a:r>
          </a:p>
          <a:p>
            <a:pPr>
              <a:lnSpc>
                <a:spcPts val="3920"/>
              </a:lnSpc>
            </a:pPr>
            <a:endParaRPr lang="en-US" sz="2800">
              <a:solidFill>
                <a:srgbClr val="FFFFFF"/>
              </a:solidFill>
              <a:latin typeface="Open Sans"/>
            </a:endParaRPr>
          </a:p>
          <a:p>
            <a:pPr>
              <a:lnSpc>
                <a:spcPts val="3920"/>
              </a:lnSpc>
            </a:pPr>
            <a:endParaRPr lang="en-US" sz="2800">
              <a:solidFill>
                <a:srgbClr val="FFFFFF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Thin Line Abstract  Shape Illustration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099361" y="1546440"/>
            <a:ext cx="14084886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  <a:spcBef>
                <a:spcPct val="0"/>
              </a:spcBef>
            </a:pPr>
            <a:r>
              <a:rPr lang="en-US" sz="8000" spc="784">
                <a:solidFill>
                  <a:srgbClr val="FFFFFF"/>
                </a:solidFill>
                <a:latin typeface="Oswald Bold"/>
              </a:rPr>
              <a:t>O QUE É A UNIRIDES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99019" y="3159251"/>
            <a:ext cx="15865996" cy="2462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Open Sans"/>
              </a:rPr>
              <a:t>A UniRides é uma  plataforma inovadora que permite aos estudantes com carro disponibilizarem os lugares livres para dar boleia a colegas sem transporte, gerando uma oportunidade de partilha de despesas. Esta aplicação visa promover a interação entre alunos, economizar em custos de combustível e contribuir para a preservação ambiental.</a:t>
            </a:r>
          </a:p>
          <a:p>
            <a:pPr>
              <a:lnSpc>
                <a:spcPts val="3920"/>
              </a:lnSpc>
            </a:pPr>
            <a:endParaRPr lang="en-US" sz="2800">
              <a:solidFill>
                <a:srgbClr val="FFFFFF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Thin Line Abstract  Shape Illustration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8962212" y="1757840"/>
            <a:ext cx="10360479" cy="6560452"/>
          </a:xfrm>
          <a:custGeom>
            <a:avLst/>
            <a:gdLst/>
            <a:ahLst/>
            <a:cxnLst/>
            <a:rect l="l" t="t" r="r" b="b"/>
            <a:pathLst>
              <a:path w="10360479" h="6560452">
                <a:moveTo>
                  <a:pt x="0" y="0"/>
                </a:moveTo>
                <a:lnTo>
                  <a:pt x="10360479" y="0"/>
                </a:lnTo>
                <a:lnTo>
                  <a:pt x="10360479" y="6560453"/>
                </a:lnTo>
                <a:lnTo>
                  <a:pt x="0" y="65604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45" r="-314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997477" y="2045754"/>
            <a:ext cx="5532090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79"/>
              </a:lnSpc>
              <a:spcBef>
                <a:spcPct val="0"/>
              </a:spcBef>
            </a:pPr>
            <a:r>
              <a:rPr lang="en-US" sz="6399">
                <a:solidFill>
                  <a:srgbClr val="FDFDFE"/>
                </a:solidFill>
                <a:latin typeface="Open Sans Bold"/>
              </a:rPr>
              <a:t>SiteMap Web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97477" y="3676520"/>
            <a:ext cx="6964736" cy="454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FDFDFE"/>
                </a:solidFill>
                <a:latin typeface="Open Sans"/>
              </a:rPr>
              <a:t>No sitemap apresenta primeiramente as páginas básicas de um aplicativo Web, como o About us e os Contact, onde servem para mostrar informações sobre a empresa e para fornecer um meio de contacto para o utilizador mas como não são o foco deste relatório não vão ser detalhadas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Thin Line Abstract  Shape Illustration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997477" y="2045754"/>
            <a:ext cx="8167329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79"/>
              </a:lnSpc>
              <a:spcBef>
                <a:spcPct val="0"/>
              </a:spcBef>
            </a:pPr>
            <a:r>
              <a:rPr lang="en-US" sz="6399">
                <a:solidFill>
                  <a:srgbClr val="FDFDFE"/>
                </a:solidFill>
                <a:latin typeface="Open Sans Bold"/>
              </a:rPr>
              <a:t>SiteMap Web (cont)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97477" y="3054148"/>
            <a:ext cx="6964736" cy="6648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50"/>
              </a:lnSpc>
            </a:pPr>
            <a:r>
              <a:rPr lang="en-US" sz="2500">
                <a:solidFill>
                  <a:srgbClr val="FDFDFE"/>
                </a:solidFill>
                <a:latin typeface="Open Sans"/>
              </a:rPr>
              <a:t>Relativamente ás funções principais, temos a página de Login e de Registar, onde permite ao utilizar criar uma conta e aceder á mesma. Depois de fazer login o utilizador consegue ver as boleias disponíveis.</a:t>
            </a:r>
          </a:p>
          <a:p>
            <a:pPr>
              <a:lnSpc>
                <a:spcPts val="3750"/>
              </a:lnSpc>
            </a:pPr>
            <a:endParaRPr lang="en-US" sz="2500">
              <a:solidFill>
                <a:srgbClr val="FDFDFE"/>
              </a:solidFill>
              <a:latin typeface="Open Sans"/>
            </a:endParaRPr>
          </a:p>
          <a:p>
            <a:pPr marL="0" lvl="0" indent="0" algn="l">
              <a:lnSpc>
                <a:spcPts val="3750"/>
              </a:lnSpc>
              <a:spcBef>
                <a:spcPct val="0"/>
              </a:spcBef>
            </a:pPr>
            <a:r>
              <a:rPr lang="en-US" sz="2500">
                <a:solidFill>
                  <a:srgbClr val="FDFDFE"/>
                </a:solidFill>
                <a:latin typeface="Open Sans"/>
              </a:rPr>
              <a:t>A partir dessa página conseguimos visualizar o nosso perfil, onde vai ter informações pessoais e o histórico de boleias e os quais o utilizador está registado. Permite também analisa-las e caso o utilizador esteja registado na boleia consegue entrar no chat da mesma e no perfil do condutor. Para finalizar podemos também criar uma boleia.</a:t>
            </a:r>
          </a:p>
        </p:txBody>
      </p:sp>
      <p:sp>
        <p:nvSpPr>
          <p:cNvPr id="5" name="Freeform 5"/>
          <p:cNvSpPr/>
          <p:nvPr/>
        </p:nvSpPr>
        <p:spPr>
          <a:xfrm>
            <a:off x="8962212" y="1863274"/>
            <a:ext cx="10360479" cy="6560452"/>
          </a:xfrm>
          <a:custGeom>
            <a:avLst/>
            <a:gdLst/>
            <a:ahLst/>
            <a:cxnLst/>
            <a:rect l="l" t="t" r="r" b="b"/>
            <a:pathLst>
              <a:path w="10360479" h="6560452">
                <a:moveTo>
                  <a:pt x="0" y="0"/>
                </a:moveTo>
                <a:lnTo>
                  <a:pt x="10360479" y="0"/>
                </a:lnTo>
                <a:lnTo>
                  <a:pt x="10360479" y="6560452"/>
                </a:lnTo>
                <a:lnTo>
                  <a:pt x="0" y="65604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45" r="-3145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Thin Line Abstract  Shape Illustration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824107" y="3373033"/>
            <a:ext cx="13385486" cy="7255684"/>
          </a:xfrm>
          <a:custGeom>
            <a:avLst/>
            <a:gdLst/>
            <a:ahLst/>
            <a:cxnLst/>
            <a:rect l="l" t="t" r="r" b="b"/>
            <a:pathLst>
              <a:path w="13385486" h="7255684">
                <a:moveTo>
                  <a:pt x="0" y="0"/>
                </a:moveTo>
                <a:lnTo>
                  <a:pt x="13385485" y="0"/>
                </a:lnTo>
                <a:lnTo>
                  <a:pt x="13385485" y="7255684"/>
                </a:lnTo>
                <a:lnTo>
                  <a:pt x="0" y="72556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997477" y="2045754"/>
            <a:ext cx="8167329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79"/>
              </a:lnSpc>
              <a:spcBef>
                <a:spcPct val="0"/>
              </a:spcBef>
            </a:pPr>
            <a:r>
              <a:rPr lang="en-US" sz="6399">
                <a:solidFill>
                  <a:srgbClr val="FDFDFE"/>
                </a:solidFill>
                <a:latin typeface="Open Sans Bold"/>
              </a:rPr>
              <a:t>SiteMap Mobile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97477" y="3209925"/>
            <a:ext cx="6964736" cy="3790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50"/>
              </a:lnSpc>
            </a:pPr>
            <a:r>
              <a:rPr lang="en-US" sz="2500">
                <a:solidFill>
                  <a:srgbClr val="FDFDFE"/>
                </a:solidFill>
                <a:latin typeface="Open Sans"/>
              </a:rPr>
              <a:t>A versão mobile é muito parecida com a versão Web, as diferenças são que nesta versão a primeira página é a de login, ou seja, não possui as páginas de Apresentação, Contatos e Sobre Nós.</a:t>
            </a:r>
          </a:p>
          <a:p>
            <a:pPr>
              <a:lnSpc>
                <a:spcPts val="3750"/>
              </a:lnSpc>
            </a:pPr>
            <a:endParaRPr lang="en-US" sz="2500">
              <a:solidFill>
                <a:srgbClr val="FDFDFE"/>
              </a:solidFill>
              <a:latin typeface="Open Sans"/>
            </a:endParaRPr>
          </a:p>
          <a:p>
            <a:pPr marL="0" lvl="0" indent="0" algn="l">
              <a:lnSpc>
                <a:spcPts val="3750"/>
              </a:lnSpc>
              <a:spcBef>
                <a:spcPct val="0"/>
              </a:spcBef>
            </a:pPr>
            <a:r>
              <a:rPr lang="en-US" sz="2500">
                <a:solidFill>
                  <a:srgbClr val="FDFDFE"/>
                </a:solidFill>
                <a:latin typeface="Open Sans"/>
              </a:rPr>
              <a:t>Dito isto, é obrigatório efetuar o login para aceder á página inicial da plataforma.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2180</Words>
  <Application>Microsoft Office PowerPoint</Application>
  <PresentationFormat>Personalizados</PresentationFormat>
  <Paragraphs>134</Paragraphs>
  <Slides>29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29</vt:i4>
      </vt:variant>
    </vt:vector>
  </HeadingPairs>
  <TitlesOfParts>
    <vt:vector size="36" baseType="lpstr">
      <vt:lpstr>Open Sans</vt:lpstr>
      <vt:lpstr>Arial</vt:lpstr>
      <vt:lpstr>Oswald Bold</vt:lpstr>
      <vt:lpstr>DM Sans</vt:lpstr>
      <vt:lpstr>Calibri</vt:lpstr>
      <vt:lpstr>Open Sans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UniRIDES</dc:title>
  <cp:lastModifiedBy>Henrique Oliveira</cp:lastModifiedBy>
  <cp:revision>4</cp:revision>
  <dcterms:created xsi:type="dcterms:W3CDTF">2006-08-16T00:00:00Z</dcterms:created>
  <dcterms:modified xsi:type="dcterms:W3CDTF">2024-01-09T15:46:55Z</dcterms:modified>
  <dc:identifier>DAF28ZFgvzs</dc:identifier>
</cp:coreProperties>
</file>