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28"/>
  </p:notesMasterIdLst>
  <p:sldIdLst>
    <p:sldId id="256" r:id="rId2"/>
    <p:sldId id="282" r:id="rId3"/>
    <p:sldId id="281" r:id="rId4"/>
    <p:sldId id="257" r:id="rId5"/>
    <p:sldId id="286" r:id="rId6"/>
    <p:sldId id="263" r:id="rId7"/>
    <p:sldId id="266" r:id="rId8"/>
    <p:sldId id="267" r:id="rId9"/>
    <p:sldId id="258" r:id="rId10"/>
    <p:sldId id="264" r:id="rId11"/>
    <p:sldId id="262" r:id="rId12"/>
    <p:sldId id="279" r:id="rId13"/>
    <p:sldId id="280" r:id="rId14"/>
    <p:sldId id="259" r:id="rId15"/>
    <p:sldId id="261" r:id="rId16"/>
    <p:sldId id="274" r:id="rId17"/>
    <p:sldId id="271" r:id="rId18"/>
    <p:sldId id="272" r:id="rId19"/>
    <p:sldId id="260" r:id="rId20"/>
    <p:sldId id="269" r:id="rId21"/>
    <p:sldId id="270" r:id="rId22"/>
    <p:sldId id="268" r:id="rId23"/>
    <p:sldId id="284" r:id="rId24"/>
    <p:sldId id="285" r:id="rId25"/>
    <p:sldId id="278"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197637-F574-4145-BE4A-476757068E0E}" type="datetimeFigureOut">
              <a:rPr lang="pt-PT" smtClean="0"/>
              <a:t>15/01/2023</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5CD80-154C-4CA3-B3DF-B1D26A0403CF}" type="slidenum">
              <a:rPr lang="pt-PT" smtClean="0"/>
              <a:t>‹nº›</a:t>
            </a:fld>
            <a:endParaRPr lang="pt-PT"/>
          </a:p>
        </p:txBody>
      </p:sp>
    </p:spTree>
    <p:extLst>
      <p:ext uri="{BB962C8B-B14F-4D97-AF65-F5344CB8AC3E}">
        <p14:creationId xmlns:p14="http://schemas.microsoft.com/office/powerpoint/2010/main" val="304879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E0F0C22-3A94-4C9F-9329-C2FEB018D596}" type="datetimeFigureOut">
              <a:rPr lang="pt-PT" smtClean="0"/>
              <a:t>15/01/2023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1900382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F0C22-3A94-4C9F-9329-C2FEB018D596}" type="datetimeFigureOut">
              <a:rPr lang="pt-PT" smtClean="0"/>
              <a:t>15/01/2023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3903730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F0C22-3A94-4C9F-9329-C2FEB018D596}" type="datetimeFigureOut">
              <a:rPr lang="pt-PT" smtClean="0"/>
              <a:t>15/01/2023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37510440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F0C22-3A94-4C9F-9329-C2FEB018D596}" type="datetimeFigureOut">
              <a:rPr lang="pt-PT" smtClean="0"/>
              <a:t>15/01/2023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F5C217-9AAA-40D3-94E7-69D4418F48E7}" type="slidenum">
              <a:rPr lang="pt-PT" smtClean="0"/>
              <a:t>‹nº›</a:t>
            </a:fld>
            <a:endParaRPr lang="pt-PT"/>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61872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F0C22-3A94-4C9F-9329-C2FEB018D596}" type="datetimeFigureOut">
              <a:rPr lang="pt-PT" smtClean="0"/>
              <a:t>15/01/2023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680937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0F0C22-3A94-4C9F-9329-C2FEB018D596}" type="datetimeFigureOut">
              <a:rPr lang="pt-PT" smtClean="0"/>
              <a:t>15/01/2023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550556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E0F0C22-3A94-4C9F-9329-C2FEB018D596}" type="datetimeFigureOut">
              <a:rPr lang="pt-PT" smtClean="0"/>
              <a:t>15/01/2023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191122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F0C22-3A94-4C9F-9329-C2FEB018D596}" type="datetimeFigureOut">
              <a:rPr lang="pt-PT" smtClean="0"/>
              <a:t>15/01/2023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22576451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F0C22-3A94-4C9F-9329-C2FEB018D596}" type="datetimeFigureOut">
              <a:rPr lang="pt-PT" smtClean="0"/>
              <a:t>15/01/2023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166696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0F0C22-3A94-4C9F-9329-C2FEB018D596}" type="datetimeFigureOut">
              <a:rPr lang="pt-PT" smtClean="0"/>
              <a:t>15/01/2023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2961325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0F0C22-3A94-4C9F-9329-C2FEB018D596}" type="datetimeFigureOut">
              <a:rPr lang="pt-PT" smtClean="0"/>
              <a:t>15/01/2023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3939246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0F0C22-3A94-4C9F-9329-C2FEB018D596}" type="datetimeFigureOut">
              <a:rPr lang="pt-PT" smtClean="0"/>
              <a:t>15/01/2023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183302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0F0C22-3A94-4C9F-9329-C2FEB018D596}" type="datetimeFigureOut">
              <a:rPr lang="pt-PT" smtClean="0"/>
              <a:t>15/01/2023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767014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0F0C22-3A94-4C9F-9329-C2FEB018D596}" type="datetimeFigureOut">
              <a:rPr lang="pt-PT" smtClean="0"/>
              <a:t>15/01/2023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212899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0F0C22-3A94-4C9F-9329-C2FEB018D596}" type="datetimeFigureOut">
              <a:rPr lang="pt-PT" smtClean="0"/>
              <a:t>15/01/2023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338832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F0C22-3A94-4C9F-9329-C2FEB018D596}" type="datetimeFigureOut">
              <a:rPr lang="pt-PT" smtClean="0"/>
              <a:t>15/01/2023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643888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0F0C22-3A94-4C9F-9329-C2FEB018D596}" type="datetimeFigureOut">
              <a:rPr lang="pt-PT" smtClean="0"/>
              <a:t>15/01/2023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36F5C217-9AAA-40D3-94E7-69D4418F48E7}" type="slidenum">
              <a:rPr lang="pt-PT" smtClean="0"/>
              <a:t>‹nº›</a:t>
            </a:fld>
            <a:endParaRPr lang="pt-PT"/>
          </a:p>
        </p:txBody>
      </p:sp>
    </p:spTree>
    <p:extLst>
      <p:ext uri="{BB962C8B-B14F-4D97-AF65-F5344CB8AC3E}">
        <p14:creationId xmlns:p14="http://schemas.microsoft.com/office/powerpoint/2010/main" val="2336223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E0F0C22-3A94-4C9F-9329-C2FEB018D596}" type="datetimeFigureOut">
              <a:rPr lang="pt-PT" smtClean="0"/>
              <a:t>15/01/2023</a:t>
            </a:fld>
            <a:endParaRPr lang="pt-P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t-P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36F5C217-9AAA-40D3-94E7-69D4418F48E7}" type="slidenum">
              <a:rPr lang="pt-PT" smtClean="0"/>
              <a:t>‹nº›</a:t>
            </a:fld>
            <a:endParaRPr lang="pt-PT"/>
          </a:p>
        </p:txBody>
      </p:sp>
    </p:spTree>
    <p:extLst>
      <p:ext uri="{BB962C8B-B14F-4D97-AF65-F5344CB8AC3E}">
        <p14:creationId xmlns:p14="http://schemas.microsoft.com/office/powerpoint/2010/main" val="2705958329"/>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5.xml"/><Relationship Id="rId18" Type="http://schemas.openxmlformats.org/officeDocument/2006/relationships/slide" Target="slide20.xml"/><Relationship Id="rId3" Type="http://schemas.openxmlformats.org/officeDocument/2006/relationships/slide" Target="slide4.xml"/><Relationship Id="rId21" Type="http://schemas.openxmlformats.org/officeDocument/2006/relationships/slide" Target="slide23.xml"/><Relationship Id="rId7" Type="http://schemas.openxmlformats.org/officeDocument/2006/relationships/slide" Target="slide9.xml"/><Relationship Id="rId12" Type="http://schemas.openxmlformats.org/officeDocument/2006/relationships/slide" Target="slide14.xml"/><Relationship Id="rId17" Type="http://schemas.openxmlformats.org/officeDocument/2006/relationships/slide" Target="slide19.xml"/><Relationship Id="rId2" Type="http://schemas.openxmlformats.org/officeDocument/2006/relationships/slide" Target="slide3.xml"/><Relationship Id="rId16" Type="http://schemas.openxmlformats.org/officeDocument/2006/relationships/slide" Target="slide18.xml"/><Relationship Id="rId20"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24" Type="http://schemas.openxmlformats.org/officeDocument/2006/relationships/slide" Target="slide26.xml"/><Relationship Id="rId5" Type="http://schemas.openxmlformats.org/officeDocument/2006/relationships/slide" Target="slide7.xml"/><Relationship Id="rId15" Type="http://schemas.openxmlformats.org/officeDocument/2006/relationships/slide" Target="slide17.xml"/><Relationship Id="rId23" Type="http://schemas.openxmlformats.org/officeDocument/2006/relationships/slide" Target="slide25.xml"/><Relationship Id="rId10" Type="http://schemas.openxmlformats.org/officeDocument/2006/relationships/slide" Target="slide12.xml"/><Relationship Id="rId19" Type="http://schemas.openxmlformats.org/officeDocument/2006/relationships/slide" Target="slide21.xml"/><Relationship Id="rId4" Type="http://schemas.openxmlformats.org/officeDocument/2006/relationships/slide" Target="slide6.xml"/><Relationship Id="rId9" Type="http://schemas.openxmlformats.org/officeDocument/2006/relationships/slide" Target="slide11.xml"/><Relationship Id="rId14" Type="http://schemas.openxmlformats.org/officeDocument/2006/relationships/slide" Target="slide16.xml"/><Relationship Id="rId22" Type="http://schemas.openxmlformats.org/officeDocument/2006/relationships/slide" Target="slide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7728C-AEF8-B660-6964-D67E0F266647}"/>
              </a:ext>
            </a:extLst>
          </p:cNvPr>
          <p:cNvSpPr>
            <a:spLocks noGrp="1"/>
          </p:cNvSpPr>
          <p:nvPr>
            <p:ph type="ctrTitle"/>
          </p:nvPr>
        </p:nvSpPr>
        <p:spPr>
          <a:xfrm>
            <a:off x="1886710" y="2845471"/>
            <a:ext cx="9144000" cy="1641490"/>
          </a:xfrm>
        </p:spPr>
        <p:txBody>
          <a:bodyPr/>
          <a:lstStyle/>
          <a:p>
            <a:pPr algn="ctr"/>
            <a:r>
              <a:rPr lang="pt-PT" dirty="0"/>
              <a:t>AutoDIY</a:t>
            </a:r>
          </a:p>
        </p:txBody>
      </p:sp>
      <p:pic>
        <p:nvPicPr>
          <p:cNvPr id="4" name="Picture 3">
            <a:extLst>
              <a:ext uri="{FF2B5EF4-FFF2-40B4-BE49-F238E27FC236}">
                <a16:creationId xmlns:a16="http://schemas.microsoft.com/office/drawing/2014/main" id="{F347ED1E-F255-D297-074C-899BE22F2422}"/>
              </a:ext>
            </a:extLst>
          </p:cNvPr>
          <p:cNvPicPr>
            <a:picLocks noChangeAspect="1"/>
          </p:cNvPicPr>
          <p:nvPr/>
        </p:nvPicPr>
        <p:blipFill>
          <a:blip r:embed="rId2"/>
          <a:stretch>
            <a:fillRect/>
          </a:stretch>
        </p:blipFill>
        <p:spPr>
          <a:xfrm>
            <a:off x="1026118" y="2713367"/>
            <a:ext cx="1288139" cy="1431265"/>
          </a:xfrm>
          <a:prstGeom prst="rect">
            <a:avLst/>
          </a:prstGeom>
          <a:ln w="38100">
            <a:solidFill>
              <a:schemeClr val="tx1">
                <a:lumMod val="95000"/>
              </a:schemeClr>
            </a:solidFill>
          </a:ln>
        </p:spPr>
      </p:pic>
      <p:sp>
        <p:nvSpPr>
          <p:cNvPr id="5" name="TextBox 4">
            <a:extLst>
              <a:ext uri="{FF2B5EF4-FFF2-40B4-BE49-F238E27FC236}">
                <a16:creationId xmlns:a16="http://schemas.microsoft.com/office/drawing/2014/main" id="{F5312308-3A45-BD82-B001-282C580B9C49}"/>
              </a:ext>
            </a:extLst>
          </p:cNvPr>
          <p:cNvSpPr txBox="1"/>
          <p:nvPr/>
        </p:nvSpPr>
        <p:spPr>
          <a:xfrm>
            <a:off x="9047495" y="6314536"/>
            <a:ext cx="2723823" cy="369332"/>
          </a:xfrm>
          <a:prstGeom prst="rect">
            <a:avLst/>
          </a:prstGeom>
          <a:noFill/>
        </p:spPr>
        <p:txBody>
          <a:bodyPr wrap="none" rtlCol="0">
            <a:spAutoFit/>
          </a:bodyPr>
          <a:lstStyle/>
          <a:p>
            <a:r>
              <a:rPr lang="pt-PT" dirty="0">
                <a:latin typeface="DokChampa" panose="020B0604020202020204" pitchFamily="34" charset="-34"/>
                <a:cs typeface="DokChampa" panose="020B0604020202020204" pitchFamily="34" charset="-34"/>
              </a:rPr>
              <a:t>A035045 – Rui Lourenço</a:t>
            </a:r>
          </a:p>
        </p:txBody>
      </p:sp>
      <p:sp>
        <p:nvSpPr>
          <p:cNvPr id="6" name="TextBox 5">
            <a:extLst>
              <a:ext uri="{FF2B5EF4-FFF2-40B4-BE49-F238E27FC236}">
                <a16:creationId xmlns:a16="http://schemas.microsoft.com/office/drawing/2014/main" id="{DF95B59B-D394-E879-7310-F1ECFA113954}"/>
              </a:ext>
            </a:extLst>
          </p:cNvPr>
          <p:cNvSpPr txBox="1"/>
          <p:nvPr/>
        </p:nvSpPr>
        <p:spPr>
          <a:xfrm>
            <a:off x="439947" y="6314536"/>
            <a:ext cx="2249334" cy="369332"/>
          </a:xfrm>
          <a:prstGeom prst="rect">
            <a:avLst/>
          </a:prstGeom>
          <a:noFill/>
        </p:spPr>
        <p:txBody>
          <a:bodyPr wrap="none" rtlCol="0">
            <a:spAutoFit/>
          </a:bodyPr>
          <a:lstStyle/>
          <a:p>
            <a:r>
              <a:rPr lang="pt-PT" dirty="0">
                <a:latin typeface="DokChampa" panose="020B0604020202020204" pitchFamily="34" charset="-34"/>
                <a:cs typeface="DokChampa" panose="020B0604020202020204" pitchFamily="34" charset="-34"/>
              </a:rPr>
              <a:t>IPMAIA, 16/01/2023</a:t>
            </a:r>
          </a:p>
        </p:txBody>
      </p:sp>
      <p:pic>
        <p:nvPicPr>
          <p:cNvPr id="7" name="Picture 2" descr="Uma imagem com texto&#10;&#10;Descrição gerada automaticamente">
            <a:extLst>
              <a:ext uri="{FF2B5EF4-FFF2-40B4-BE49-F238E27FC236}">
                <a16:creationId xmlns:a16="http://schemas.microsoft.com/office/drawing/2014/main" id="{518A864B-4224-779A-1278-2FB8ECFD8714}"/>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5212" y="0"/>
            <a:ext cx="1731320" cy="698739"/>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72497291-082C-0825-144F-763DA0CD49A7}"/>
              </a:ext>
            </a:extLst>
          </p:cNvPr>
          <p:cNvSpPr>
            <a:spLocks noGrp="1"/>
          </p:cNvSpPr>
          <p:nvPr>
            <p:ph type="subTitle" idx="1"/>
          </p:nvPr>
        </p:nvSpPr>
        <p:spPr>
          <a:xfrm>
            <a:off x="2425273" y="2129838"/>
            <a:ext cx="9099157" cy="451426"/>
          </a:xfrm>
        </p:spPr>
        <p:txBody>
          <a:bodyPr>
            <a:normAutofit/>
          </a:bodyPr>
          <a:lstStyle/>
          <a:p>
            <a:pPr algn="ctr"/>
            <a:r>
              <a:rPr lang="pt-PT" sz="2400" dirty="0">
                <a:solidFill>
                  <a:schemeClr val="tx1"/>
                </a:solidFill>
                <a:latin typeface="DokChampa" panose="020B0604020202020204" pitchFamily="34" charset="-34"/>
                <a:cs typeface="DokChampa" panose="020B0604020202020204" pitchFamily="34" charset="-34"/>
              </a:rPr>
              <a:t>Arquitetura de Informação para a Web e Dispositivos Móveis</a:t>
            </a:r>
          </a:p>
        </p:txBody>
      </p:sp>
      <p:sp>
        <p:nvSpPr>
          <p:cNvPr id="9" name="TextBox 8">
            <a:extLst>
              <a:ext uri="{FF2B5EF4-FFF2-40B4-BE49-F238E27FC236}">
                <a16:creationId xmlns:a16="http://schemas.microsoft.com/office/drawing/2014/main" id="{5CE28B3E-2458-5185-A786-EACDB4DF8973}"/>
              </a:ext>
            </a:extLst>
          </p:cNvPr>
          <p:cNvSpPr txBox="1"/>
          <p:nvPr/>
        </p:nvSpPr>
        <p:spPr>
          <a:xfrm>
            <a:off x="3172204" y="874196"/>
            <a:ext cx="6976590" cy="923330"/>
          </a:xfrm>
          <a:prstGeom prst="rect">
            <a:avLst/>
          </a:prstGeom>
          <a:noFill/>
        </p:spPr>
        <p:txBody>
          <a:bodyPr wrap="none" rtlCol="0">
            <a:spAutoFit/>
          </a:bodyPr>
          <a:lstStyle/>
          <a:p>
            <a:r>
              <a:rPr lang="pt-PT" sz="5400" dirty="0"/>
              <a:t>Proposta de Plataforma</a:t>
            </a:r>
          </a:p>
        </p:txBody>
      </p:sp>
    </p:spTree>
    <p:extLst>
      <p:ext uri="{BB962C8B-B14F-4D97-AF65-F5344CB8AC3E}">
        <p14:creationId xmlns:p14="http://schemas.microsoft.com/office/powerpoint/2010/main" val="3491461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D051-646A-5881-F3C1-B028C3AD83AA}"/>
              </a:ext>
            </a:extLst>
          </p:cNvPr>
          <p:cNvSpPr>
            <a:spLocks noGrp="1"/>
          </p:cNvSpPr>
          <p:nvPr>
            <p:ph type="title"/>
          </p:nvPr>
        </p:nvSpPr>
        <p:spPr/>
        <p:txBody>
          <a:bodyPr>
            <a:normAutofit fontScale="90000"/>
          </a:bodyPr>
          <a:lstStyle/>
          <a:p>
            <a:r>
              <a:rPr lang="pt-PT" dirty="0"/>
              <a:t>Wireframe/Design (WEB-Homepage)</a:t>
            </a:r>
          </a:p>
        </p:txBody>
      </p:sp>
      <p:sp>
        <p:nvSpPr>
          <p:cNvPr id="3" name="TextBox 2">
            <a:extLst>
              <a:ext uri="{FF2B5EF4-FFF2-40B4-BE49-F238E27FC236}">
                <a16:creationId xmlns:a16="http://schemas.microsoft.com/office/drawing/2014/main" id="{9CB3ACFC-828F-92B3-7B42-0A3AE3AFDEB1}"/>
              </a:ext>
            </a:extLst>
          </p:cNvPr>
          <p:cNvSpPr txBox="1"/>
          <p:nvPr/>
        </p:nvSpPr>
        <p:spPr>
          <a:xfrm>
            <a:off x="438912" y="1526096"/>
            <a:ext cx="4142231" cy="5632311"/>
          </a:xfrm>
          <a:prstGeom prst="rect">
            <a:avLst/>
          </a:prstGeom>
          <a:noFill/>
        </p:spPr>
        <p:txBody>
          <a:bodyPr wrap="square" rtlCol="0">
            <a:spAutoFit/>
          </a:bodyPr>
          <a:lstStyle/>
          <a:p>
            <a:r>
              <a:rPr lang="pt-PT" dirty="0"/>
              <a:t>Analisando em mais detalhe a homepage é constituída por 4 principais elementos: </a:t>
            </a:r>
          </a:p>
          <a:p>
            <a:endParaRPr lang="pt-PT" dirty="0"/>
          </a:p>
          <a:p>
            <a:pPr marL="285750" indent="-285750">
              <a:buFont typeface="Arial" panose="020B0604020202020204" pitchFamily="34" charset="0"/>
              <a:buChar char="•"/>
            </a:pPr>
            <a:r>
              <a:rPr lang="pt-PT" i="1" dirty="0" err="1"/>
              <a:t>Header</a:t>
            </a:r>
            <a:r>
              <a:rPr lang="pt-PT" dirty="0"/>
              <a:t> ou cabeçalho que neste caso está no esboço como H1(</a:t>
            </a:r>
            <a:r>
              <a:rPr lang="pt-PT" i="1" dirty="0" err="1"/>
              <a:t>header</a:t>
            </a:r>
            <a:r>
              <a:rPr lang="pt-PT" dirty="0"/>
              <a:t> 1) e um texto exemplo.</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Galeria de promoções atuais, com imagens e texto, a galeria mexe trocando de foto automaticamente.</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Menu principal com cada subpágina mais importante do website com a pesquisa incorporada.</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Galeria grande com produtos sugeridos e botão de adicionar ao carrinho e saber mais.</a:t>
            </a:r>
          </a:p>
          <a:p>
            <a:endParaRPr lang="pt-PT" dirty="0"/>
          </a:p>
          <a:p>
            <a:r>
              <a:rPr lang="pt-PT" dirty="0"/>
              <a:t> </a:t>
            </a:r>
          </a:p>
        </p:txBody>
      </p:sp>
      <p:pic>
        <p:nvPicPr>
          <p:cNvPr id="7" name="Marcador de Posição de Conteúdo 7">
            <a:extLst>
              <a:ext uri="{FF2B5EF4-FFF2-40B4-BE49-F238E27FC236}">
                <a16:creationId xmlns:a16="http://schemas.microsoft.com/office/drawing/2014/main" id="{1284348D-2882-0E13-D670-EA8B0FE10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706" y="1690688"/>
            <a:ext cx="5776753" cy="4515930"/>
          </a:xfrm>
          <a:prstGeom prst="rect">
            <a:avLst/>
          </a:prstGeom>
        </p:spPr>
      </p:pic>
    </p:spTree>
    <p:extLst>
      <p:ext uri="{BB962C8B-B14F-4D97-AF65-F5344CB8AC3E}">
        <p14:creationId xmlns:p14="http://schemas.microsoft.com/office/powerpoint/2010/main" val="424548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A04FC7B8-777A-3BBC-AF92-2C955ADC7405}"/>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9710" t="2440" r="15744" b="12356"/>
          <a:stretch/>
        </p:blipFill>
        <p:spPr>
          <a:xfrm>
            <a:off x="8430197" y="427101"/>
            <a:ext cx="2952000" cy="6012000"/>
          </a:xfrm>
          <a:prstGeom prst="rect">
            <a:avLst/>
          </a:prstGeom>
          <a:effectLst>
            <a:softEdge rad="0"/>
          </a:effectLst>
        </p:spPr>
      </p:pic>
      <p:sp>
        <p:nvSpPr>
          <p:cNvPr id="2" name="Title 1">
            <a:extLst>
              <a:ext uri="{FF2B5EF4-FFF2-40B4-BE49-F238E27FC236}">
                <a16:creationId xmlns:a16="http://schemas.microsoft.com/office/drawing/2014/main" id="{7F6FD051-646A-5881-F3C1-B028C3AD83AA}"/>
              </a:ext>
            </a:extLst>
          </p:cNvPr>
          <p:cNvSpPr>
            <a:spLocks noGrp="1"/>
          </p:cNvSpPr>
          <p:nvPr>
            <p:ph type="title"/>
          </p:nvPr>
        </p:nvSpPr>
        <p:spPr>
          <a:xfrm>
            <a:off x="838200" y="154813"/>
            <a:ext cx="10515600" cy="1325563"/>
          </a:xfrm>
        </p:spPr>
        <p:txBody>
          <a:bodyPr/>
          <a:lstStyle/>
          <a:p>
            <a:r>
              <a:rPr lang="pt-PT" dirty="0"/>
              <a:t>Wireframe/Design (APP)</a:t>
            </a:r>
          </a:p>
        </p:txBody>
      </p:sp>
      <p:sp>
        <p:nvSpPr>
          <p:cNvPr id="4" name="TextBox 3">
            <a:extLst>
              <a:ext uri="{FF2B5EF4-FFF2-40B4-BE49-F238E27FC236}">
                <a16:creationId xmlns:a16="http://schemas.microsoft.com/office/drawing/2014/main" id="{FAF730B2-CA43-53EA-E9F2-33627A9CDCA6}"/>
              </a:ext>
            </a:extLst>
          </p:cNvPr>
          <p:cNvSpPr txBox="1"/>
          <p:nvPr/>
        </p:nvSpPr>
        <p:spPr>
          <a:xfrm>
            <a:off x="838200" y="1214286"/>
            <a:ext cx="6318504" cy="6186309"/>
          </a:xfrm>
          <a:prstGeom prst="rect">
            <a:avLst/>
          </a:prstGeom>
          <a:noFill/>
        </p:spPr>
        <p:txBody>
          <a:bodyPr wrap="square" rtlCol="0">
            <a:spAutoFit/>
          </a:bodyPr>
          <a:lstStyle/>
          <a:p>
            <a:r>
              <a:rPr lang="pt-PT" dirty="0"/>
              <a:t>Analisando em mais detalhe a homepage da app, é constituída por 6 principais elementos: </a:t>
            </a:r>
          </a:p>
          <a:p>
            <a:endParaRPr lang="pt-PT" dirty="0"/>
          </a:p>
          <a:p>
            <a:pPr marL="285750" indent="-285750">
              <a:buFont typeface="Arial" panose="020B0604020202020204" pitchFamily="34" charset="0"/>
              <a:buChar char="•"/>
            </a:pPr>
            <a:r>
              <a:rPr lang="pt-PT" dirty="0"/>
              <a:t>Botão </a:t>
            </a:r>
            <a:r>
              <a:rPr lang="pt-PT" i="1" dirty="0" err="1"/>
              <a:t>home</a:t>
            </a:r>
            <a:r>
              <a:rPr lang="pt-PT" dirty="0"/>
              <a:t>, que leva o utilizador a homepage independentemente onde estiver na app.</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Barra de pesquisa.</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Botão do carrinho.</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Menu </a:t>
            </a:r>
            <a:r>
              <a:rPr lang="pt-PT" i="1" dirty="0" err="1"/>
              <a:t>dropdown</a:t>
            </a:r>
            <a:r>
              <a:rPr lang="pt-PT" dirty="0"/>
              <a:t> com submenus para a direita, para uma pesquisa mais precisa.</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Botão de scan, uma função exclusiva da app, permite o scan de peças para a identificar e comprar uma igual ou equivalente.</a:t>
            </a:r>
          </a:p>
          <a:p>
            <a:pPr marL="285750" indent="-285750">
              <a:buFont typeface="Arial" panose="020B0604020202020204" pitchFamily="34" charset="0"/>
              <a:buChar char="•"/>
            </a:pPr>
            <a:endParaRPr lang="pt-PT" dirty="0"/>
          </a:p>
          <a:p>
            <a:pPr marL="285750" indent="-285750">
              <a:buFont typeface="Arial" panose="020B0604020202020204" pitchFamily="34" charset="0"/>
              <a:buChar char="•"/>
            </a:pPr>
            <a:r>
              <a:rPr lang="pt-PT" dirty="0"/>
              <a:t>Produto sugerido, como presente na versão web é uma série de produtos sugeridos com uma pequena descrição, imagem e botão de adicionar ao carrinho.</a:t>
            </a:r>
          </a:p>
          <a:p>
            <a:endParaRPr lang="pt-PT" dirty="0"/>
          </a:p>
          <a:p>
            <a:endParaRPr lang="pt-PT" dirty="0"/>
          </a:p>
        </p:txBody>
      </p:sp>
      <p:cxnSp>
        <p:nvCxnSpPr>
          <p:cNvPr id="7" name="Conexão reta unidirecional 6">
            <a:extLst>
              <a:ext uri="{FF2B5EF4-FFF2-40B4-BE49-F238E27FC236}">
                <a16:creationId xmlns:a16="http://schemas.microsoft.com/office/drawing/2014/main" id="{357AFE63-33A4-F67D-5608-1CADB7443C47}"/>
              </a:ext>
            </a:extLst>
          </p:cNvPr>
          <p:cNvCxnSpPr>
            <a:cxnSpLocks/>
          </p:cNvCxnSpPr>
          <p:nvPr/>
        </p:nvCxnSpPr>
        <p:spPr>
          <a:xfrm flipV="1">
            <a:off x="5641848" y="1214286"/>
            <a:ext cx="2999232" cy="98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xão reta unidirecional 10">
            <a:extLst>
              <a:ext uri="{FF2B5EF4-FFF2-40B4-BE49-F238E27FC236}">
                <a16:creationId xmlns:a16="http://schemas.microsoft.com/office/drawing/2014/main" id="{FBBA98B1-7651-87BF-A08B-372DC6AF197A}"/>
              </a:ext>
            </a:extLst>
          </p:cNvPr>
          <p:cNvCxnSpPr>
            <a:cxnSpLocks/>
          </p:cNvCxnSpPr>
          <p:nvPr/>
        </p:nvCxnSpPr>
        <p:spPr>
          <a:xfrm flipV="1">
            <a:off x="3063240" y="1800588"/>
            <a:ext cx="5714809" cy="1299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xão reta unidirecional 11">
            <a:extLst>
              <a:ext uri="{FF2B5EF4-FFF2-40B4-BE49-F238E27FC236}">
                <a16:creationId xmlns:a16="http://schemas.microsoft.com/office/drawing/2014/main" id="{8D092AFC-55BD-565B-FF8B-7859F8916D08}"/>
              </a:ext>
            </a:extLst>
          </p:cNvPr>
          <p:cNvCxnSpPr>
            <a:cxnSpLocks/>
          </p:cNvCxnSpPr>
          <p:nvPr/>
        </p:nvCxnSpPr>
        <p:spPr>
          <a:xfrm flipV="1">
            <a:off x="3038856" y="1384835"/>
            <a:ext cx="7659624" cy="2224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xão reta unidirecional 13">
            <a:extLst>
              <a:ext uri="{FF2B5EF4-FFF2-40B4-BE49-F238E27FC236}">
                <a16:creationId xmlns:a16="http://schemas.microsoft.com/office/drawing/2014/main" id="{AA0F72A4-8FEF-35CA-BAF5-14E0C45F8A68}"/>
              </a:ext>
            </a:extLst>
          </p:cNvPr>
          <p:cNvCxnSpPr>
            <a:cxnSpLocks/>
          </p:cNvCxnSpPr>
          <p:nvPr/>
        </p:nvCxnSpPr>
        <p:spPr>
          <a:xfrm flipV="1">
            <a:off x="6588252" y="2432559"/>
            <a:ext cx="1917573" cy="1726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xão reta unidirecional 17">
            <a:extLst>
              <a:ext uri="{FF2B5EF4-FFF2-40B4-BE49-F238E27FC236}">
                <a16:creationId xmlns:a16="http://schemas.microsoft.com/office/drawing/2014/main" id="{47111EFA-44B8-21A4-E4FD-3EA031F1D274}"/>
              </a:ext>
            </a:extLst>
          </p:cNvPr>
          <p:cNvCxnSpPr>
            <a:cxnSpLocks/>
          </p:cNvCxnSpPr>
          <p:nvPr/>
        </p:nvCxnSpPr>
        <p:spPr>
          <a:xfrm flipV="1">
            <a:off x="6857619" y="2395690"/>
            <a:ext cx="3824097" cy="26635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xão reta unidirecional 21">
            <a:extLst>
              <a:ext uri="{FF2B5EF4-FFF2-40B4-BE49-F238E27FC236}">
                <a16:creationId xmlns:a16="http://schemas.microsoft.com/office/drawing/2014/main" id="{469A1457-764D-9242-A13C-AF4BCE54364C}"/>
              </a:ext>
            </a:extLst>
          </p:cNvPr>
          <p:cNvCxnSpPr>
            <a:cxnSpLocks/>
          </p:cNvCxnSpPr>
          <p:nvPr/>
        </p:nvCxnSpPr>
        <p:spPr>
          <a:xfrm flipV="1">
            <a:off x="6937248" y="4879929"/>
            <a:ext cx="1840801" cy="138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501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m 16">
            <a:extLst>
              <a:ext uri="{FF2B5EF4-FFF2-40B4-BE49-F238E27FC236}">
                <a16:creationId xmlns:a16="http://schemas.microsoft.com/office/drawing/2014/main" id="{8B4ECF79-D1CE-3293-1B3A-35A539D7B3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711" y="1622414"/>
            <a:ext cx="6304817" cy="4940540"/>
          </a:xfrm>
          <a:prstGeom prst="rect">
            <a:avLst/>
          </a:prstGeom>
        </p:spPr>
      </p:pic>
      <p:sp>
        <p:nvSpPr>
          <p:cNvPr id="2" name="Título 1">
            <a:extLst>
              <a:ext uri="{FF2B5EF4-FFF2-40B4-BE49-F238E27FC236}">
                <a16:creationId xmlns:a16="http://schemas.microsoft.com/office/drawing/2014/main" id="{64F79F29-BC14-2F13-CF98-8D58FD36BC4F}"/>
              </a:ext>
            </a:extLst>
          </p:cNvPr>
          <p:cNvSpPr>
            <a:spLocks noGrp="1"/>
          </p:cNvSpPr>
          <p:nvPr>
            <p:ph type="title"/>
          </p:nvPr>
        </p:nvSpPr>
        <p:spPr>
          <a:xfrm>
            <a:off x="838200" y="227965"/>
            <a:ext cx="10515600" cy="1325563"/>
          </a:xfrm>
        </p:spPr>
        <p:txBody>
          <a:bodyPr>
            <a:noAutofit/>
          </a:bodyPr>
          <a:lstStyle/>
          <a:p>
            <a:r>
              <a:rPr lang="pt-PT" sz="4400" dirty="0"/>
              <a:t>Wireframe/Desgin página de produto (Web)</a:t>
            </a:r>
          </a:p>
        </p:txBody>
      </p:sp>
      <p:sp>
        <p:nvSpPr>
          <p:cNvPr id="7" name="CaixaDeTexto 6">
            <a:extLst>
              <a:ext uri="{FF2B5EF4-FFF2-40B4-BE49-F238E27FC236}">
                <a16:creationId xmlns:a16="http://schemas.microsoft.com/office/drawing/2014/main" id="{0D1474B7-B709-6F99-6F3E-373B005A4F63}"/>
              </a:ext>
            </a:extLst>
          </p:cNvPr>
          <p:cNvSpPr txBox="1"/>
          <p:nvPr/>
        </p:nvSpPr>
        <p:spPr>
          <a:xfrm>
            <a:off x="347472" y="1553528"/>
            <a:ext cx="4954701" cy="5078313"/>
          </a:xfrm>
          <a:prstGeom prst="rect">
            <a:avLst/>
          </a:prstGeom>
          <a:noFill/>
        </p:spPr>
        <p:txBody>
          <a:bodyPr wrap="square" rtlCol="0">
            <a:spAutoFit/>
          </a:bodyPr>
          <a:lstStyle/>
          <a:p>
            <a:r>
              <a:rPr lang="pt-PT" dirty="0"/>
              <a:t>Na seguinte imagem está representado o </a:t>
            </a:r>
            <a:r>
              <a:rPr lang="pt-PT" i="1" dirty="0" err="1"/>
              <a:t>wireframe</a:t>
            </a:r>
            <a:r>
              <a:rPr lang="pt-PT" dirty="0"/>
              <a:t> dá pagina do produto versão web.</a:t>
            </a:r>
          </a:p>
          <a:p>
            <a:endParaRPr lang="pt-PT" dirty="0"/>
          </a:p>
          <a:p>
            <a:r>
              <a:rPr lang="pt-PT" dirty="0"/>
              <a:t>No topo temos o titulo da página, como presente na página inicial, onde estaria representado o nome da plataforma AutoDIY.</a:t>
            </a:r>
          </a:p>
          <a:p>
            <a:endParaRPr lang="pt-PT" dirty="0"/>
          </a:p>
          <a:p>
            <a:r>
              <a:rPr lang="pt-PT" dirty="0"/>
              <a:t>Abaixo temos o menu também presente na página inicial.</a:t>
            </a:r>
          </a:p>
          <a:p>
            <a:endParaRPr lang="pt-PT" dirty="0"/>
          </a:p>
          <a:p>
            <a:r>
              <a:rPr lang="pt-PT" dirty="0"/>
              <a:t>Temos também o nome do produto como subtítulo da página, a imagem grande que representa o produto e outras imagens complementares.</a:t>
            </a:r>
          </a:p>
          <a:p>
            <a:endParaRPr lang="pt-PT" dirty="0"/>
          </a:p>
          <a:p>
            <a:r>
              <a:rPr lang="pt-PT" dirty="0"/>
              <a:t>No fundo da página temos a descrição do produto e o botão de comprar.</a:t>
            </a:r>
          </a:p>
          <a:p>
            <a:endParaRPr lang="pt-PT" dirty="0"/>
          </a:p>
        </p:txBody>
      </p:sp>
      <p:cxnSp>
        <p:nvCxnSpPr>
          <p:cNvPr id="9" name="Conexão reta unidirecional 8">
            <a:extLst>
              <a:ext uri="{FF2B5EF4-FFF2-40B4-BE49-F238E27FC236}">
                <a16:creationId xmlns:a16="http://schemas.microsoft.com/office/drawing/2014/main" id="{9025AA43-E31E-0A2E-5DF1-8788502109A3}"/>
              </a:ext>
            </a:extLst>
          </p:cNvPr>
          <p:cNvCxnSpPr>
            <a:cxnSpLocks/>
          </p:cNvCxnSpPr>
          <p:nvPr/>
        </p:nvCxnSpPr>
        <p:spPr>
          <a:xfrm flipV="1">
            <a:off x="5047488" y="2167128"/>
            <a:ext cx="2414016" cy="347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xão reta unidirecional 14">
            <a:extLst>
              <a:ext uri="{FF2B5EF4-FFF2-40B4-BE49-F238E27FC236}">
                <a16:creationId xmlns:a16="http://schemas.microsoft.com/office/drawing/2014/main" id="{3779373B-C226-3684-5CD0-741AD79AC19E}"/>
              </a:ext>
            </a:extLst>
          </p:cNvPr>
          <p:cNvCxnSpPr>
            <a:cxnSpLocks/>
          </p:cNvCxnSpPr>
          <p:nvPr/>
        </p:nvCxnSpPr>
        <p:spPr>
          <a:xfrm flipV="1">
            <a:off x="3621024" y="2638324"/>
            <a:ext cx="2633472" cy="882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xão reta unidirecional 23">
            <a:extLst>
              <a:ext uri="{FF2B5EF4-FFF2-40B4-BE49-F238E27FC236}">
                <a16:creationId xmlns:a16="http://schemas.microsoft.com/office/drawing/2014/main" id="{49B43AB7-6A8D-6945-C037-885B1331A2D5}"/>
              </a:ext>
            </a:extLst>
          </p:cNvPr>
          <p:cNvCxnSpPr>
            <a:cxnSpLocks/>
            <a:endCxn id="29" idx="1"/>
          </p:cNvCxnSpPr>
          <p:nvPr/>
        </p:nvCxnSpPr>
        <p:spPr>
          <a:xfrm flipV="1">
            <a:off x="4498848" y="3105977"/>
            <a:ext cx="1597152" cy="1621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xão reta unidirecional 26">
            <a:extLst>
              <a:ext uri="{FF2B5EF4-FFF2-40B4-BE49-F238E27FC236}">
                <a16:creationId xmlns:a16="http://schemas.microsoft.com/office/drawing/2014/main" id="{49BF6624-515B-F5FD-9046-501DFC4E0E23}"/>
              </a:ext>
            </a:extLst>
          </p:cNvPr>
          <p:cNvCxnSpPr>
            <a:cxnSpLocks/>
            <a:endCxn id="30" idx="1"/>
          </p:cNvCxnSpPr>
          <p:nvPr/>
        </p:nvCxnSpPr>
        <p:spPr>
          <a:xfrm flipV="1">
            <a:off x="3234202" y="5911304"/>
            <a:ext cx="2572238" cy="795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806CCA13-3752-04F7-0DC1-57A1D55A4786}"/>
              </a:ext>
            </a:extLst>
          </p:cNvPr>
          <p:cNvSpPr/>
          <p:nvPr/>
        </p:nvSpPr>
        <p:spPr>
          <a:xfrm>
            <a:off x="7552944" y="2043404"/>
            <a:ext cx="2414016" cy="347472"/>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07F9ACA0-1EA0-2AC2-D903-AA9F901433CA}"/>
              </a:ext>
            </a:extLst>
          </p:cNvPr>
          <p:cNvSpPr/>
          <p:nvPr/>
        </p:nvSpPr>
        <p:spPr>
          <a:xfrm>
            <a:off x="6096000" y="2914042"/>
            <a:ext cx="1632204" cy="38387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0" name="Retângulo 29">
            <a:extLst>
              <a:ext uri="{FF2B5EF4-FFF2-40B4-BE49-F238E27FC236}">
                <a16:creationId xmlns:a16="http://schemas.microsoft.com/office/drawing/2014/main" id="{743A349F-D514-74D9-AA27-20B6CC11ED5C}"/>
              </a:ext>
            </a:extLst>
          </p:cNvPr>
          <p:cNvSpPr/>
          <p:nvPr/>
        </p:nvSpPr>
        <p:spPr>
          <a:xfrm>
            <a:off x="5806440" y="5703093"/>
            <a:ext cx="5073054" cy="4164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3" name="Conexão reta unidirecional 32">
            <a:extLst>
              <a:ext uri="{FF2B5EF4-FFF2-40B4-BE49-F238E27FC236}">
                <a16:creationId xmlns:a16="http://schemas.microsoft.com/office/drawing/2014/main" id="{6DBBF6F9-CF03-C92E-1A80-0F6E13FAEA70}"/>
              </a:ext>
            </a:extLst>
          </p:cNvPr>
          <p:cNvCxnSpPr>
            <a:cxnSpLocks/>
          </p:cNvCxnSpPr>
          <p:nvPr/>
        </p:nvCxnSpPr>
        <p:spPr>
          <a:xfrm flipV="1">
            <a:off x="4700016" y="4466475"/>
            <a:ext cx="1395984" cy="416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6101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F79F29-BC14-2F13-CF98-8D58FD36BC4F}"/>
              </a:ext>
            </a:extLst>
          </p:cNvPr>
          <p:cNvSpPr>
            <a:spLocks noGrp="1"/>
          </p:cNvSpPr>
          <p:nvPr>
            <p:ph type="title"/>
          </p:nvPr>
        </p:nvSpPr>
        <p:spPr/>
        <p:txBody>
          <a:bodyPr>
            <a:normAutofit fontScale="90000"/>
          </a:bodyPr>
          <a:lstStyle/>
          <a:p>
            <a:r>
              <a:rPr lang="pt-PT" dirty="0"/>
              <a:t>Wireframe/Desgin página de produto (App)</a:t>
            </a:r>
          </a:p>
        </p:txBody>
      </p:sp>
      <p:sp>
        <p:nvSpPr>
          <p:cNvPr id="3" name="CaixaDeTexto 2">
            <a:extLst>
              <a:ext uri="{FF2B5EF4-FFF2-40B4-BE49-F238E27FC236}">
                <a16:creationId xmlns:a16="http://schemas.microsoft.com/office/drawing/2014/main" id="{5129F0C9-76BE-8647-3A25-4A17E696608F}"/>
              </a:ext>
            </a:extLst>
          </p:cNvPr>
          <p:cNvSpPr txBox="1"/>
          <p:nvPr/>
        </p:nvSpPr>
        <p:spPr>
          <a:xfrm>
            <a:off x="685801" y="2240280"/>
            <a:ext cx="7543800" cy="3693319"/>
          </a:xfrm>
          <a:prstGeom prst="rect">
            <a:avLst/>
          </a:prstGeom>
          <a:noFill/>
        </p:spPr>
        <p:txBody>
          <a:bodyPr wrap="square" rtlCol="0">
            <a:spAutoFit/>
          </a:bodyPr>
          <a:lstStyle/>
          <a:p>
            <a:r>
              <a:rPr lang="pt-PT" dirty="0"/>
              <a:t>A página de produto da versão app é bem mais simples em comparação, com o objetivo de simplificar a utilização do utilizador.</a:t>
            </a:r>
          </a:p>
          <a:p>
            <a:endParaRPr lang="en-US" dirty="0"/>
          </a:p>
          <a:p>
            <a:r>
              <a:rPr lang="pt-PT" dirty="0"/>
              <a:t>No topo temos o botão </a:t>
            </a:r>
            <a:r>
              <a:rPr lang="pt-PT" i="1" dirty="0" err="1"/>
              <a:t>home</a:t>
            </a:r>
            <a:r>
              <a:rPr lang="pt-PT" dirty="0"/>
              <a:t>, barra de pesquisa e o carrinho.</a:t>
            </a:r>
          </a:p>
          <a:p>
            <a:endParaRPr lang="pt-PT" dirty="0"/>
          </a:p>
          <a:p>
            <a:r>
              <a:rPr lang="pt-PT" dirty="0"/>
              <a:t>De seguida o nome do produto como titulo da página e uma pequena descrição do mesmo.</a:t>
            </a:r>
          </a:p>
          <a:p>
            <a:endParaRPr lang="pt-PT" dirty="0"/>
          </a:p>
          <a:p>
            <a:r>
              <a:rPr lang="pt-PT" dirty="0"/>
              <a:t>Existe também uma galeria de fotos com a foto que identifica o produto como principal.</a:t>
            </a:r>
          </a:p>
          <a:p>
            <a:endParaRPr lang="pt-PT" dirty="0"/>
          </a:p>
          <a:p>
            <a:r>
              <a:rPr lang="pt-PT" dirty="0"/>
              <a:t>E por fim o botão de comprar que adiciona o produto ao carrinho.</a:t>
            </a:r>
          </a:p>
          <a:p>
            <a:endParaRPr lang="pt-PT" dirty="0"/>
          </a:p>
        </p:txBody>
      </p:sp>
      <p:pic>
        <p:nvPicPr>
          <p:cNvPr id="8" name="Imagem 7">
            <a:extLst>
              <a:ext uri="{FF2B5EF4-FFF2-40B4-BE49-F238E27FC236}">
                <a16:creationId xmlns:a16="http://schemas.microsoft.com/office/drawing/2014/main" id="{88FB3BD0-B1DC-7F76-BD6F-4955B381C460}"/>
              </a:ext>
            </a:extLst>
          </p:cNvPr>
          <p:cNvPicPr>
            <a:picLocks noChangeAspect="1"/>
          </p:cNvPicPr>
          <p:nvPr/>
        </p:nvPicPr>
        <p:blipFill rotWithShape="1">
          <a:blip r:embed="rId2">
            <a:extLst>
              <a:ext uri="{28A0092B-C50C-407E-A947-70E740481C1C}">
                <a14:useLocalDpi xmlns:a14="http://schemas.microsoft.com/office/drawing/2010/main" val="0"/>
              </a:ext>
            </a:extLst>
          </a:blip>
          <a:srcRect l="2915" t="1351" r="2915" b="1351"/>
          <a:stretch/>
        </p:blipFill>
        <p:spPr>
          <a:xfrm>
            <a:off x="8675636" y="1063626"/>
            <a:ext cx="2678164" cy="5429249"/>
          </a:xfrm>
          <a:prstGeom prst="rect">
            <a:avLst/>
          </a:prstGeom>
        </p:spPr>
      </p:pic>
    </p:spTree>
    <p:extLst>
      <p:ext uri="{BB962C8B-B14F-4D97-AF65-F5344CB8AC3E}">
        <p14:creationId xmlns:p14="http://schemas.microsoft.com/office/powerpoint/2010/main" val="319767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4C3C-E075-D58F-959F-C1D55A48C138}"/>
              </a:ext>
            </a:extLst>
          </p:cNvPr>
          <p:cNvSpPr>
            <a:spLocks noGrp="1"/>
          </p:cNvSpPr>
          <p:nvPr>
            <p:ph type="title"/>
          </p:nvPr>
        </p:nvSpPr>
        <p:spPr/>
        <p:txBody>
          <a:bodyPr/>
          <a:lstStyle/>
          <a:p>
            <a:r>
              <a:rPr lang="pt-PT" dirty="0"/>
              <a:t>Carrinho de compras (WEB)</a:t>
            </a:r>
          </a:p>
        </p:txBody>
      </p:sp>
      <p:sp>
        <p:nvSpPr>
          <p:cNvPr id="6" name="CaixaDeTexto 5">
            <a:extLst>
              <a:ext uri="{FF2B5EF4-FFF2-40B4-BE49-F238E27FC236}">
                <a16:creationId xmlns:a16="http://schemas.microsoft.com/office/drawing/2014/main" id="{6AA17BD2-65ED-401C-AB6D-38BA747E64F4}"/>
              </a:ext>
            </a:extLst>
          </p:cNvPr>
          <p:cNvSpPr txBox="1"/>
          <p:nvPr/>
        </p:nvSpPr>
        <p:spPr>
          <a:xfrm>
            <a:off x="539496" y="2002536"/>
            <a:ext cx="5248656" cy="4801314"/>
          </a:xfrm>
          <a:prstGeom prst="rect">
            <a:avLst/>
          </a:prstGeom>
          <a:noFill/>
        </p:spPr>
        <p:txBody>
          <a:bodyPr wrap="square" rtlCol="0">
            <a:spAutoFit/>
          </a:bodyPr>
          <a:lstStyle/>
          <a:p>
            <a:r>
              <a:rPr lang="pt-PT" dirty="0"/>
              <a:t>Na imagem ao lado podemos ver um esboço do design do carrinho de compras da versão web.</a:t>
            </a:r>
          </a:p>
          <a:p>
            <a:endParaRPr lang="pt-PT" dirty="0"/>
          </a:p>
          <a:p>
            <a:r>
              <a:rPr lang="pt-PT" dirty="0"/>
              <a:t>A estrutura é bastante simples, ao clicar no ícone do carrinho o utilizador é redirecionado para a página carrinho onde pode ver os produtos adicionados, e o seus detalhes como foto, nome do produto, descrição, preço e quantidade.</a:t>
            </a:r>
          </a:p>
          <a:p>
            <a:endParaRPr lang="pt-PT" dirty="0"/>
          </a:p>
          <a:p>
            <a:r>
              <a:rPr lang="pt-PT" dirty="0"/>
              <a:t>Abaixo da lista de produtos existe a opção de atualizar o carrinho caso novos produtos tenham sido adicionados ou as quantias modificadas.</a:t>
            </a:r>
          </a:p>
          <a:p>
            <a:endParaRPr lang="pt-PT" dirty="0"/>
          </a:p>
          <a:p>
            <a:r>
              <a:rPr lang="pt-PT" dirty="0"/>
              <a:t>Ao fim existe o total do carrinho e o respetivo botão de checkout para proceder ao pagamento.</a:t>
            </a:r>
          </a:p>
          <a:p>
            <a:endParaRPr lang="pt-PT" dirty="0"/>
          </a:p>
          <a:p>
            <a:endParaRPr lang="pt-PT" dirty="0"/>
          </a:p>
        </p:txBody>
      </p:sp>
      <p:pic>
        <p:nvPicPr>
          <p:cNvPr id="8" name="Imagem 7">
            <a:extLst>
              <a:ext uri="{FF2B5EF4-FFF2-40B4-BE49-F238E27FC236}">
                <a16:creationId xmlns:a16="http://schemas.microsoft.com/office/drawing/2014/main" id="{F31084D8-289B-FEED-1752-EDE1B24987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3438" y="2247900"/>
            <a:ext cx="5809644" cy="3556207"/>
          </a:xfrm>
          <a:prstGeom prst="rect">
            <a:avLst/>
          </a:prstGeom>
        </p:spPr>
      </p:pic>
    </p:spTree>
    <p:extLst>
      <p:ext uri="{BB962C8B-B14F-4D97-AF65-F5344CB8AC3E}">
        <p14:creationId xmlns:p14="http://schemas.microsoft.com/office/powerpoint/2010/main" val="3907988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4C3C-E075-D58F-959F-C1D55A48C138}"/>
              </a:ext>
            </a:extLst>
          </p:cNvPr>
          <p:cNvSpPr>
            <a:spLocks noGrp="1"/>
          </p:cNvSpPr>
          <p:nvPr>
            <p:ph type="title"/>
          </p:nvPr>
        </p:nvSpPr>
        <p:spPr/>
        <p:txBody>
          <a:bodyPr/>
          <a:lstStyle/>
          <a:p>
            <a:r>
              <a:rPr lang="pt-PT" dirty="0"/>
              <a:t>Carrinho de compras (APP)</a:t>
            </a:r>
          </a:p>
        </p:txBody>
      </p:sp>
      <p:sp>
        <p:nvSpPr>
          <p:cNvPr id="3" name="TextBox 2">
            <a:extLst>
              <a:ext uri="{FF2B5EF4-FFF2-40B4-BE49-F238E27FC236}">
                <a16:creationId xmlns:a16="http://schemas.microsoft.com/office/drawing/2014/main" id="{5A5DBD76-1ADC-8C6F-3A8E-EA94EB6EFA86}"/>
              </a:ext>
            </a:extLst>
          </p:cNvPr>
          <p:cNvSpPr txBox="1"/>
          <p:nvPr/>
        </p:nvSpPr>
        <p:spPr>
          <a:xfrm>
            <a:off x="1152144" y="2249424"/>
            <a:ext cx="7808976" cy="2031325"/>
          </a:xfrm>
          <a:prstGeom prst="rect">
            <a:avLst/>
          </a:prstGeom>
          <a:noFill/>
        </p:spPr>
        <p:txBody>
          <a:bodyPr wrap="square" rtlCol="0">
            <a:spAutoFit/>
          </a:bodyPr>
          <a:lstStyle/>
          <a:p>
            <a:r>
              <a:rPr lang="pt-PT" dirty="0"/>
              <a:t>O carrinho de compras presente na app é similar ao da versão web, com uma lista de cada produto escolhido, a quantidade e uma pequena descrição.</a:t>
            </a:r>
          </a:p>
          <a:p>
            <a:endParaRPr lang="pt-PT" dirty="0"/>
          </a:p>
          <a:p>
            <a:r>
              <a:rPr lang="pt-PT" dirty="0"/>
              <a:t>Abaixo da lista existe 2 botões, um para proceder para o pagamento e outro para cancelar a compra.</a:t>
            </a:r>
          </a:p>
          <a:p>
            <a:endParaRPr lang="pt-PT" dirty="0"/>
          </a:p>
          <a:p>
            <a:r>
              <a:rPr lang="pt-PT" dirty="0"/>
              <a:t>No f</a:t>
            </a:r>
            <a:r>
              <a:rPr lang="en-US" dirty="0"/>
              <a:t>undo </a:t>
            </a:r>
            <a:r>
              <a:rPr lang="pt-PT" dirty="0"/>
              <a:t>da</a:t>
            </a:r>
            <a:r>
              <a:rPr lang="en-US" dirty="0"/>
              <a:t> </a:t>
            </a:r>
            <a:r>
              <a:rPr lang="pt-PT" dirty="0"/>
              <a:t>página</a:t>
            </a:r>
            <a:r>
              <a:rPr lang="en-US" dirty="0"/>
              <a:t> </a:t>
            </a:r>
            <a:r>
              <a:rPr lang="pt-PT" dirty="0"/>
              <a:t>está</a:t>
            </a:r>
            <a:r>
              <a:rPr lang="en-US" dirty="0"/>
              <a:t> o </a:t>
            </a:r>
            <a:r>
              <a:rPr lang="pt-PT" dirty="0"/>
              <a:t>botão</a:t>
            </a:r>
            <a:r>
              <a:rPr lang="en-US" dirty="0"/>
              <a:t> home para o user </a:t>
            </a:r>
            <a:r>
              <a:rPr lang="pt-PT" dirty="0"/>
              <a:t>retornar</a:t>
            </a:r>
            <a:r>
              <a:rPr lang="en-US" dirty="0"/>
              <a:t> á </a:t>
            </a:r>
            <a:r>
              <a:rPr lang="en-US" i="1" dirty="0"/>
              <a:t>homepage</a:t>
            </a:r>
            <a:r>
              <a:rPr lang="en-US" dirty="0"/>
              <a:t>.</a:t>
            </a:r>
          </a:p>
        </p:txBody>
      </p:sp>
      <p:pic>
        <p:nvPicPr>
          <p:cNvPr id="8" name="Marcador de Posição de Conteúdo 7" descr="Uma imagem com mesa&#10;&#10;Descrição gerada automaticamente">
            <a:extLst>
              <a:ext uri="{FF2B5EF4-FFF2-40B4-BE49-F238E27FC236}">
                <a16:creationId xmlns:a16="http://schemas.microsoft.com/office/drawing/2014/main" id="{A9F5AF78-0139-643D-0219-B8BC6234185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88" t="1451" r="3488" b="1451"/>
          <a:stretch/>
        </p:blipFill>
        <p:spPr>
          <a:xfrm>
            <a:off x="8961120" y="745880"/>
            <a:ext cx="2880000" cy="5802563"/>
          </a:xfrm>
        </p:spPr>
      </p:pic>
    </p:spTree>
    <p:extLst>
      <p:ext uri="{BB962C8B-B14F-4D97-AF65-F5344CB8AC3E}">
        <p14:creationId xmlns:p14="http://schemas.microsoft.com/office/powerpoint/2010/main" val="24650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4C3C-E075-D58F-959F-C1D55A48C138}"/>
              </a:ext>
            </a:extLst>
          </p:cNvPr>
          <p:cNvSpPr>
            <a:spLocks noGrp="1"/>
          </p:cNvSpPr>
          <p:nvPr>
            <p:ph type="title"/>
          </p:nvPr>
        </p:nvSpPr>
        <p:spPr/>
        <p:txBody>
          <a:bodyPr>
            <a:normAutofit fontScale="90000"/>
          </a:bodyPr>
          <a:lstStyle/>
          <a:p>
            <a:r>
              <a:rPr lang="pt-PT" dirty="0"/>
              <a:t>Métodos de pagamento (APP e WEB)</a:t>
            </a:r>
          </a:p>
        </p:txBody>
      </p:sp>
      <p:sp>
        <p:nvSpPr>
          <p:cNvPr id="9" name="CaixaDeTexto 8">
            <a:extLst>
              <a:ext uri="{FF2B5EF4-FFF2-40B4-BE49-F238E27FC236}">
                <a16:creationId xmlns:a16="http://schemas.microsoft.com/office/drawing/2014/main" id="{F9111878-FE20-46DF-678E-EBEB505180B6}"/>
              </a:ext>
            </a:extLst>
          </p:cNvPr>
          <p:cNvSpPr txBox="1"/>
          <p:nvPr/>
        </p:nvSpPr>
        <p:spPr>
          <a:xfrm>
            <a:off x="569168" y="2118405"/>
            <a:ext cx="4982548" cy="3693319"/>
          </a:xfrm>
          <a:prstGeom prst="rect">
            <a:avLst/>
          </a:prstGeom>
          <a:noFill/>
        </p:spPr>
        <p:txBody>
          <a:bodyPr wrap="square" rtlCol="0">
            <a:spAutoFit/>
          </a:bodyPr>
          <a:lstStyle/>
          <a:p>
            <a:r>
              <a:rPr lang="pt-PT" dirty="0"/>
              <a:t>A página de pagamento é igual nas duas plataformas, existem 3 tipos de pagamento, cartão de crédito, transferência bancária e por paypal.</a:t>
            </a:r>
          </a:p>
          <a:p>
            <a:endParaRPr lang="pt-PT" dirty="0"/>
          </a:p>
          <a:p>
            <a:r>
              <a:rPr lang="pt-PT" dirty="0"/>
              <a:t>Consoante a escolha do utilizador o menu dos dados muda consoante o tipo de pagamento como exemplificado na imagem para o pagamento por cartão de crédito.</a:t>
            </a:r>
          </a:p>
          <a:p>
            <a:endParaRPr lang="pt-PT" dirty="0"/>
          </a:p>
          <a:p>
            <a:r>
              <a:rPr lang="pt-PT" dirty="0"/>
              <a:t>Existe também á direita o sumário da compra e data estimada de chegada.</a:t>
            </a:r>
          </a:p>
          <a:p>
            <a:endParaRPr lang="pt-PT" dirty="0"/>
          </a:p>
          <a:p>
            <a:r>
              <a:rPr lang="pt-PT" dirty="0"/>
              <a:t>Por fim o botão de compra.</a:t>
            </a:r>
          </a:p>
        </p:txBody>
      </p:sp>
      <p:pic>
        <p:nvPicPr>
          <p:cNvPr id="4" name="Imagem 3">
            <a:extLst>
              <a:ext uri="{FF2B5EF4-FFF2-40B4-BE49-F238E27FC236}">
                <a16:creationId xmlns:a16="http://schemas.microsoft.com/office/drawing/2014/main" id="{05D2AE00-2A0B-B38C-7951-C49C69C20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1716" y="2118405"/>
            <a:ext cx="6448298" cy="3973399"/>
          </a:xfrm>
          <a:prstGeom prst="rect">
            <a:avLst/>
          </a:prstGeom>
        </p:spPr>
      </p:pic>
    </p:spTree>
    <p:extLst>
      <p:ext uri="{BB962C8B-B14F-4D97-AF65-F5344CB8AC3E}">
        <p14:creationId xmlns:p14="http://schemas.microsoft.com/office/powerpoint/2010/main" val="3634258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4C3C-E075-D58F-959F-C1D55A48C138}"/>
              </a:ext>
            </a:extLst>
          </p:cNvPr>
          <p:cNvSpPr>
            <a:spLocks noGrp="1"/>
          </p:cNvSpPr>
          <p:nvPr>
            <p:ph type="title"/>
          </p:nvPr>
        </p:nvSpPr>
        <p:spPr/>
        <p:txBody>
          <a:bodyPr/>
          <a:lstStyle/>
          <a:p>
            <a:r>
              <a:rPr lang="pt-PT" dirty="0"/>
              <a:t>Scanner de pe</a:t>
            </a:r>
            <a:r>
              <a:rPr lang="en-US" dirty="0"/>
              <a:t>ças </a:t>
            </a:r>
            <a:r>
              <a:rPr lang="pt-PT" dirty="0"/>
              <a:t>(APP)</a:t>
            </a:r>
          </a:p>
        </p:txBody>
      </p:sp>
      <p:sp>
        <p:nvSpPr>
          <p:cNvPr id="3" name="TextBox 2">
            <a:extLst>
              <a:ext uri="{FF2B5EF4-FFF2-40B4-BE49-F238E27FC236}">
                <a16:creationId xmlns:a16="http://schemas.microsoft.com/office/drawing/2014/main" id="{7F6EBEA6-985C-0602-9461-47698D38503C}"/>
              </a:ext>
            </a:extLst>
          </p:cNvPr>
          <p:cNvSpPr txBox="1"/>
          <p:nvPr/>
        </p:nvSpPr>
        <p:spPr>
          <a:xfrm>
            <a:off x="905256" y="2002634"/>
            <a:ext cx="7050024" cy="4031873"/>
          </a:xfrm>
          <a:prstGeom prst="rect">
            <a:avLst/>
          </a:prstGeom>
          <a:noFill/>
        </p:spPr>
        <p:txBody>
          <a:bodyPr wrap="square" rtlCol="0">
            <a:spAutoFit/>
          </a:bodyPr>
          <a:lstStyle/>
          <a:p>
            <a:r>
              <a:rPr lang="pt-PT" sz="2000" dirty="0"/>
              <a:t>O scanner é a grande função que distingue a AutoDIY da sua versão web para a app, pois através da Plataforma mobile é possível tirar Partido da camara do dispositivo para identificar uma peça do veiculo.</a:t>
            </a:r>
          </a:p>
          <a:p>
            <a:endParaRPr lang="pt-PT" sz="2000" dirty="0"/>
          </a:p>
          <a:p>
            <a:r>
              <a:rPr lang="pt-PT" sz="2000" dirty="0"/>
              <a:t>Com a tecnologia de pesquisa por foto já presente em várias plataformas, a app usa a base de dados da internet para procurar a peça pretendida e onde a comprar ao melhor preço.</a:t>
            </a:r>
          </a:p>
          <a:p>
            <a:endParaRPr lang="pt-PT" sz="2000" dirty="0"/>
          </a:p>
          <a:p>
            <a:r>
              <a:rPr lang="pt-PT" sz="2000" dirty="0"/>
              <a:t>Esta função facilita bastante ao consumidor que pretende ser o próprio a reparar o veiculo a descobrir a peça correta.</a:t>
            </a:r>
          </a:p>
          <a:p>
            <a:endParaRPr lang="en-US" dirty="0"/>
          </a:p>
          <a:p>
            <a:r>
              <a:rPr lang="en-US" dirty="0"/>
              <a:t> </a:t>
            </a:r>
            <a:endParaRPr lang="pt-PT" dirty="0"/>
          </a:p>
        </p:txBody>
      </p:sp>
      <p:pic>
        <p:nvPicPr>
          <p:cNvPr id="8" name="Imagem 7">
            <a:extLst>
              <a:ext uri="{FF2B5EF4-FFF2-40B4-BE49-F238E27FC236}">
                <a16:creationId xmlns:a16="http://schemas.microsoft.com/office/drawing/2014/main" id="{5EDCA25D-8D70-876C-8319-C23794598A95}"/>
              </a:ext>
            </a:extLst>
          </p:cNvPr>
          <p:cNvPicPr>
            <a:picLocks noChangeAspect="1"/>
          </p:cNvPicPr>
          <p:nvPr/>
        </p:nvPicPr>
        <p:blipFill rotWithShape="1">
          <a:blip r:embed="rId2">
            <a:extLst>
              <a:ext uri="{28A0092B-C50C-407E-A947-70E740481C1C}">
                <a14:useLocalDpi xmlns:a14="http://schemas.microsoft.com/office/drawing/2010/main" val="0"/>
              </a:ext>
            </a:extLst>
          </a:blip>
          <a:srcRect l="2957" t="1650" r="2957" b="1650"/>
          <a:stretch/>
        </p:blipFill>
        <p:spPr>
          <a:xfrm>
            <a:off x="8708202" y="509587"/>
            <a:ext cx="2883723" cy="5838825"/>
          </a:xfrm>
          <a:prstGeom prst="rect">
            <a:avLst/>
          </a:prstGeom>
        </p:spPr>
      </p:pic>
    </p:spTree>
    <p:extLst>
      <p:ext uri="{BB962C8B-B14F-4D97-AF65-F5344CB8AC3E}">
        <p14:creationId xmlns:p14="http://schemas.microsoft.com/office/powerpoint/2010/main" val="683742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4C3C-E075-D58F-959F-C1D55A48C138}"/>
              </a:ext>
            </a:extLst>
          </p:cNvPr>
          <p:cNvSpPr>
            <a:spLocks noGrp="1"/>
          </p:cNvSpPr>
          <p:nvPr>
            <p:ph type="title"/>
          </p:nvPr>
        </p:nvSpPr>
        <p:spPr/>
        <p:txBody>
          <a:bodyPr/>
          <a:lstStyle/>
          <a:p>
            <a:r>
              <a:rPr lang="pt-PT" dirty="0"/>
              <a:t>Página</a:t>
            </a:r>
            <a:r>
              <a:rPr lang="en-US" dirty="0"/>
              <a:t> de </a:t>
            </a:r>
            <a:r>
              <a:rPr lang="pt-PT" dirty="0"/>
              <a:t>tutoriais</a:t>
            </a:r>
            <a:r>
              <a:rPr lang="en-US" dirty="0"/>
              <a:t> </a:t>
            </a:r>
            <a:r>
              <a:rPr lang="pt-PT" dirty="0"/>
              <a:t>(Web e APP)</a:t>
            </a:r>
          </a:p>
        </p:txBody>
      </p:sp>
      <p:sp>
        <p:nvSpPr>
          <p:cNvPr id="5" name="Marcador de Posição de Conteúdo 4">
            <a:extLst>
              <a:ext uri="{FF2B5EF4-FFF2-40B4-BE49-F238E27FC236}">
                <a16:creationId xmlns:a16="http://schemas.microsoft.com/office/drawing/2014/main" id="{6BB0B852-C27C-EB3E-1533-406A57A27DF3}"/>
              </a:ext>
            </a:extLst>
          </p:cNvPr>
          <p:cNvSpPr>
            <a:spLocks noGrp="1"/>
          </p:cNvSpPr>
          <p:nvPr>
            <p:ph idx="1"/>
          </p:nvPr>
        </p:nvSpPr>
        <p:spPr>
          <a:xfrm>
            <a:off x="1120000" y="2141537"/>
            <a:ext cx="10233800" cy="4351338"/>
          </a:xfrm>
        </p:spPr>
        <p:txBody>
          <a:bodyPr/>
          <a:lstStyle/>
          <a:p>
            <a:r>
              <a:rPr lang="pt-PT" dirty="0"/>
              <a:t>A página de tutorias seria algo muito parecido ao um </a:t>
            </a:r>
            <a:r>
              <a:rPr lang="pt-PT" dirty="0" err="1"/>
              <a:t>forum</a:t>
            </a:r>
            <a:r>
              <a:rPr lang="pt-PT" dirty="0"/>
              <a:t>/</a:t>
            </a:r>
            <a:r>
              <a:rPr lang="pt-PT" dirty="0" err="1"/>
              <a:t>youtube</a:t>
            </a:r>
            <a:r>
              <a:rPr lang="pt-PT" dirty="0"/>
              <a:t>, pois está página permite ao utilizador ver vídeos, pesquisar e comentar com outros utilizador sobre a instalação dos produtos e certos pormenores.</a:t>
            </a:r>
          </a:p>
          <a:p>
            <a:endParaRPr lang="pt-PT" dirty="0"/>
          </a:p>
        </p:txBody>
      </p:sp>
    </p:spTree>
    <p:extLst>
      <p:ext uri="{BB962C8B-B14F-4D97-AF65-F5344CB8AC3E}">
        <p14:creationId xmlns:p14="http://schemas.microsoft.com/office/powerpoint/2010/main" val="2921368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212A-2388-C4F8-79EE-F3325E61EEA4}"/>
              </a:ext>
            </a:extLst>
          </p:cNvPr>
          <p:cNvSpPr>
            <a:spLocks noGrp="1"/>
          </p:cNvSpPr>
          <p:nvPr>
            <p:ph type="title"/>
          </p:nvPr>
        </p:nvSpPr>
        <p:spPr/>
        <p:txBody>
          <a:bodyPr>
            <a:normAutofit/>
          </a:bodyPr>
          <a:lstStyle/>
          <a:p>
            <a:r>
              <a:rPr lang="pt-PT" dirty="0"/>
              <a:t>Funcionalidades exclusivas da web</a:t>
            </a:r>
          </a:p>
        </p:txBody>
      </p:sp>
      <p:sp>
        <p:nvSpPr>
          <p:cNvPr id="3" name="Content Placeholder 2">
            <a:extLst>
              <a:ext uri="{FF2B5EF4-FFF2-40B4-BE49-F238E27FC236}">
                <a16:creationId xmlns:a16="http://schemas.microsoft.com/office/drawing/2014/main" id="{D6BC8B51-9DC8-EA9E-46E3-9C126489FE4B}"/>
              </a:ext>
            </a:extLst>
          </p:cNvPr>
          <p:cNvSpPr>
            <a:spLocks noGrp="1"/>
          </p:cNvSpPr>
          <p:nvPr>
            <p:ph idx="1"/>
          </p:nvPr>
        </p:nvSpPr>
        <p:spPr>
          <a:xfrm>
            <a:off x="1120000" y="2141537"/>
            <a:ext cx="10233800" cy="4351338"/>
          </a:xfrm>
        </p:spPr>
        <p:txBody>
          <a:bodyPr/>
          <a:lstStyle/>
          <a:p>
            <a:r>
              <a:rPr lang="pt-PT" dirty="0"/>
              <a:t>Pesquisa mais aprofundada a partir de códigos, subcategorias e formulários para aprimorar a pesquisa avançada.</a:t>
            </a:r>
          </a:p>
          <a:p>
            <a:endParaRPr lang="pt-PT" dirty="0"/>
          </a:p>
          <a:p>
            <a:r>
              <a:rPr lang="pt-PT" dirty="0"/>
              <a:t>Melhor qualidade de fotos de produtos, devido ao maior ecrã presente no desktop existe a vantagem de imagens com maior qualidade e detalhe o qual também ajuda na pesquisa de peças especificas.</a:t>
            </a:r>
          </a:p>
        </p:txBody>
      </p:sp>
    </p:spTree>
    <p:extLst>
      <p:ext uri="{BB962C8B-B14F-4D97-AF65-F5344CB8AC3E}">
        <p14:creationId xmlns:p14="http://schemas.microsoft.com/office/powerpoint/2010/main" val="294711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5BFD40-96D0-6E88-9C20-E4C9B3EF11BF}"/>
              </a:ext>
            </a:extLst>
          </p:cNvPr>
          <p:cNvSpPr>
            <a:spLocks noGrp="1"/>
          </p:cNvSpPr>
          <p:nvPr>
            <p:ph type="title"/>
          </p:nvPr>
        </p:nvSpPr>
        <p:spPr/>
        <p:txBody>
          <a:bodyPr/>
          <a:lstStyle/>
          <a:p>
            <a:r>
              <a:rPr lang="pt-PT" sz="5400" b="1" dirty="0">
                <a:latin typeface="DokChampa"/>
                <a:cs typeface="Calibri"/>
              </a:rPr>
              <a:t>Índice</a:t>
            </a:r>
            <a:endParaRPr lang="pt-PT" dirty="0"/>
          </a:p>
        </p:txBody>
      </p:sp>
      <p:sp>
        <p:nvSpPr>
          <p:cNvPr id="5" name="Marcador de Posição de Conteúdo 4">
            <a:extLst>
              <a:ext uri="{FF2B5EF4-FFF2-40B4-BE49-F238E27FC236}">
                <a16:creationId xmlns:a16="http://schemas.microsoft.com/office/drawing/2014/main" id="{DCD93C96-06FF-F7CE-54AF-78ACB1B07368}"/>
              </a:ext>
            </a:extLst>
          </p:cNvPr>
          <p:cNvSpPr>
            <a:spLocks noGrp="1"/>
          </p:cNvSpPr>
          <p:nvPr>
            <p:ph idx="1"/>
          </p:nvPr>
        </p:nvSpPr>
        <p:spPr>
          <a:xfrm>
            <a:off x="1120000" y="1478153"/>
            <a:ext cx="3150248" cy="4667250"/>
          </a:xfrm>
        </p:spPr>
        <p:txBody>
          <a:bodyPr>
            <a:normAutofit fontScale="77500" lnSpcReduction="20000"/>
          </a:bodyPr>
          <a:lstStyle/>
          <a:p>
            <a:r>
              <a:rPr lang="pt-PT" sz="2400" dirty="0">
                <a:hlinkClick r:id="rId2" action="ppaction://hlinksldjump"/>
              </a:rPr>
              <a:t>Introdução</a:t>
            </a:r>
            <a:r>
              <a:rPr lang="en-US" sz="2400" dirty="0">
                <a:hlinkClick r:id="rId2" action="ppaction://hlinksldjump"/>
              </a:rPr>
              <a:t> a </a:t>
            </a:r>
            <a:r>
              <a:rPr lang="pt-PT" sz="2400" dirty="0">
                <a:hlinkClick r:id="rId2" action="ppaction://hlinksldjump"/>
              </a:rPr>
              <a:t>plataforma</a:t>
            </a:r>
            <a:endParaRPr lang="pt-PT" sz="2400" dirty="0"/>
          </a:p>
          <a:p>
            <a:r>
              <a:rPr lang="pt-PT" sz="2400" dirty="0">
                <a:hlinkClick r:id="rId3" action="ppaction://hlinksldjump"/>
              </a:rPr>
              <a:t>SiteMap</a:t>
            </a:r>
            <a:endParaRPr lang="pt-PT" sz="2400" dirty="0"/>
          </a:p>
          <a:p>
            <a:pPr lvl="1"/>
            <a:r>
              <a:rPr lang="pt-PT" sz="2000" dirty="0">
                <a:hlinkClick r:id="rId4" action="ppaction://hlinksldjump"/>
              </a:rPr>
              <a:t>Menu</a:t>
            </a:r>
            <a:endParaRPr lang="pt-PT" sz="2000" dirty="0"/>
          </a:p>
          <a:p>
            <a:pPr lvl="1"/>
            <a:r>
              <a:rPr lang="pt-PT" sz="2000" dirty="0">
                <a:hlinkClick r:id="rId5" action="ppaction://hlinksldjump"/>
              </a:rPr>
              <a:t>Barra de pesquisa</a:t>
            </a:r>
            <a:endParaRPr lang="pt-PT" sz="2000" dirty="0"/>
          </a:p>
          <a:p>
            <a:pPr lvl="1"/>
            <a:r>
              <a:rPr lang="pt-PT" sz="2000" dirty="0">
                <a:hlinkClick r:id="rId6" action="ppaction://hlinksldjump"/>
              </a:rPr>
              <a:t>Login</a:t>
            </a:r>
            <a:endParaRPr lang="pt-PT" sz="2000" dirty="0"/>
          </a:p>
          <a:p>
            <a:r>
              <a:rPr lang="pt-PT" sz="2400" dirty="0"/>
              <a:t>Wireframe/Design:</a:t>
            </a:r>
          </a:p>
          <a:p>
            <a:pPr lvl="1"/>
            <a:r>
              <a:rPr lang="pt-PT" sz="2000" dirty="0">
                <a:hlinkClick r:id="rId7" action="ppaction://hlinksldjump"/>
              </a:rPr>
              <a:t>Web</a:t>
            </a:r>
            <a:endParaRPr lang="pt-PT" sz="2000" dirty="0"/>
          </a:p>
          <a:p>
            <a:pPr lvl="1"/>
            <a:r>
              <a:rPr lang="pt-PT" sz="2000" dirty="0">
                <a:hlinkClick r:id="rId8" action="ppaction://hlinksldjump"/>
              </a:rPr>
              <a:t>WEB-Homepage</a:t>
            </a:r>
            <a:endParaRPr lang="pt-PT" sz="2000" dirty="0"/>
          </a:p>
          <a:p>
            <a:pPr lvl="1"/>
            <a:r>
              <a:rPr lang="pt-PT" sz="2000" dirty="0">
                <a:hlinkClick r:id="rId9" action="ppaction://hlinksldjump"/>
              </a:rPr>
              <a:t>App</a:t>
            </a:r>
            <a:endParaRPr lang="pt-PT" sz="2000" dirty="0"/>
          </a:p>
          <a:p>
            <a:pPr lvl="1"/>
            <a:r>
              <a:rPr lang="pt-PT" sz="2000" dirty="0">
                <a:hlinkClick r:id="rId10" action="ppaction://hlinksldjump"/>
              </a:rPr>
              <a:t>Página de produto (Web)</a:t>
            </a:r>
            <a:endParaRPr lang="pt-PT" sz="2000" dirty="0"/>
          </a:p>
          <a:p>
            <a:pPr lvl="1"/>
            <a:r>
              <a:rPr lang="pt-PT" sz="2000" dirty="0">
                <a:hlinkClick r:id="rId11" action="ppaction://hlinksldjump"/>
              </a:rPr>
              <a:t>Página de produto (App)</a:t>
            </a:r>
            <a:endParaRPr lang="pt-PT" sz="2000" dirty="0"/>
          </a:p>
          <a:p>
            <a:r>
              <a:rPr lang="pt-PT" sz="2400" dirty="0"/>
              <a:t>Carrinho de compras:</a:t>
            </a:r>
          </a:p>
          <a:p>
            <a:pPr lvl="1"/>
            <a:r>
              <a:rPr lang="pt-PT" sz="2000" dirty="0">
                <a:hlinkClick r:id="rId12" action="ppaction://hlinksldjump"/>
              </a:rPr>
              <a:t>Web</a:t>
            </a:r>
            <a:endParaRPr lang="pt-PT" sz="2000" dirty="0"/>
          </a:p>
          <a:p>
            <a:pPr lvl="1"/>
            <a:r>
              <a:rPr lang="pt-PT" sz="2000" dirty="0">
                <a:hlinkClick r:id="rId13" action="ppaction://hlinksldjump"/>
              </a:rPr>
              <a:t>App</a:t>
            </a:r>
            <a:endParaRPr lang="pt-PT" sz="2000" dirty="0"/>
          </a:p>
          <a:p>
            <a:r>
              <a:rPr lang="pt-PT" sz="2400" dirty="0">
                <a:hlinkClick r:id="rId14" action="ppaction://hlinksldjump"/>
              </a:rPr>
              <a:t>Métodos de pagamento</a:t>
            </a:r>
            <a:endParaRPr lang="pt-PT" sz="2400" dirty="0"/>
          </a:p>
          <a:p>
            <a:r>
              <a:rPr lang="pt-PT" sz="2400" dirty="0">
                <a:hlinkClick r:id="rId15" action="ppaction://hlinksldjump"/>
              </a:rPr>
              <a:t>Scanner de peças</a:t>
            </a:r>
            <a:endParaRPr lang="pt-PT" sz="2400" dirty="0"/>
          </a:p>
          <a:p>
            <a:r>
              <a:rPr lang="pt-PT" sz="2400" dirty="0">
                <a:hlinkClick r:id="rId16" action="ppaction://hlinksldjump"/>
              </a:rPr>
              <a:t>Página de tutoriais </a:t>
            </a:r>
            <a:endParaRPr lang="pt-PT" sz="2400" dirty="0"/>
          </a:p>
          <a:p>
            <a:pPr lvl="1"/>
            <a:endParaRPr lang="pt-PT" sz="2000" dirty="0"/>
          </a:p>
          <a:p>
            <a:pPr lvl="1"/>
            <a:endParaRPr lang="pt-PT" sz="2000" dirty="0"/>
          </a:p>
          <a:p>
            <a:pPr lvl="1"/>
            <a:endParaRPr lang="pt-PT" sz="2000" dirty="0"/>
          </a:p>
          <a:p>
            <a:endParaRPr lang="pt-PT" sz="2400" dirty="0"/>
          </a:p>
          <a:p>
            <a:pPr lvl="1"/>
            <a:endParaRPr lang="pt-PT" sz="2000" dirty="0"/>
          </a:p>
          <a:p>
            <a:pPr lvl="1"/>
            <a:endParaRPr lang="pt-PT" sz="2000" dirty="0"/>
          </a:p>
          <a:p>
            <a:pPr lvl="1"/>
            <a:endParaRPr lang="pt-PT" sz="2000" dirty="0"/>
          </a:p>
          <a:p>
            <a:endParaRPr lang="pt-PT" sz="2400" dirty="0"/>
          </a:p>
        </p:txBody>
      </p:sp>
      <p:sp>
        <p:nvSpPr>
          <p:cNvPr id="4" name="CaixaDeTexto 3">
            <a:extLst>
              <a:ext uri="{FF2B5EF4-FFF2-40B4-BE49-F238E27FC236}">
                <a16:creationId xmlns:a16="http://schemas.microsoft.com/office/drawing/2014/main" id="{AACD0567-4673-A89C-7173-1A59D0A2E58E}"/>
              </a:ext>
            </a:extLst>
          </p:cNvPr>
          <p:cNvSpPr txBox="1"/>
          <p:nvPr/>
        </p:nvSpPr>
        <p:spPr>
          <a:xfrm>
            <a:off x="5894926" y="1306931"/>
            <a:ext cx="5740674" cy="494302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pt-PT" sz="1900" dirty="0">
                <a:hlinkClick r:id="rId17" action="ppaction://hlinksldjump"/>
              </a:rPr>
              <a:t>Funcionalidades exclusivas da web</a:t>
            </a:r>
            <a:r>
              <a:rPr lang="pt-PT" sz="1900" dirty="0"/>
              <a:t>:</a:t>
            </a:r>
          </a:p>
          <a:p>
            <a:pPr marL="742950" lvl="1" indent="-285750">
              <a:lnSpc>
                <a:spcPct val="150000"/>
              </a:lnSpc>
              <a:buFont typeface="Arial" panose="020B0604020202020204" pitchFamily="34" charset="0"/>
              <a:buChar char="•"/>
            </a:pPr>
            <a:r>
              <a:rPr lang="pt-PT" sz="1600" dirty="0">
                <a:hlinkClick r:id="rId18" action="ppaction://hlinksldjump"/>
              </a:rPr>
              <a:t>Pesquisa mais aprofundada</a:t>
            </a:r>
            <a:endParaRPr lang="pt-PT" sz="1600" dirty="0"/>
          </a:p>
          <a:p>
            <a:pPr marL="742950" lvl="1" indent="-285750">
              <a:lnSpc>
                <a:spcPct val="150000"/>
              </a:lnSpc>
              <a:buFont typeface="Arial" panose="020B0604020202020204" pitchFamily="34" charset="0"/>
              <a:buChar char="•"/>
            </a:pPr>
            <a:r>
              <a:rPr lang="pt-PT" sz="1600" dirty="0">
                <a:hlinkClick r:id="rId19" action="ppaction://hlinksldjump"/>
              </a:rPr>
              <a:t>Melhor qualidade de fotos</a:t>
            </a:r>
            <a:endParaRPr lang="pt-PT" sz="1800" dirty="0"/>
          </a:p>
          <a:p>
            <a:pPr marL="285750" indent="-285750">
              <a:lnSpc>
                <a:spcPct val="150000"/>
              </a:lnSpc>
              <a:buFont typeface="Arial" panose="020B0604020202020204" pitchFamily="34" charset="0"/>
              <a:buChar char="•"/>
            </a:pPr>
            <a:r>
              <a:rPr lang="pt-PT" sz="1900" dirty="0">
                <a:hlinkClick r:id="rId20" action="ppaction://hlinksldjump"/>
              </a:rPr>
              <a:t>Funcionalidades exclusivas da app</a:t>
            </a:r>
            <a:endParaRPr lang="pt-PT" sz="1900" dirty="0"/>
          </a:p>
          <a:p>
            <a:pPr marL="285750" indent="-285750">
              <a:lnSpc>
                <a:spcPct val="150000"/>
              </a:lnSpc>
              <a:buFont typeface="Arial" panose="020B0604020202020204" pitchFamily="34" charset="0"/>
              <a:buChar char="•"/>
            </a:pPr>
            <a:r>
              <a:rPr lang="pt-PT" dirty="0"/>
              <a:t>Proposta para o desenvolvimento:</a:t>
            </a:r>
          </a:p>
          <a:p>
            <a:pPr marL="742950" lvl="1" indent="-285750">
              <a:lnSpc>
                <a:spcPct val="150000"/>
              </a:lnSpc>
              <a:buFont typeface="Arial" panose="020B0604020202020204" pitchFamily="34" charset="0"/>
              <a:buChar char="•"/>
            </a:pPr>
            <a:r>
              <a:rPr lang="pt-PT" sz="1600" dirty="0">
                <a:hlinkClick r:id="rId21" action="ppaction://hlinksldjump"/>
              </a:rPr>
              <a:t>Linguagens de programação</a:t>
            </a:r>
            <a:endParaRPr lang="pt-PT" sz="1600" dirty="0"/>
          </a:p>
          <a:p>
            <a:pPr marL="742950" lvl="1" indent="-285750">
              <a:lnSpc>
                <a:spcPct val="150000"/>
              </a:lnSpc>
              <a:buFont typeface="Arial" panose="020B0604020202020204" pitchFamily="34" charset="0"/>
              <a:buChar char="•"/>
            </a:pPr>
            <a:r>
              <a:rPr lang="pt-PT" sz="1600" dirty="0">
                <a:hlinkClick r:id="rId22" action="ppaction://hlinksldjump"/>
              </a:rPr>
              <a:t>Software de desenvolvimento</a:t>
            </a:r>
            <a:endParaRPr lang="pt-PT" sz="1600" dirty="0"/>
          </a:p>
          <a:p>
            <a:pPr marL="285750" indent="-285750">
              <a:lnSpc>
                <a:spcPct val="150000"/>
              </a:lnSpc>
              <a:buFont typeface="Arial" panose="020B0604020202020204" pitchFamily="34" charset="0"/>
              <a:buChar char="•"/>
            </a:pPr>
            <a:r>
              <a:rPr lang="pt-PT" sz="1900" dirty="0">
                <a:hlinkClick r:id="rId23" action="ppaction://hlinksldjump"/>
              </a:rPr>
              <a:t>Plataformas utilizadas para a realização da proposta.</a:t>
            </a:r>
            <a:endParaRPr lang="pt-PT" dirty="0"/>
          </a:p>
          <a:p>
            <a:pPr marL="285750" indent="-285750">
              <a:lnSpc>
                <a:spcPct val="150000"/>
              </a:lnSpc>
              <a:buFont typeface="Arial" panose="020B0604020202020204" pitchFamily="34" charset="0"/>
              <a:buChar char="•"/>
            </a:pPr>
            <a:r>
              <a:rPr lang="pt-PT" sz="1900" dirty="0">
                <a:hlinkClick r:id="rId24" action="ppaction://hlinksldjump"/>
              </a:rPr>
              <a:t>Conclusão</a:t>
            </a:r>
            <a:endParaRPr lang="pt-PT" sz="1900" dirty="0"/>
          </a:p>
          <a:p>
            <a:pPr marL="285750" indent="-285750">
              <a:lnSpc>
                <a:spcPct val="150000"/>
              </a:lnSpc>
              <a:buFont typeface="Arial" panose="020B0604020202020204" pitchFamily="34" charset="0"/>
              <a:buChar char="•"/>
            </a:pPr>
            <a:endParaRPr lang="pt-PT" dirty="0"/>
          </a:p>
          <a:p>
            <a:pPr marL="285750" indent="-285750">
              <a:lnSpc>
                <a:spcPct val="150000"/>
              </a:lnSpc>
              <a:buFont typeface="Arial" panose="020B0604020202020204" pitchFamily="34" charset="0"/>
              <a:buChar char="•"/>
            </a:pPr>
            <a:endParaRPr lang="pt-PT" dirty="0"/>
          </a:p>
          <a:p>
            <a:pPr marL="285750" indent="-285750">
              <a:lnSpc>
                <a:spcPct val="150000"/>
              </a:lnSpc>
              <a:buFont typeface="Arial" panose="020B0604020202020204" pitchFamily="34" charset="0"/>
              <a:buChar char="•"/>
            </a:pPr>
            <a:endParaRPr lang="pt-PT" dirty="0"/>
          </a:p>
        </p:txBody>
      </p:sp>
    </p:spTree>
    <p:extLst>
      <p:ext uri="{BB962C8B-B14F-4D97-AF65-F5344CB8AC3E}">
        <p14:creationId xmlns:p14="http://schemas.microsoft.com/office/powerpoint/2010/main" val="941549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212A-2388-C4F8-79EE-F3325E61EEA4}"/>
              </a:ext>
            </a:extLst>
          </p:cNvPr>
          <p:cNvSpPr>
            <a:spLocks noGrp="1"/>
          </p:cNvSpPr>
          <p:nvPr>
            <p:ph type="title"/>
          </p:nvPr>
        </p:nvSpPr>
        <p:spPr/>
        <p:txBody>
          <a:bodyPr>
            <a:normAutofit/>
          </a:bodyPr>
          <a:lstStyle/>
          <a:p>
            <a:r>
              <a:rPr lang="pt-PT" dirty="0"/>
              <a:t>Funcionalidades exclusivas da web</a:t>
            </a:r>
          </a:p>
        </p:txBody>
      </p:sp>
      <p:sp>
        <p:nvSpPr>
          <p:cNvPr id="3" name="Content Placeholder 2">
            <a:extLst>
              <a:ext uri="{FF2B5EF4-FFF2-40B4-BE49-F238E27FC236}">
                <a16:creationId xmlns:a16="http://schemas.microsoft.com/office/drawing/2014/main" id="{D6BC8B51-9DC8-EA9E-46E3-9C126489FE4B}"/>
              </a:ext>
            </a:extLst>
          </p:cNvPr>
          <p:cNvSpPr>
            <a:spLocks noGrp="1"/>
          </p:cNvSpPr>
          <p:nvPr>
            <p:ph idx="1"/>
          </p:nvPr>
        </p:nvSpPr>
        <p:spPr>
          <a:xfrm>
            <a:off x="1055992" y="1322705"/>
            <a:ext cx="10233800" cy="945007"/>
          </a:xfrm>
        </p:spPr>
        <p:txBody>
          <a:bodyPr>
            <a:normAutofit/>
          </a:bodyPr>
          <a:lstStyle/>
          <a:p>
            <a:pPr marL="0" indent="0">
              <a:buNone/>
            </a:pPr>
            <a:r>
              <a:rPr lang="pt-PT" sz="1600" dirty="0"/>
              <a:t>(Pesquisa mais aprofundada a partir de códigos, subcategorias e formulários para aprimorar a pesquisa avançada.)</a:t>
            </a:r>
          </a:p>
        </p:txBody>
      </p:sp>
      <p:sp>
        <p:nvSpPr>
          <p:cNvPr id="4" name="TextBox 3">
            <a:extLst>
              <a:ext uri="{FF2B5EF4-FFF2-40B4-BE49-F238E27FC236}">
                <a16:creationId xmlns:a16="http://schemas.microsoft.com/office/drawing/2014/main" id="{6F640590-DEAF-AF97-AD9E-D2A573E8079F}"/>
              </a:ext>
            </a:extLst>
          </p:cNvPr>
          <p:cNvSpPr txBox="1"/>
          <p:nvPr/>
        </p:nvSpPr>
        <p:spPr>
          <a:xfrm>
            <a:off x="1123188" y="2267712"/>
            <a:ext cx="9945624" cy="2246769"/>
          </a:xfrm>
          <a:prstGeom prst="rect">
            <a:avLst/>
          </a:prstGeom>
          <a:noFill/>
        </p:spPr>
        <p:txBody>
          <a:bodyPr wrap="square" rtlCol="0">
            <a:spAutoFit/>
          </a:bodyPr>
          <a:lstStyle/>
          <a:p>
            <a:r>
              <a:rPr lang="pt-PT" sz="2800" dirty="0"/>
              <a:t>Este tipo de pesquisa também existe de certa maneira na app, mas a exclusividade na web é o facto de todos os formulários e subcategorias implementados no site web permitem o utilizador encontrar os produtos que pretendem sem saber certos aspetos do mesmo.</a:t>
            </a:r>
          </a:p>
        </p:txBody>
      </p:sp>
    </p:spTree>
    <p:extLst>
      <p:ext uri="{BB962C8B-B14F-4D97-AF65-F5344CB8AC3E}">
        <p14:creationId xmlns:p14="http://schemas.microsoft.com/office/powerpoint/2010/main" val="199082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212A-2388-C4F8-79EE-F3325E61EEA4}"/>
              </a:ext>
            </a:extLst>
          </p:cNvPr>
          <p:cNvSpPr>
            <a:spLocks noGrp="1"/>
          </p:cNvSpPr>
          <p:nvPr>
            <p:ph type="title"/>
          </p:nvPr>
        </p:nvSpPr>
        <p:spPr/>
        <p:txBody>
          <a:bodyPr>
            <a:normAutofit/>
          </a:bodyPr>
          <a:lstStyle/>
          <a:p>
            <a:r>
              <a:rPr lang="pt-PT" dirty="0"/>
              <a:t>Funcionalidades exclusivas da web</a:t>
            </a:r>
          </a:p>
        </p:txBody>
      </p:sp>
      <p:sp>
        <p:nvSpPr>
          <p:cNvPr id="3" name="Content Placeholder 2">
            <a:extLst>
              <a:ext uri="{FF2B5EF4-FFF2-40B4-BE49-F238E27FC236}">
                <a16:creationId xmlns:a16="http://schemas.microsoft.com/office/drawing/2014/main" id="{D6BC8B51-9DC8-EA9E-46E3-9C126489FE4B}"/>
              </a:ext>
            </a:extLst>
          </p:cNvPr>
          <p:cNvSpPr>
            <a:spLocks noGrp="1"/>
          </p:cNvSpPr>
          <p:nvPr>
            <p:ph idx="1"/>
          </p:nvPr>
        </p:nvSpPr>
        <p:spPr>
          <a:xfrm>
            <a:off x="4292276" y="1295273"/>
            <a:ext cx="3607448" cy="395415"/>
          </a:xfrm>
        </p:spPr>
        <p:txBody>
          <a:bodyPr>
            <a:normAutofit/>
          </a:bodyPr>
          <a:lstStyle/>
          <a:p>
            <a:pPr marL="0" indent="0">
              <a:buNone/>
            </a:pPr>
            <a:r>
              <a:rPr lang="pt-PT" sz="1600" dirty="0"/>
              <a:t>(Melhor qualidade de fotos de produtos)</a:t>
            </a:r>
          </a:p>
        </p:txBody>
      </p:sp>
      <p:sp>
        <p:nvSpPr>
          <p:cNvPr id="4" name="TextBox 3">
            <a:extLst>
              <a:ext uri="{FF2B5EF4-FFF2-40B4-BE49-F238E27FC236}">
                <a16:creationId xmlns:a16="http://schemas.microsoft.com/office/drawing/2014/main" id="{AE20934F-8977-7F94-49B1-AA116A63FE01}"/>
              </a:ext>
            </a:extLst>
          </p:cNvPr>
          <p:cNvSpPr txBox="1"/>
          <p:nvPr/>
        </p:nvSpPr>
        <p:spPr>
          <a:xfrm>
            <a:off x="1142238" y="2212848"/>
            <a:ext cx="9907524" cy="2677656"/>
          </a:xfrm>
          <a:prstGeom prst="rect">
            <a:avLst/>
          </a:prstGeom>
          <a:noFill/>
        </p:spPr>
        <p:txBody>
          <a:bodyPr wrap="square" rtlCol="0">
            <a:spAutoFit/>
          </a:bodyPr>
          <a:lstStyle/>
          <a:p>
            <a:r>
              <a:rPr lang="pt-PT" sz="2800" dirty="0"/>
              <a:t>Devido ao maior ecrã imagens maiores e com mais qualidade é uma vantagem do desktop, por isso todas as fotos de produtos no site têm uma resolução maior para tirar partido da dimensão do ecrã, está funcionalidade permite um maior zoom nas imagens que permite ver em detalhe o produto/peça o que ajuda o utilizador a perceber melhor a especificações do mesmo.</a:t>
            </a:r>
          </a:p>
        </p:txBody>
      </p:sp>
    </p:spTree>
    <p:extLst>
      <p:ext uri="{BB962C8B-B14F-4D97-AF65-F5344CB8AC3E}">
        <p14:creationId xmlns:p14="http://schemas.microsoft.com/office/powerpoint/2010/main" val="330077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212A-2388-C4F8-79EE-F3325E61EEA4}"/>
              </a:ext>
            </a:extLst>
          </p:cNvPr>
          <p:cNvSpPr>
            <a:spLocks noGrp="1"/>
          </p:cNvSpPr>
          <p:nvPr>
            <p:ph type="title"/>
          </p:nvPr>
        </p:nvSpPr>
        <p:spPr/>
        <p:txBody>
          <a:bodyPr>
            <a:normAutofit/>
          </a:bodyPr>
          <a:lstStyle/>
          <a:p>
            <a:r>
              <a:rPr lang="pt-PT" dirty="0"/>
              <a:t>Funcionalidades exclusivas da app</a:t>
            </a:r>
          </a:p>
        </p:txBody>
      </p:sp>
      <p:sp>
        <p:nvSpPr>
          <p:cNvPr id="3" name="Content Placeholder 2">
            <a:extLst>
              <a:ext uri="{FF2B5EF4-FFF2-40B4-BE49-F238E27FC236}">
                <a16:creationId xmlns:a16="http://schemas.microsoft.com/office/drawing/2014/main" id="{D6BC8B51-9DC8-EA9E-46E3-9C126489FE4B}"/>
              </a:ext>
            </a:extLst>
          </p:cNvPr>
          <p:cNvSpPr>
            <a:spLocks noGrp="1"/>
          </p:cNvSpPr>
          <p:nvPr>
            <p:ph idx="1"/>
          </p:nvPr>
        </p:nvSpPr>
        <p:spPr/>
        <p:txBody>
          <a:bodyPr/>
          <a:lstStyle/>
          <a:p>
            <a:r>
              <a:rPr lang="pt-PT" dirty="0"/>
              <a:t>Scanner de peça através da camara.</a:t>
            </a:r>
          </a:p>
          <a:p>
            <a:r>
              <a:rPr lang="pt-PT" dirty="0"/>
              <a:t>Scanner de códigos QR presentes em certas partes do veiculo.</a:t>
            </a:r>
          </a:p>
          <a:p>
            <a:r>
              <a:rPr lang="pt-PT" dirty="0"/>
              <a:t>Apoio ao cliente através de vídeo chamada durante a instalação dos produtos.</a:t>
            </a:r>
          </a:p>
          <a:p>
            <a:r>
              <a:rPr lang="pt-PT" dirty="0"/>
              <a:t>Através de realidade aumentada (AR) testar o posicionamento e compatibilidade de uma peça.</a:t>
            </a:r>
          </a:p>
        </p:txBody>
      </p:sp>
    </p:spTree>
    <p:extLst>
      <p:ext uri="{BB962C8B-B14F-4D97-AF65-F5344CB8AC3E}">
        <p14:creationId xmlns:p14="http://schemas.microsoft.com/office/powerpoint/2010/main" val="1778515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74B27-E8AC-CAED-0D31-23BB830B3F18}"/>
              </a:ext>
            </a:extLst>
          </p:cNvPr>
          <p:cNvSpPr>
            <a:spLocks noGrp="1"/>
          </p:cNvSpPr>
          <p:nvPr>
            <p:ph type="title"/>
          </p:nvPr>
        </p:nvSpPr>
        <p:spPr/>
        <p:txBody>
          <a:bodyPr>
            <a:normAutofit/>
          </a:bodyPr>
          <a:lstStyle/>
          <a:p>
            <a:r>
              <a:rPr lang="pt-PT" dirty="0"/>
              <a:t>Proposta para o desenvolvimento:</a:t>
            </a:r>
          </a:p>
        </p:txBody>
      </p:sp>
      <p:sp>
        <p:nvSpPr>
          <p:cNvPr id="3" name="Marcador de Posição de Conteúdo 2">
            <a:extLst>
              <a:ext uri="{FF2B5EF4-FFF2-40B4-BE49-F238E27FC236}">
                <a16:creationId xmlns:a16="http://schemas.microsoft.com/office/drawing/2014/main" id="{4AA86837-5550-95C3-CED0-8366FA97F524}"/>
              </a:ext>
            </a:extLst>
          </p:cNvPr>
          <p:cNvSpPr>
            <a:spLocks noGrp="1"/>
          </p:cNvSpPr>
          <p:nvPr>
            <p:ph idx="1"/>
          </p:nvPr>
        </p:nvSpPr>
        <p:spPr/>
        <p:txBody>
          <a:bodyPr/>
          <a:lstStyle/>
          <a:p>
            <a:r>
              <a:rPr lang="pt-PT" dirty="0"/>
              <a:t>Para o desenvolvimento desta plataforma sugiro a nível de línguas de programação:</a:t>
            </a:r>
          </a:p>
          <a:p>
            <a:pPr>
              <a:lnSpc>
                <a:spcPct val="150000"/>
              </a:lnSpc>
            </a:pPr>
            <a:r>
              <a:rPr lang="pt-PT" sz="2000" dirty="0"/>
              <a:t>Programação web: JavaScript e/ou HTML/CSS.</a:t>
            </a:r>
          </a:p>
          <a:p>
            <a:endParaRPr lang="pt-PT" sz="2000" dirty="0"/>
          </a:p>
          <a:p>
            <a:r>
              <a:rPr lang="pt-PT" sz="2000" dirty="0"/>
              <a:t>Programação Android: JavaScript/Kotlin com elementos xml.</a:t>
            </a:r>
          </a:p>
          <a:p>
            <a:endParaRPr lang="pt-PT" sz="2000" dirty="0"/>
          </a:p>
          <a:p>
            <a:r>
              <a:rPr lang="pt-PT" sz="2000" dirty="0"/>
              <a:t>Programação IOS(Apple): Objective-C e Swift.</a:t>
            </a:r>
          </a:p>
        </p:txBody>
      </p:sp>
      <p:sp>
        <p:nvSpPr>
          <p:cNvPr id="4" name="Content Placeholder 2">
            <a:extLst>
              <a:ext uri="{FF2B5EF4-FFF2-40B4-BE49-F238E27FC236}">
                <a16:creationId xmlns:a16="http://schemas.microsoft.com/office/drawing/2014/main" id="{C18E6560-C935-803B-A802-4753CE925494}"/>
              </a:ext>
            </a:extLst>
          </p:cNvPr>
          <p:cNvSpPr txBox="1">
            <a:spLocks/>
          </p:cNvSpPr>
          <p:nvPr/>
        </p:nvSpPr>
        <p:spPr>
          <a:xfrm>
            <a:off x="4895434" y="1295273"/>
            <a:ext cx="2401132" cy="39541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sz="1600" dirty="0"/>
              <a:t>(Linguagens de programação)</a:t>
            </a:r>
          </a:p>
        </p:txBody>
      </p:sp>
      <p:pic>
        <p:nvPicPr>
          <p:cNvPr id="6" name="Imagem 5">
            <a:extLst>
              <a:ext uri="{FF2B5EF4-FFF2-40B4-BE49-F238E27FC236}">
                <a16:creationId xmlns:a16="http://schemas.microsoft.com/office/drawing/2014/main" id="{4B4EAEE1-AB59-3653-BF39-D77DA8F9FE3C}"/>
              </a:ext>
            </a:extLst>
          </p:cNvPr>
          <p:cNvPicPr>
            <a:picLocks noChangeAspect="1"/>
          </p:cNvPicPr>
          <p:nvPr/>
        </p:nvPicPr>
        <p:blipFill>
          <a:blip r:embed="rId2"/>
          <a:stretch>
            <a:fillRect/>
          </a:stretch>
        </p:blipFill>
        <p:spPr>
          <a:xfrm>
            <a:off x="6505610" y="2513642"/>
            <a:ext cx="1581912" cy="920122"/>
          </a:xfrm>
          <a:prstGeom prst="rect">
            <a:avLst/>
          </a:prstGeom>
          <a:ln>
            <a:noFill/>
          </a:ln>
          <a:effectLst>
            <a:outerShdw blurRad="292100" dist="139700" dir="2700000" algn="tl" rotWithShape="0">
              <a:srgbClr val="333333">
                <a:alpha val="65000"/>
              </a:srgbClr>
            </a:outerShdw>
          </a:effectLst>
        </p:spPr>
      </p:pic>
      <p:pic>
        <p:nvPicPr>
          <p:cNvPr id="1028" name="Picture 4">
            <a:extLst>
              <a:ext uri="{FF2B5EF4-FFF2-40B4-BE49-F238E27FC236}">
                <a16:creationId xmlns:a16="http://schemas.microsoft.com/office/drawing/2014/main" id="{3D289BB9-22B4-915C-2976-0D48340AC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156" y="3726176"/>
            <a:ext cx="335280" cy="33528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E5C3615-53FD-8EA0-9742-1A3CBD7245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7024" y="3726176"/>
            <a:ext cx="1120647" cy="251270"/>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a:extLst>
              <a:ext uri="{FF2B5EF4-FFF2-40B4-BE49-F238E27FC236}">
                <a16:creationId xmlns:a16="http://schemas.microsoft.com/office/drawing/2014/main" id="{CEB40259-B9CB-0883-6D0B-F674F3CDA905}"/>
              </a:ext>
            </a:extLst>
          </p:cNvPr>
          <p:cNvPicPr>
            <a:picLocks noChangeAspect="1"/>
          </p:cNvPicPr>
          <p:nvPr/>
        </p:nvPicPr>
        <p:blipFill>
          <a:blip r:embed="rId5"/>
          <a:stretch>
            <a:fillRect/>
          </a:stretch>
        </p:blipFill>
        <p:spPr>
          <a:xfrm>
            <a:off x="6505610" y="4876900"/>
            <a:ext cx="3422843" cy="1430442"/>
          </a:xfrm>
          <a:prstGeom prst="rect">
            <a:avLst/>
          </a:prstGeom>
        </p:spPr>
      </p:pic>
    </p:spTree>
    <p:extLst>
      <p:ext uri="{BB962C8B-B14F-4D97-AF65-F5344CB8AC3E}">
        <p14:creationId xmlns:p14="http://schemas.microsoft.com/office/powerpoint/2010/main" val="2315213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74B27-E8AC-CAED-0D31-23BB830B3F18}"/>
              </a:ext>
            </a:extLst>
          </p:cNvPr>
          <p:cNvSpPr>
            <a:spLocks noGrp="1"/>
          </p:cNvSpPr>
          <p:nvPr>
            <p:ph type="title"/>
          </p:nvPr>
        </p:nvSpPr>
        <p:spPr/>
        <p:txBody>
          <a:bodyPr>
            <a:normAutofit/>
          </a:bodyPr>
          <a:lstStyle/>
          <a:p>
            <a:r>
              <a:rPr lang="pt-PT" dirty="0"/>
              <a:t>Proposta para o desenvolvimento:</a:t>
            </a:r>
          </a:p>
        </p:txBody>
      </p:sp>
      <p:sp>
        <p:nvSpPr>
          <p:cNvPr id="3" name="Marcador de Posição de Conteúdo 2">
            <a:extLst>
              <a:ext uri="{FF2B5EF4-FFF2-40B4-BE49-F238E27FC236}">
                <a16:creationId xmlns:a16="http://schemas.microsoft.com/office/drawing/2014/main" id="{4AA86837-5550-95C3-CED0-8366FA97F524}"/>
              </a:ext>
            </a:extLst>
          </p:cNvPr>
          <p:cNvSpPr>
            <a:spLocks noGrp="1"/>
          </p:cNvSpPr>
          <p:nvPr>
            <p:ph idx="1"/>
          </p:nvPr>
        </p:nvSpPr>
        <p:spPr/>
        <p:txBody>
          <a:bodyPr>
            <a:normAutofit/>
          </a:bodyPr>
          <a:lstStyle/>
          <a:p>
            <a:r>
              <a:rPr lang="pt-PT" dirty="0"/>
              <a:t>Para o desenvolvimento desta plataforma sugiro a nível de software de implementação:</a:t>
            </a:r>
          </a:p>
          <a:p>
            <a:pPr>
              <a:lnSpc>
                <a:spcPct val="150000"/>
              </a:lnSpc>
            </a:pPr>
            <a:r>
              <a:rPr lang="pt-PT" sz="2000" dirty="0"/>
              <a:t>Desenvolvimento/implementação web: </a:t>
            </a:r>
          </a:p>
          <a:p>
            <a:pPr lvl="1"/>
            <a:r>
              <a:rPr lang="en-US" sz="1600" dirty="0"/>
              <a:t>Sublime Text.</a:t>
            </a:r>
          </a:p>
          <a:p>
            <a:pPr lvl="1"/>
            <a:r>
              <a:rPr lang="en-US" sz="1600" dirty="0"/>
              <a:t>Chrome Developer Tools.</a:t>
            </a:r>
          </a:p>
          <a:p>
            <a:pPr lvl="1"/>
            <a:r>
              <a:rPr lang="en-US" sz="1600" dirty="0"/>
              <a:t>jQuery.</a:t>
            </a:r>
            <a:endParaRPr lang="pt-PT" sz="2000" dirty="0"/>
          </a:p>
          <a:p>
            <a:r>
              <a:rPr lang="pt-PT" sz="2000" dirty="0"/>
              <a:t>Desenvolvimento/implementação Android:</a:t>
            </a:r>
          </a:p>
          <a:p>
            <a:pPr lvl="1"/>
            <a:r>
              <a:rPr lang="pt-PT" sz="1600" dirty="0"/>
              <a:t>Android Studio.</a:t>
            </a:r>
          </a:p>
          <a:p>
            <a:r>
              <a:rPr lang="pt-PT" sz="2000" dirty="0"/>
              <a:t>Desenvolvimento/implementação IOS(Apple):</a:t>
            </a:r>
          </a:p>
          <a:p>
            <a:pPr lvl="1"/>
            <a:r>
              <a:rPr lang="en-US" sz="1600" dirty="0"/>
              <a:t>Swift Playgrounds.</a:t>
            </a:r>
          </a:p>
          <a:p>
            <a:pPr lvl="1"/>
            <a:r>
              <a:rPr lang="en-US" sz="1600" dirty="0"/>
              <a:t>Koder Code Editor.</a:t>
            </a:r>
          </a:p>
          <a:p>
            <a:pPr lvl="1"/>
            <a:r>
              <a:rPr lang="en-US" sz="1600" dirty="0"/>
              <a:t>Textastic Code Editor.</a:t>
            </a:r>
            <a:endParaRPr lang="pt-PT" sz="1600" dirty="0"/>
          </a:p>
        </p:txBody>
      </p:sp>
      <p:sp>
        <p:nvSpPr>
          <p:cNvPr id="4" name="Content Placeholder 2">
            <a:extLst>
              <a:ext uri="{FF2B5EF4-FFF2-40B4-BE49-F238E27FC236}">
                <a16:creationId xmlns:a16="http://schemas.microsoft.com/office/drawing/2014/main" id="{C18E6560-C935-803B-A802-4753CE925494}"/>
              </a:ext>
            </a:extLst>
          </p:cNvPr>
          <p:cNvSpPr txBox="1">
            <a:spLocks/>
          </p:cNvSpPr>
          <p:nvPr/>
        </p:nvSpPr>
        <p:spPr>
          <a:xfrm>
            <a:off x="4561505" y="1321753"/>
            <a:ext cx="3068990" cy="3954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pt-PT" sz="1600" dirty="0"/>
              <a:t>(Software de desenvolvimento)</a:t>
            </a:r>
          </a:p>
        </p:txBody>
      </p:sp>
    </p:spTree>
    <p:extLst>
      <p:ext uri="{BB962C8B-B14F-4D97-AF65-F5344CB8AC3E}">
        <p14:creationId xmlns:p14="http://schemas.microsoft.com/office/powerpoint/2010/main" val="2327062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74B27-E8AC-CAED-0D31-23BB830B3F18}"/>
              </a:ext>
            </a:extLst>
          </p:cNvPr>
          <p:cNvSpPr>
            <a:spLocks noGrp="1"/>
          </p:cNvSpPr>
          <p:nvPr>
            <p:ph type="title"/>
          </p:nvPr>
        </p:nvSpPr>
        <p:spPr/>
        <p:txBody>
          <a:bodyPr>
            <a:normAutofit fontScale="90000"/>
          </a:bodyPr>
          <a:lstStyle/>
          <a:p>
            <a:r>
              <a:rPr lang="pt-PT" dirty="0"/>
              <a:t>Plataformas utilizadas para a realização da proposta.</a:t>
            </a:r>
          </a:p>
        </p:txBody>
      </p:sp>
      <p:sp>
        <p:nvSpPr>
          <p:cNvPr id="3" name="Marcador de Posição de Conteúdo 2">
            <a:extLst>
              <a:ext uri="{FF2B5EF4-FFF2-40B4-BE49-F238E27FC236}">
                <a16:creationId xmlns:a16="http://schemas.microsoft.com/office/drawing/2014/main" id="{4AA86837-5550-95C3-CED0-8366FA97F524}"/>
              </a:ext>
            </a:extLst>
          </p:cNvPr>
          <p:cNvSpPr>
            <a:spLocks noGrp="1"/>
          </p:cNvSpPr>
          <p:nvPr>
            <p:ph idx="1"/>
          </p:nvPr>
        </p:nvSpPr>
        <p:spPr>
          <a:xfrm>
            <a:off x="1120000" y="2141537"/>
            <a:ext cx="10233800" cy="4351338"/>
          </a:xfrm>
        </p:spPr>
        <p:txBody>
          <a:bodyPr/>
          <a:lstStyle/>
          <a:p>
            <a:pPr>
              <a:lnSpc>
                <a:spcPct val="150000"/>
              </a:lnSpc>
            </a:pPr>
            <a:r>
              <a:rPr lang="pt-PT" dirty="0"/>
              <a:t>Powerpoint – Criação do relatório.</a:t>
            </a:r>
          </a:p>
          <a:p>
            <a:pPr>
              <a:lnSpc>
                <a:spcPct val="150000"/>
              </a:lnSpc>
            </a:pPr>
            <a:r>
              <a:rPr lang="pt-PT" dirty="0"/>
              <a:t>Justimind – Ferramenta de construção de wireframes.</a:t>
            </a:r>
          </a:p>
          <a:p>
            <a:pPr>
              <a:lnSpc>
                <a:spcPct val="150000"/>
              </a:lnSpc>
            </a:pPr>
            <a:r>
              <a:rPr lang="pt-PT" dirty="0"/>
              <a:t>Mockittapp – Design gráfico de certos elementos.</a:t>
            </a:r>
          </a:p>
          <a:p>
            <a:pPr>
              <a:lnSpc>
                <a:spcPct val="150000"/>
              </a:lnSpc>
            </a:pPr>
            <a:r>
              <a:rPr lang="pt-PT" dirty="0"/>
              <a:t>Paint.Net – Para os ajustes de imagens do relatório.</a:t>
            </a:r>
          </a:p>
        </p:txBody>
      </p:sp>
    </p:spTree>
    <p:extLst>
      <p:ext uri="{BB962C8B-B14F-4D97-AF65-F5344CB8AC3E}">
        <p14:creationId xmlns:p14="http://schemas.microsoft.com/office/powerpoint/2010/main" val="2703540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774B27-E8AC-CAED-0D31-23BB830B3F18}"/>
              </a:ext>
            </a:extLst>
          </p:cNvPr>
          <p:cNvSpPr>
            <a:spLocks noGrp="1"/>
          </p:cNvSpPr>
          <p:nvPr>
            <p:ph type="title"/>
          </p:nvPr>
        </p:nvSpPr>
        <p:spPr/>
        <p:txBody>
          <a:bodyPr>
            <a:normAutofit/>
          </a:bodyPr>
          <a:lstStyle/>
          <a:p>
            <a:r>
              <a:rPr lang="pt-PT" dirty="0"/>
              <a:t>Conclusão</a:t>
            </a:r>
          </a:p>
        </p:txBody>
      </p:sp>
      <p:sp>
        <p:nvSpPr>
          <p:cNvPr id="3" name="Marcador de Posição de Conteúdo 2">
            <a:extLst>
              <a:ext uri="{FF2B5EF4-FFF2-40B4-BE49-F238E27FC236}">
                <a16:creationId xmlns:a16="http://schemas.microsoft.com/office/drawing/2014/main" id="{4AA86837-5550-95C3-CED0-8366FA97F524}"/>
              </a:ext>
            </a:extLst>
          </p:cNvPr>
          <p:cNvSpPr>
            <a:spLocks noGrp="1"/>
          </p:cNvSpPr>
          <p:nvPr>
            <p:ph idx="1"/>
          </p:nvPr>
        </p:nvSpPr>
        <p:spPr/>
        <p:txBody>
          <a:bodyPr>
            <a:normAutofit fontScale="92500" lnSpcReduction="10000"/>
          </a:bodyPr>
          <a:lstStyle/>
          <a:p>
            <a:pPr marL="0" indent="0">
              <a:buNone/>
            </a:pPr>
            <a:r>
              <a:rPr lang="pt-PT" dirty="0"/>
              <a:t>Com este relatório concluo que a plataforma proposta, é bem estruturada e que tem um lugar no mercado importante pois oferece funcionalidades não existentes de momento, e seria uma mais valia para os clientes.</a:t>
            </a:r>
          </a:p>
          <a:p>
            <a:pPr marL="0" indent="0">
              <a:buNone/>
            </a:pPr>
            <a:r>
              <a:rPr lang="pt-PT" dirty="0"/>
              <a:t>A minha proposta com a AutoDIY, tem como objetivo mostrar o potencial que a plataforma tem no mercado automóvel, seria pioneira pelos menos em Portugal, tanto a nível de utilização como a nível de tecnologia, pois na implementação de por exemplo do scanner de peças, seria algo bastante avançado de ser implementado e muito útil para o cliente/utilizador.</a:t>
            </a:r>
          </a:p>
          <a:p>
            <a:pPr marL="0" indent="0">
              <a:buNone/>
            </a:pPr>
            <a:r>
              <a:rPr lang="pt-PT" dirty="0"/>
              <a:t>Contudo considero que o relatório está bem estruturado e cumpriu com os objetivos da cadeira de Arquitetura de Informação para a Web e Dispositivos Móveis.</a:t>
            </a:r>
          </a:p>
          <a:p>
            <a:pPr marL="0" indent="0">
              <a:buNone/>
            </a:pPr>
            <a:endParaRPr lang="pt-PT" dirty="0"/>
          </a:p>
          <a:p>
            <a:pPr marL="0" indent="0">
              <a:buNone/>
            </a:pPr>
            <a:endParaRPr lang="pt-PT" dirty="0"/>
          </a:p>
        </p:txBody>
      </p:sp>
    </p:spTree>
    <p:extLst>
      <p:ext uri="{BB962C8B-B14F-4D97-AF65-F5344CB8AC3E}">
        <p14:creationId xmlns:p14="http://schemas.microsoft.com/office/powerpoint/2010/main" val="134475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2669F9-060D-5877-0D73-2836ECC5FFFC}"/>
              </a:ext>
            </a:extLst>
          </p:cNvPr>
          <p:cNvSpPr>
            <a:spLocks noGrp="1"/>
          </p:cNvSpPr>
          <p:nvPr>
            <p:ph type="title"/>
          </p:nvPr>
        </p:nvSpPr>
        <p:spPr/>
        <p:txBody>
          <a:bodyPr/>
          <a:lstStyle/>
          <a:p>
            <a:r>
              <a:rPr lang="pt-PT" dirty="0"/>
              <a:t>Introdução</a:t>
            </a:r>
            <a:r>
              <a:rPr lang="en-US" dirty="0"/>
              <a:t> a </a:t>
            </a:r>
            <a:r>
              <a:rPr lang="pt-PT" dirty="0"/>
              <a:t>plataforma</a:t>
            </a:r>
          </a:p>
        </p:txBody>
      </p:sp>
      <p:sp>
        <p:nvSpPr>
          <p:cNvPr id="8" name="CaixaDeTexto 7">
            <a:extLst>
              <a:ext uri="{FF2B5EF4-FFF2-40B4-BE49-F238E27FC236}">
                <a16:creationId xmlns:a16="http://schemas.microsoft.com/office/drawing/2014/main" id="{7A19B760-464C-7953-55AA-3F6F44AB4408}"/>
              </a:ext>
            </a:extLst>
          </p:cNvPr>
          <p:cNvSpPr txBox="1"/>
          <p:nvPr/>
        </p:nvSpPr>
        <p:spPr>
          <a:xfrm>
            <a:off x="838200" y="1690688"/>
            <a:ext cx="10121184" cy="4524315"/>
          </a:xfrm>
          <a:prstGeom prst="rect">
            <a:avLst/>
          </a:prstGeom>
          <a:noFill/>
        </p:spPr>
        <p:txBody>
          <a:bodyPr wrap="square" rtlCol="0">
            <a:spAutoFit/>
          </a:bodyPr>
          <a:lstStyle/>
          <a:p>
            <a:r>
              <a:rPr lang="pt-PT" sz="2400" dirty="0"/>
              <a:t>A Plataforma AutoDIY baseia-se numa Plataforma já existente o </a:t>
            </a:r>
            <a:r>
              <a:rPr lang="pt-PT" sz="2400" dirty="0" err="1"/>
              <a:t>KuantoKusta</a:t>
            </a:r>
            <a:r>
              <a:rPr lang="pt-PT" sz="2400" dirty="0"/>
              <a:t> que tem como função mostrar ao utilizador os melhores preços do produto pretendido, através da pesquisa avançada da plataforma, essa pesquisa permite verificar em todas as lojas certificadas em Portugal qual o melhor preço do produto pesquisado.</a:t>
            </a:r>
          </a:p>
          <a:p>
            <a:endParaRPr lang="pt-PT" sz="2400" dirty="0"/>
          </a:p>
          <a:p>
            <a:r>
              <a:rPr lang="pt-PT" sz="2400" dirty="0"/>
              <a:t>Neste caso a AutoDIY foca-se na área automóvel, assim sendo mais especifica e coerente com as necessidades especificas do cliente.</a:t>
            </a:r>
          </a:p>
          <a:p>
            <a:r>
              <a:rPr lang="pt-PT" sz="2400" dirty="0"/>
              <a:t>Uma vertente da AutoDIY inovadora é a sua função de scan de peças existente na app e da sua grande variedade de tutorias, que ajudam o cliente a ser o próprio a instalar as peças compradas na plataforma daí vem o nome DIY(</a:t>
            </a:r>
            <a:r>
              <a:rPr lang="pt-PT" sz="2400" i="1" dirty="0"/>
              <a:t>do </a:t>
            </a:r>
            <a:r>
              <a:rPr lang="pt-PT" sz="2400" i="1" dirty="0" err="1"/>
              <a:t>it</a:t>
            </a:r>
            <a:r>
              <a:rPr lang="pt-PT" sz="2400" i="1" dirty="0"/>
              <a:t> </a:t>
            </a:r>
            <a:r>
              <a:rPr lang="pt-PT" sz="2400" i="1" dirty="0" err="1"/>
              <a:t>yourself</a:t>
            </a:r>
            <a:r>
              <a:rPr lang="pt-PT" sz="2400" dirty="0"/>
              <a:t>).</a:t>
            </a:r>
          </a:p>
        </p:txBody>
      </p:sp>
    </p:spTree>
    <p:extLst>
      <p:ext uri="{BB962C8B-B14F-4D97-AF65-F5344CB8AC3E}">
        <p14:creationId xmlns:p14="http://schemas.microsoft.com/office/powerpoint/2010/main" val="362673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BF62-2AE4-8BD5-0641-D6908BC3625F}"/>
              </a:ext>
            </a:extLst>
          </p:cNvPr>
          <p:cNvSpPr>
            <a:spLocks noGrp="1"/>
          </p:cNvSpPr>
          <p:nvPr>
            <p:ph type="title"/>
          </p:nvPr>
        </p:nvSpPr>
        <p:spPr/>
        <p:txBody>
          <a:bodyPr/>
          <a:lstStyle/>
          <a:p>
            <a:r>
              <a:rPr lang="pt-PT" dirty="0"/>
              <a:t>SiteMap(web)</a:t>
            </a:r>
          </a:p>
        </p:txBody>
      </p:sp>
      <p:sp>
        <p:nvSpPr>
          <p:cNvPr id="3" name="TextBox 2">
            <a:extLst>
              <a:ext uri="{FF2B5EF4-FFF2-40B4-BE49-F238E27FC236}">
                <a16:creationId xmlns:a16="http://schemas.microsoft.com/office/drawing/2014/main" id="{DCF9311C-7549-A344-1B24-ABFFF2EB6864}"/>
              </a:ext>
            </a:extLst>
          </p:cNvPr>
          <p:cNvSpPr txBox="1"/>
          <p:nvPr/>
        </p:nvSpPr>
        <p:spPr>
          <a:xfrm>
            <a:off x="1143016" y="5846544"/>
            <a:ext cx="9905968" cy="646331"/>
          </a:xfrm>
          <a:prstGeom prst="rect">
            <a:avLst/>
          </a:prstGeom>
          <a:noFill/>
        </p:spPr>
        <p:txBody>
          <a:bodyPr wrap="square" rtlCol="0">
            <a:spAutoFit/>
          </a:bodyPr>
          <a:lstStyle/>
          <a:p>
            <a:r>
              <a:rPr lang="pt-PT" dirty="0"/>
              <a:t>Na imagem a cima está representado o </a:t>
            </a:r>
            <a:r>
              <a:rPr lang="pt-PT" i="1" dirty="0"/>
              <a:t>sitemap</a:t>
            </a:r>
            <a:r>
              <a:rPr lang="pt-PT" dirty="0"/>
              <a:t> AutoDIY com as principais vertentes do mesmo: Menu, Barra de pesquisa, Login/Registo e Sobre a empresa.</a:t>
            </a:r>
          </a:p>
        </p:txBody>
      </p:sp>
      <p:pic>
        <p:nvPicPr>
          <p:cNvPr id="9" name="Marcador de Posição de Conteúdo 8" descr="Uma imagem com texto, interior, captura de ecrã, portátil&#10;&#10;Descrição gerada automaticamente">
            <a:extLst>
              <a:ext uri="{FF2B5EF4-FFF2-40B4-BE49-F238E27FC236}">
                <a16:creationId xmlns:a16="http://schemas.microsoft.com/office/drawing/2014/main" id="{BFA61B82-297C-8A5F-FF2D-AF8DAD69C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1991" y="1551926"/>
            <a:ext cx="7291587" cy="4183042"/>
          </a:xfrm>
        </p:spPr>
      </p:pic>
    </p:spTree>
    <p:extLst>
      <p:ext uri="{BB962C8B-B14F-4D97-AF65-F5344CB8AC3E}">
        <p14:creationId xmlns:p14="http://schemas.microsoft.com/office/powerpoint/2010/main" val="381619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BF62-2AE4-8BD5-0641-D6908BC3625F}"/>
              </a:ext>
            </a:extLst>
          </p:cNvPr>
          <p:cNvSpPr>
            <a:spLocks noGrp="1"/>
          </p:cNvSpPr>
          <p:nvPr>
            <p:ph type="title"/>
          </p:nvPr>
        </p:nvSpPr>
        <p:spPr/>
        <p:txBody>
          <a:bodyPr/>
          <a:lstStyle/>
          <a:p>
            <a:r>
              <a:rPr lang="pt-PT" dirty="0"/>
              <a:t>SiteMap(app)</a:t>
            </a:r>
          </a:p>
        </p:txBody>
      </p:sp>
      <p:sp>
        <p:nvSpPr>
          <p:cNvPr id="3" name="TextBox 2">
            <a:extLst>
              <a:ext uri="{FF2B5EF4-FFF2-40B4-BE49-F238E27FC236}">
                <a16:creationId xmlns:a16="http://schemas.microsoft.com/office/drawing/2014/main" id="{DCF9311C-7549-A344-1B24-ABFFF2EB6864}"/>
              </a:ext>
            </a:extLst>
          </p:cNvPr>
          <p:cNvSpPr txBox="1"/>
          <p:nvPr/>
        </p:nvSpPr>
        <p:spPr>
          <a:xfrm>
            <a:off x="1143016" y="5846544"/>
            <a:ext cx="9905968" cy="646331"/>
          </a:xfrm>
          <a:prstGeom prst="rect">
            <a:avLst/>
          </a:prstGeom>
          <a:noFill/>
        </p:spPr>
        <p:txBody>
          <a:bodyPr wrap="square" rtlCol="0">
            <a:spAutoFit/>
          </a:bodyPr>
          <a:lstStyle/>
          <a:p>
            <a:r>
              <a:rPr lang="pt-PT" dirty="0"/>
              <a:t>Na imagem a cima está representado o </a:t>
            </a:r>
            <a:r>
              <a:rPr lang="pt-PT" i="1" dirty="0"/>
              <a:t>sitemap</a:t>
            </a:r>
            <a:r>
              <a:rPr lang="pt-PT" dirty="0"/>
              <a:t> AutoDIY da versão app com as principais vertentes do mesmo: Menu, Barra de pesquisa, Login/Registo e Sobre a empresa e página de scanner.</a:t>
            </a:r>
          </a:p>
        </p:txBody>
      </p:sp>
      <p:pic>
        <p:nvPicPr>
          <p:cNvPr id="7" name="Marcador de Posição de Conteúdo 6" descr="Uma imagem com texto, interior, captura de ecrã, portátil&#10;&#10;Descrição gerada automaticamente">
            <a:extLst>
              <a:ext uri="{FF2B5EF4-FFF2-40B4-BE49-F238E27FC236}">
                <a16:creationId xmlns:a16="http://schemas.microsoft.com/office/drawing/2014/main" id="{989BFB4A-7414-57A6-6FEE-EC318DCC1B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6095" y="1429123"/>
            <a:ext cx="8319204" cy="4351338"/>
          </a:xfrm>
        </p:spPr>
      </p:pic>
    </p:spTree>
    <p:extLst>
      <p:ext uri="{BB962C8B-B14F-4D97-AF65-F5344CB8AC3E}">
        <p14:creationId xmlns:p14="http://schemas.microsoft.com/office/powerpoint/2010/main" val="4078371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BF62-2AE4-8BD5-0641-D6908BC3625F}"/>
              </a:ext>
            </a:extLst>
          </p:cNvPr>
          <p:cNvSpPr>
            <a:spLocks noGrp="1"/>
          </p:cNvSpPr>
          <p:nvPr>
            <p:ph type="title"/>
          </p:nvPr>
        </p:nvSpPr>
        <p:spPr/>
        <p:txBody>
          <a:bodyPr>
            <a:normAutofit/>
          </a:bodyPr>
          <a:lstStyle/>
          <a:p>
            <a:r>
              <a:rPr lang="pt-PT" dirty="0"/>
              <a:t>SiteMap (Menu)</a:t>
            </a:r>
          </a:p>
        </p:txBody>
      </p:sp>
      <p:sp>
        <p:nvSpPr>
          <p:cNvPr id="3" name="TextBox 2">
            <a:extLst>
              <a:ext uri="{FF2B5EF4-FFF2-40B4-BE49-F238E27FC236}">
                <a16:creationId xmlns:a16="http://schemas.microsoft.com/office/drawing/2014/main" id="{B8E3BDDF-4422-3B55-F220-43E76B19F0E0}"/>
              </a:ext>
            </a:extLst>
          </p:cNvPr>
          <p:cNvSpPr txBox="1"/>
          <p:nvPr/>
        </p:nvSpPr>
        <p:spPr>
          <a:xfrm>
            <a:off x="365760" y="2148840"/>
            <a:ext cx="6345936" cy="3477875"/>
          </a:xfrm>
          <a:prstGeom prst="rect">
            <a:avLst/>
          </a:prstGeom>
          <a:noFill/>
        </p:spPr>
        <p:txBody>
          <a:bodyPr wrap="square" rtlCol="0">
            <a:spAutoFit/>
          </a:bodyPr>
          <a:lstStyle/>
          <a:p>
            <a:r>
              <a:rPr lang="pt-PT" sz="2000" dirty="0"/>
              <a:t>O menu sendo uma das secções mais importantes do site,</a:t>
            </a:r>
          </a:p>
          <a:p>
            <a:r>
              <a:rPr lang="pt-PT" sz="2000" dirty="0"/>
              <a:t>A partir dele é possível fazer uma navegação por categorias.</a:t>
            </a:r>
          </a:p>
          <a:p>
            <a:r>
              <a:rPr lang="pt-PT" sz="2000" dirty="0"/>
              <a:t>Essas categorias dividem se principalmente por peças de carro, mota e produtos de limpeza.</a:t>
            </a:r>
          </a:p>
          <a:p>
            <a:endParaRPr lang="pt-PT" sz="2000" dirty="0"/>
          </a:p>
          <a:p>
            <a:r>
              <a:rPr lang="pt-PT" sz="2000" dirty="0"/>
              <a:t>Cada submenu aparece consoante a opção escolhida anteriormente como por exemplo caso seja escolhido o submenu de peças para carro um menu apenas de peças de carro é mostrando tanto como um formulário que facilita a navegação do utilizador.</a:t>
            </a:r>
          </a:p>
        </p:txBody>
      </p:sp>
      <p:pic>
        <p:nvPicPr>
          <p:cNvPr id="8" name="Marcador de Posição de Conteúdo 7" descr="Uma imagem com texto, interior, captura de ecrã, portátil&#10;&#10;Descrição gerada automaticamente">
            <a:extLst>
              <a:ext uri="{FF2B5EF4-FFF2-40B4-BE49-F238E27FC236}">
                <a16:creationId xmlns:a16="http://schemas.microsoft.com/office/drawing/2014/main" id="{BA0F0F91-981F-25FB-9450-74CFE57FDB2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0794" r="57686"/>
          <a:stretch/>
        </p:blipFill>
        <p:spPr>
          <a:xfrm>
            <a:off x="7061407" y="659743"/>
            <a:ext cx="4764833" cy="5762614"/>
          </a:xfrm>
        </p:spPr>
      </p:pic>
    </p:spTree>
    <p:extLst>
      <p:ext uri="{BB962C8B-B14F-4D97-AF65-F5344CB8AC3E}">
        <p14:creationId xmlns:p14="http://schemas.microsoft.com/office/powerpoint/2010/main" val="160366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BF62-2AE4-8BD5-0641-D6908BC3625F}"/>
              </a:ext>
            </a:extLst>
          </p:cNvPr>
          <p:cNvSpPr>
            <a:spLocks noGrp="1"/>
          </p:cNvSpPr>
          <p:nvPr>
            <p:ph type="title"/>
          </p:nvPr>
        </p:nvSpPr>
        <p:spPr/>
        <p:txBody>
          <a:bodyPr>
            <a:normAutofit/>
          </a:bodyPr>
          <a:lstStyle/>
          <a:p>
            <a:r>
              <a:rPr lang="pt-PT" dirty="0"/>
              <a:t>SiteMap (Barra de pesquisa)</a:t>
            </a:r>
          </a:p>
        </p:txBody>
      </p:sp>
      <p:sp>
        <p:nvSpPr>
          <p:cNvPr id="4" name="Content Placeholder 3">
            <a:extLst>
              <a:ext uri="{FF2B5EF4-FFF2-40B4-BE49-F238E27FC236}">
                <a16:creationId xmlns:a16="http://schemas.microsoft.com/office/drawing/2014/main" id="{8948D06A-DE8C-7477-0BF9-486B632A9CC3}"/>
              </a:ext>
            </a:extLst>
          </p:cNvPr>
          <p:cNvSpPr>
            <a:spLocks noGrp="1"/>
          </p:cNvSpPr>
          <p:nvPr>
            <p:ph idx="1"/>
          </p:nvPr>
        </p:nvSpPr>
        <p:spPr>
          <a:xfrm>
            <a:off x="429768" y="2020366"/>
            <a:ext cx="8284464" cy="4351338"/>
          </a:xfrm>
        </p:spPr>
        <p:txBody>
          <a:bodyPr>
            <a:normAutofit/>
          </a:bodyPr>
          <a:lstStyle/>
          <a:p>
            <a:r>
              <a:rPr lang="pt-PT" sz="2400" dirty="0"/>
              <a:t>Na barra de pesquisa é uma maneira de o utilizador procurar por um artigo em especifico, por uma categoria ou marca.</a:t>
            </a:r>
          </a:p>
          <a:p>
            <a:endParaRPr lang="pt-PT" sz="2400" dirty="0"/>
          </a:p>
          <a:p>
            <a:r>
              <a:rPr lang="pt-PT" sz="2400" dirty="0"/>
              <a:t>Após o utilizador carregar no ícone de pesquisa ou </a:t>
            </a:r>
            <a:r>
              <a:rPr lang="pt-PT" sz="2400" i="1" dirty="0"/>
              <a:t>enter</a:t>
            </a:r>
            <a:r>
              <a:rPr lang="pt-PT" sz="2400" dirty="0"/>
              <a:t> é redirecionado para uma página com produtos correspondentes, o utilizador ao carregar num produto é redirecionado também para a página respetiva do mesmo, nessa mesma página existe também um botão para adicionar ao carrinho.</a:t>
            </a:r>
          </a:p>
        </p:txBody>
      </p:sp>
      <p:pic>
        <p:nvPicPr>
          <p:cNvPr id="5" name="Imagem 4" descr="Uma imagem com texto, interior, captura de ecrã, portátil&#10;&#10;Descrição gerada automaticamente">
            <a:extLst>
              <a:ext uri="{FF2B5EF4-FFF2-40B4-BE49-F238E27FC236}">
                <a16:creationId xmlns:a16="http://schemas.microsoft.com/office/drawing/2014/main" id="{20A5E59E-0BD5-96AF-797D-6C945A2E9328}"/>
              </a:ext>
            </a:extLst>
          </p:cNvPr>
          <p:cNvPicPr>
            <a:picLocks noChangeAspect="1"/>
          </p:cNvPicPr>
          <p:nvPr/>
        </p:nvPicPr>
        <p:blipFill rotWithShape="1">
          <a:blip r:embed="rId2">
            <a:extLst>
              <a:ext uri="{28A0092B-C50C-407E-A947-70E740481C1C}">
                <a14:useLocalDpi xmlns:a14="http://schemas.microsoft.com/office/drawing/2010/main" val="0"/>
              </a:ext>
            </a:extLst>
          </a:blip>
          <a:srcRect l="43053" t="272" r="43288" b="25034"/>
          <a:stretch/>
        </p:blipFill>
        <p:spPr>
          <a:xfrm>
            <a:off x="9367935" y="1027906"/>
            <a:ext cx="1632857" cy="5122507"/>
          </a:xfrm>
          <a:prstGeom prst="rect">
            <a:avLst/>
          </a:prstGeom>
        </p:spPr>
      </p:pic>
    </p:spTree>
    <p:extLst>
      <p:ext uri="{BB962C8B-B14F-4D97-AF65-F5344CB8AC3E}">
        <p14:creationId xmlns:p14="http://schemas.microsoft.com/office/powerpoint/2010/main" val="3781240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BF62-2AE4-8BD5-0641-D6908BC3625F}"/>
              </a:ext>
            </a:extLst>
          </p:cNvPr>
          <p:cNvSpPr>
            <a:spLocks noGrp="1"/>
          </p:cNvSpPr>
          <p:nvPr>
            <p:ph type="title"/>
          </p:nvPr>
        </p:nvSpPr>
        <p:spPr/>
        <p:txBody>
          <a:bodyPr>
            <a:normAutofit/>
          </a:bodyPr>
          <a:lstStyle/>
          <a:p>
            <a:r>
              <a:rPr lang="pt-PT" dirty="0"/>
              <a:t>SiteMap (Login)</a:t>
            </a:r>
          </a:p>
        </p:txBody>
      </p:sp>
      <p:sp>
        <p:nvSpPr>
          <p:cNvPr id="4" name="Content Placeholder 3">
            <a:extLst>
              <a:ext uri="{FF2B5EF4-FFF2-40B4-BE49-F238E27FC236}">
                <a16:creationId xmlns:a16="http://schemas.microsoft.com/office/drawing/2014/main" id="{8948D06A-DE8C-7477-0BF9-486B632A9CC3}"/>
              </a:ext>
            </a:extLst>
          </p:cNvPr>
          <p:cNvSpPr>
            <a:spLocks noGrp="1"/>
          </p:cNvSpPr>
          <p:nvPr>
            <p:ph idx="1"/>
          </p:nvPr>
        </p:nvSpPr>
        <p:spPr>
          <a:xfrm>
            <a:off x="991984" y="1825625"/>
            <a:ext cx="6698120" cy="4351338"/>
          </a:xfrm>
        </p:spPr>
        <p:txBody>
          <a:bodyPr/>
          <a:lstStyle/>
          <a:p>
            <a:r>
              <a:rPr lang="pt-PT" sz="2400" dirty="0"/>
              <a:t>Na </a:t>
            </a:r>
            <a:r>
              <a:rPr lang="pt-PT" sz="2400" i="1" dirty="0"/>
              <a:t>homepage</a:t>
            </a:r>
            <a:r>
              <a:rPr lang="pt-PT" sz="2400" dirty="0"/>
              <a:t> existe também um botão de acesso ao login ou registo, ambas as opções estão presentes na mesma página.</a:t>
            </a:r>
          </a:p>
          <a:p>
            <a:r>
              <a:rPr lang="pt-PT" sz="2400" dirty="0"/>
              <a:t>No caso de ser feito o registo, após a conclusão do mesmo o utilizador é redirecionado para a pagina inicial.</a:t>
            </a:r>
          </a:p>
          <a:p>
            <a:r>
              <a:rPr lang="pt-PT" sz="2400" dirty="0"/>
              <a:t>Com o login feito o utilizador tem a opção de fazer checkout do carrinho associado á sua conta.</a:t>
            </a:r>
          </a:p>
          <a:p>
            <a:r>
              <a:rPr lang="pt-PT" sz="2400" dirty="0"/>
              <a:t>Por fim o método de pagamento.</a:t>
            </a:r>
          </a:p>
          <a:p>
            <a:endParaRPr lang="pt-PT" dirty="0"/>
          </a:p>
        </p:txBody>
      </p:sp>
      <p:pic>
        <p:nvPicPr>
          <p:cNvPr id="7" name="Imagem 6" descr="Uma imagem com texto, interior, captura de ecrã, portátil&#10;&#10;Descrição gerada automaticamente">
            <a:extLst>
              <a:ext uri="{FF2B5EF4-FFF2-40B4-BE49-F238E27FC236}">
                <a16:creationId xmlns:a16="http://schemas.microsoft.com/office/drawing/2014/main" id="{579FAE9D-963C-C27C-5814-1A77B1E4C524}"/>
              </a:ext>
            </a:extLst>
          </p:cNvPr>
          <p:cNvPicPr>
            <a:picLocks noChangeAspect="1"/>
          </p:cNvPicPr>
          <p:nvPr/>
        </p:nvPicPr>
        <p:blipFill rotWithShape="1">
          <a:blip r:embed="rId2">
            <a:extLst>
              <a:ext uri="{28A0092B-C50C-407E-A947-70E740481C1C}">
                <a14:useLocalDpi xmlns:a14="http://schemas.microsoft.com/office/drawing/2010/main" val="0"/>
              </a:ext>
            </a:extLst>
          </a:blip>
          <a:srcRect l="57545" t="11427" r="14200"/>
          <a:stretch/>
        </p:blipFill>
        <p:spPr>
          <a:xfrm>
            <a:off x="8341567" y="391837"/>
            <a:ext cx="3377682" cy="6074326"/>
          </a:xfrm>
          <a:prstGeom prst="rect">
            <a:avLst/>
          </a:prstGeom>
        </p:spPr>
      </p:pic>
      <p:cxnSp>
        <p:nvCxnSpPr>
          <p:cNvPr id="9" name="Conexão: Ângulo Reto 8">
            <a:extLst>
              <a:ext uri="{FF2B5EF4-FFF2-40B4-BE49-F238E27FC236}">
                <a16:creationId xmlns:a16="http://schemas.microsoft.com/office/drawing/2014/main" id="{DCF0A2A7-536D-F429-8350-64AAFDED2ABB}"/>
              </a:ext>
            </a:extLst>
          </p:cNvPr>
          <p:cNvCxnSpPr>
            <a:cxnSpLocks/>
          </p:cNvCxnSpPr>
          <p:nvPr/>
        </p:nvCxnSpPr>
        <p:spPr>
          <a:xfrm rot="10800000" flipV="1">
            <a:off x="9815806" y="2688335"/>
            <a:ext cx="1120418" cy="521395"/>
          </a:xfrm>
          <a:prstGeom prst="bentConnector3">
            <a:avLst>
              <a:gd name="adj1" fmla="val 1033"/>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015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D051-646A-5881-F3C1-B028C3AD83AA}"/>
              </a:ext>
            </a:extLst>
          </p:cNvPr>
          <p:cNvSpPr>
            <a:spLocks noGrp="1"/>
          </p:cNvSpPr>
          <p:nvPr>
            <p:ph type="title"/>
          </p:nvPr>
        </p:nvSpPr>
        <p:spPr>
          <a:xfrm>
            <a:off x="838200" y="154813"/>
            <a:ext cx="10515600" cy="1325563"/>
          </a:xfrm>
        </p:spPr>
        <p:txBody>
          <a:bodyPr>
            <a:normAutofit/>
          </a:bodyPr>
          <a:lstStyle/>
          <a:p>
            <a:r>
              <a:rPr lang="pt-PT" dirty="0"/>
              <a:t>Wireframe/Design (WEB)</a:t>
            </a:r>
          </a:p>
        </p:txBody>
      </p:sp>
      <p:sp>
        <p:nvSpPr>
          <p:cNvPr id="4" name="TextBox 3">
            <a:extLst>
              <a:ext uri="{FF2B5EF4-FFF2-40B4-BE49-F238E27FC236}">
                <a16:creationId xmlns:a16="http://schemas.microsoft.com/office/drawing/2014/main" id="{464D0540-6386-064E-84B8-22B96AE2AC04}"/>
              </a:ext>
            </a:extLst>
          </p:cNvPr>
          <p:cNvSpPr txBox="1"/>
          <p:nvPr/>
        </p:nvSpPr>
        <p:spPr>
          <a:xfrm>
            <a:off x="1508761" y="5788152"/>
            <a:ext cx="9747504" cy="923330"/>
          </a:xfrm>
          <a:prstGeom prst="rect">
            <a:avLst/>
          </a:prstGeom>
          <a:noFill/>
        </p:spPr>
        <p:txBody>
          <a:bodyPr wrap="square" rtlCol="0">
            <a:spAutoFit/>
          </a:bodyPr>
          <a:lstStyle/>
          <a:p>
            <a:r>
              <a:rPr lang="pt-PT" dirty="0"/>
              <a:t>Na imagem a cima está representado um esboço da homepage do site web, no topo será o </a:t>
            </a:r>
            <a:r>
              <a:rPr lang="pt-PT" i="1" dirty="0" err="1"/>
              <a:t>header</a:t>
            </a:r>
            <a:r>
              <a:rPr lang="pt-PT" dirty="0"/>
              <a:t> H1 do site com o nome á direita login com o google em baixo uma galeria de publicidade de produtos.</a:t>
            </a:r>
          </a:p>
          <a:p>
            <a:endParaRPr lang="pt-PT" dirty="0"/>
          </a:p>
        </p:txBody>
      </p:sp>
      <p:pic>
        <p:nvPicPr>
          <p:cNvPr id="8" name="Marcador de Posição de Conteúdo 7">
            <a:extLst>
              <a:ext uri="{FF2B5EF4-FFF2-40B4-BE49-F238E27FC236}">
                <a16:creationId xmlns:a16="http://schemas.microsoft.com/office/drawing/2014/main" id="{6CB24601-120D-A35C-5F7F-CC193C0AC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2896" y="1331103"/>
            <a:ext cx="5566208" cy="4351338"/>
          </a:xfrm>
        </p:spPr>
      </p:pic>
    </p:spTree>
    <p:extLst>
      <p:ext uri="{BB962C8B-B14F-4D97-AF65-F5344CB8AC3E}">
        <p14:creationId xmlns:p14="http://schemas.microsoft.com/office/powerpoint/2010/main" val="209546701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722</TotalTime>
  <Words>1913</Words>
  <Application>Microsoft Office PowerPoint</Application>
  <PresentationFormat>Ecrã Panorâmico</PresentationFormat>
  <Paragraphs>188</Paragraphs>
  <Slides>26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26</vt:i4>
      </vt:variant>
    </vt:vector>
  </HeadingPairs>
  <TitlesOfParts>
    <vt:vector size="31" baseType="lpstr">
      <vt:lpstr>Arial</vt:lpstr>
      <vt:lpstr>Calibri</vt:lpstr>
      <vt:lpstr>Corbel</vt:lpstr>
      <vt:lpstr>DokChampa</vt:lpstr>
      <vt:lpstr>Depth</vt:lpstr>
      <vt:lpstr>AutoDIY</vt:lpstr>
      <vt:lpstr>Índice</vt:lpstr>
      <vt:lpstr>Introdução a plataforma</vt:lpstr>
      <vt:lpstr>SiteMap(web)</vt:lpstr>
      <vt:lpstr>SiteMap(app)</vt:lpstr>
      <vt:lpstr>SiteMap (Menu)</vt:lpstr>
      <vt:lpstr>SiteMap (Barra de pesquisa)</vt:lpstr>
      <vt:lpstr>SiteMap (Login)</vt:lpstr>
      <vt:lpstr>Wireframe/Design (WEB)</vt:lpstr>
      <vt:lpstr>Wireframe/Design (WEB-Homepage)</vt:lpstr>
      <vt:lpstr>Wireframe/Design (APP)</vt:lpstr>
      <vt:lpstr>Wireframe/Desgin página de produto (Web)</vt:lpstr>
      <vt:lpstr>Wireframe/Desgin página de produto (App)</vt:lpstr>
      <vt:lpstr>Carrinho de compras (WEB)</vt:lpstr>
      <vt:lpstr>Carrinho de compras (APP)</vt:lpstr>
      <vt:lpstr>Métodos de pagamento (APP e WEB)</vt:lpstr>
      <vt:lpstr>Scanner de peças (APP)</vt:lpstr>
      <vt:lpstr>Página de tutoriais (Web e APP)</vt:lpstr>
      <vt:lpstr>Funcionalidades exclusivas da web</vt:lpstr>
      <vt:lpstr>Funcionalidades exclusivas da web</vt:lpstr>
      <vt:lpstr>Funcionalidades exclusivas da web</vt:lpstr>
      <vt:lpstr>Funcionalidades exclusivas da app</vt:lpstr>
      <vt:lpstr>Proposta para o desenvolvimento:</vt:lpstr>
      <vt:lpstr>Proposta para o desenvolvimento:</vt:lpstr>
      <vt:lpstr>Plataformas utilizadas para a realização da proposta.</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AutoDIY</dc:title>
  <dc:creator>Rui Paulo Gonçalves Lourenço</dc:creator>
  <cp:lastModifiedBy>Rui Paulo Gonçalves Lourenço</cp:lastModifiedBy>
  <cp:revision>34</cp:revision>
  <dcterms:created xsi:type="dcterms:W3CDTF">2022-12-07T17:06:33Z</dcterms:created>
  <dcterms:modified xsi:type="dcterms:W3CDTF">2023-01-15T14:49:45Z</dcterms:modified>
</cp:coreProperties>
</file>