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36"/>
  </p:notesMasterIdLst>
  <p:handoutMasterIdLst>
    <p:handoutMasterId r:id="rId37"/>
  </p:handoutMasterIdLst>
  <p:sldIdLst>
    <p:sldId id="401" r:id="rId5"/>
    <p:sldId id="404" r:id="rId6"/>
    <p:sldId id="435" r:id="rId7"/>
    <p:sldId id="402" r:id="rId8"/>
    <p:sldId id="411" r:id="rId9"/>
    <p:sldId id="397" r:id="rId10"/>
    <p:sldId id="412" r:id="rId11"/>
    <p:sldId id="436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2" r:id="rId22"/>
    <p:sldId id="423" r:id="rId23"/>
    <p:sldId id="424" r:id="rId24"/>
    <p:sldId id="425" r:id="rId25"/>
    <p:sldId id="427" r:id="rId26"/>
    <p:sldId id="434" r:id="rId27"/>
    <p:sldId id="429" r:id="rId28"/>
    <p:sldId id="431" r:id="rId29"/>
    <p:sldId id="437" r:id="rId30"/>
    <p:sldId id="438" r:id="rId31"/>
    <p:sldId id="439" r:id="rId32"/>
    <p:sldId id="432" r:id="rId33"/>
    <p:sldId id="433" r:id="rId34"/>
    <p:sldId id="409" r:id="rId35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208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6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81E2188A-CD17-4E3E-AB0E-7A5017BF1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823D623-433B-4523-9829-805747DBC3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7403966-49EC-441D-8D21-91751C4B42CB}" type="datetime1">
              <a:rPr lang="pt-PT" smtClean="0"/>
              <a:t>16/01/2023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F2A1CC4-7C05-4403-B82F-FA1957CDFA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B9769E3-387F-4E51-9B72-40457A518A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460E3B-D3A0-4EBC-BAC3-B01E8FF895A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0158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EBD1D7-1161-44A3-9F24-EFA81EC382ED}" type="datetime1">
              <a:rPr lang="pt-PT" smtClean="0"/>
              <a:t>16/01/2023</a:t>
            </a:fld>
            <a:endParaRPr lang="en-US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Clique para 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0EDF81-139F-488C-872B-4720FBA6BF9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1327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8520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1828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5833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7108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8558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pt-PT" smtClean="0"/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8979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: Forma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2688" y="1673352"/>
            <a:ext cx="5596128" cy="3511296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10728" y="1674546"/>
            <a:ext cx="3401568" cy="3508908"/>
          </a:xfrm>
        </p:spPr>
        <p:txBody>
          <a:bodyPr rtlCol="0"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 com 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: Forma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1" name="Marcador de Posição do Texto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2" name="Marcador de Posição de Conteúdo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ção da Imagem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6" name="Marcador de Posição da Imagem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ção da Imagem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8" name="Marcador de Posição da Imagem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8" name="Marcador de Posição do Texto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9" name="Marcador de Posição do Texto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áfico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: Forma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640080"/>
            <a:ext cx="3886200" cy="2953512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59168" y="640080"/>
            <a:ext cx="4489704" cy="5596128"/>
          </a:xfrm>
        </p:spPr>
        <p:txBody>
          <a:bodyPr rtlCol="0"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3776472"/>
            <a:ext cx="3886200" cy="246888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áfico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655064" y="4087368"/>
            <a:ext cx="331927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4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arcador de Posição da Imagem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3" name="Marcador de Posição da Imagem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pt-PT" noProof="0"/>
              <a:t>Título da Apresentação</a:t>
            </a:r>
          </a:p>
        </p:txBody>
      </p:sp>
      <p:sp>
        <p:nvSpPr>
          <p:cNvPr id="19" name="Marcador de Posição da Imagem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0" name="Marcador de Posição da Imagem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: Forma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Cargo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5" name="Marcador de Posição de Conteúdo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735763" y="712788"/>
            <a:ext cx="4618037" cy="5432425"/>
          </a:xfrm>
        </p:spPr>
        <p:txBody>
          <a:bodyPr rtlCol="0" anchor="ctr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com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Posição da Imagem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/>
            </a:lvl1pPr>
          </a:lstStyle>
          <a:p>
            <a:pPr rtl="0"/>
            <a:r>
              <a:rPr lang="pt-PT" noProof="0"/>
              <a:t>Título aqui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: Forma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011680"/>
            <a:ext cx="10515600" cy="4160520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áfico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Marcador de Posição da Imagem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2" name="Marcador de Posição da Imagem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3" name="Marcador de Posição da Imagem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4" name="Marcador de Posição da Imagem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5" name="Marcador de Posição da Imagem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61" name="Marcador de Posição do Texto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62" name="Marcador de Posição do Texto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pt-PT" noProof="0"/>
              <a:t>Cargo</a:t>
            </a:r>
          </a:p>
        </p:txBody>
      </p:sp>
      <p:sp>
        <p:nvSpPr>
          <p:cNvPr id="63" name="Marcador de Posição do Texto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64" name="Marcador de Posição do Texto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pt-PT" noProof="0"/>
              <a:t>Cargo</a:t>
            </a:r>
          </a:p>
        </p:txBody>
      </p:sp>
      <p:sp>
        <p:nvSpPr>
          <p:cNvPr id="65" name="Marcador de Posição do Texto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66" name="Marcador de Posição do Texto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pt-PT" noProof="0"/>
              <a:t>Cargo</a:t>
            </a:r>
          </a:p>
        </p:txBody>
      </p:sp>
      <p:sp>
        <p:nvSpPr>
          <p:cNvPr id="67" name="Marcador de Posição do Texto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68" name="Marcador de Posição do Texto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pt-PT" noProof="0"/>
              <a:t>Cargo</a:t>
            </a:r>
          </a:p>
        </p:txBody>
      </p:sp>
      <p:sp>
        <p:nvSpPr>
          <p:cNvPr id="69" name="Marcador de Posição do Texto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70" name="Marcador de Posição do Texto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pt-PT" noProof="0"/>
              <a:t>Cargo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: Forma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011680"/>
            <a:ext cx="4937760" cy="4160520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19088" y="2011680"/>
            <a:ext cx="4937760" cy="4160520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: Forma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fif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o111jvpOG2eZnkG3ZIjGl0YAzKtMA49X/view?usp=shar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diagrams.net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ckflow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145C88F8-8608-6299-70B3-DC8992915E6B}"/>
              </a:ext>
            </a:extLst>
          </p:cNvPr>
          <p:cNvSpPr txBox="1"/>
          <p:nvPr/>
        </p:nvSpPr>
        <p:spPr>
          <a:xfrm>
            <a:off x="7844147" y="2062002"/>
            <a:ext cx="402447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presente projeto, desenvolvido para a Unidade Curricular de Arquitetura de Informação para a Web e Dispositivos Móveis, consiste na criação de um serviço com uma página web e uma aplicação para telemóvel.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serviço que pretendo apresentar intitula-se de Petsitting, que envolve várias modalidades e que promete dar o melhor de si aos seus amigos de quatro patas na sua ausência.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5C340AF-BB0D-B417-D5BF-AAD520360D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0" t="14950" r="6723" b="14478"/>
          <a:stretch/>
        </p:blipFill>
        <p:spPr>
          <a:xfrm>
            <a:off x="2149591" y="2091154"/>
            <a:ext cx="2441405" cy="26875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2" descr="Solicitadoria - Instituto Politécnico da Maia - IPMAIA | Inspiring Future">
            <a:extLst>
              <a:ext uri="{FF2B5EF4-FFF2-40B4-BE49-F238E27FC236}">
                <a16:creationId xmlns:a16="http://schemas.microsoft.com/office/drawing/2014/main" id="{0E4D0502-4D7F-5222-F128-34FB24D4B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17" y="172369"/>
            <a:ext cx="1411120" cy="142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5A85729-455A-0886-53E6-0F00A5E4569D}"/>
              </a:ext>
            </a:extLst>
          </p:cNvPr>
          <p:cNvSpPr txBox="1"/>
          <p:nvPr/>
        </p:nvSpPr>
        <p:spPr>
          <a:xfrm>
            <a:off x="1412989" y="5060071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1" dirty="0">
                <a:solidFill>
                  <a:schemeClr val="bg1"/>
                </a:solidFill>
              </a:rPr>
              <a:t>Simão Azevedo Coroa (A037057) 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AF42CE7-705E-12B1-56D5-E64E3E9D6E76}"/>
              </a:ext>
            </a:extLst>
          </p:cNvPr>
          <p:cNvSpPr txBox="1"/>
          <p:nvPr/>
        </p:nvSpPr>
        <p:spPr>
          <a:xfrm>
            <a:off x="323383" y="6278541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IPMAIA, MAIA 5/1/2023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F428610-63C9-84D8-80F5-6DF571F71499}"/>
              </a:ext>
            </a:extLst>
          </p:cNvPr>
          <p:cNvSpPr txBox="1"/>
          <p:nvPr/>
        </p:nvSpPr>
        <p:spPr>
          <a:xfrm>
            <a:off x="7585578" y="1174397"/>
            <a:ext cx="44381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000" b="1" dirty="0">
                <a:solidFill>
                  <a:schemeClr val="accent1"/>
                </a:solidFill>
              </a:rPr>
              <a:t>Arquitetura de Informação para a Web e Dispositivos Móveis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AD07222-1CEE-EFB2-21A5-F50D2A17E919}"/>
              </a:ext>
            </a:extLst>
          </p:cNvPr>
          <p:cNvSpPr txBox="1"/>
          <p:nvPr/>
        </p:nvSpPr>
        <p:spPr>
          <a:xfrm>
            <a:off x="7637328" y="258432"/>
            <a:ext cx="40244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000" b="1" dirty="0">
                <a:solidFill>
                  <a:schemeClr val="accent1"/>
                </a:solidFill>
                <a:latin typeface="+mn-lt"/>
              </a:rPr>
              <a:t>Proposta de uma plataforma  web - App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B3673E1-3115-801C-975E-43E58C9B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pt-PT" noProof="0" smtClean="0"/>
              <a:t>10</a:t>
            </a:fld>
            <a:endParaRPr lang="pt-PT" noProof="0"/>
          </a:p>
        </p:txBody>
      </p:sp>
      <p:sp>
        <p:nvSpPr>
          <p:cNvPr id="9" name="Chaveta à direita 8">
            <a:extLst>
              <a:ext uri="{FF2B5EF4-FFF2-40B4-BE49-F238E27FC236}">
                <a16:creationId xmlns:a16="http://schemas.microsoft.com/office/drawing/2014/main" id="{E5B08505-B1AE-C2AB-1D13-4B1C04AACD93}"/>
              </a:ext>
            </a:extLst>
          </p:cNvPr>
          <p:cNvSpPr/>
          <p:nvPr/>
        </p:nvSpPr>
        <p:spPr>
          <a:xfrm>
            <a:off x="9120553" y="375900"/>
            <a:ext cx="328248" cy="6147414"/>
          </a:xfrm>
          <a:prstGeom prst="rightBrac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Marcador de Posição de Conteúdo 11">
            <a:extLst>
              <a:ext uri="{FF2B5EF4-FFF2-40B4-BE49-F238E27FC236}">
                <a16:creationId xmlns:a16="http://schemas.microsoft.com/office/drawing/2014/main" id="{D1DD7C4C-0EEB-1350-7DF3-FB3358C291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450" y="375900"/>
            <a:ext cx="8773131" cy="6106195"/>
          </a:xfrm>
          <a:ln w="57150">
            <a:solidFill>
              <a:schemeClr val="accent1"/>
            </a:solidFill>
          </a:ln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AEB917B-862A-D1F8-1585-AD7E0C1958CE}"/>
              </a:ext>
            </a:extLst>
          </p:cNvPr>
          <p:cNvSpPr txBox="1"/>
          <p:nvPr/>
        </p:nvSpPr>
        <p:spPr>
          <a:xfrm>
            <a:off x="9448801" y="1879946"/>
            <a:ext cx="25810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Ainda referente à página inicial, são visíveis os serviços que a empresa oferece, bem como os feedbacks e avaliações dos clientes que já tenham usufruído de algum dos serviços.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72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B3673E1-3115-801C-975E-43E58C9B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pt-PT" noProof="0" smtClean="0"/>
              <a:t>11</a:t>
            </a:fld>
            <a:endParaRPr lang="pt-PT" noProof="0"/>
          </a:p>
        </p:txBody>
      </p:sp>
      <p:sp>
        <p:nvSpPr>
          <p:cNvPr id="9" name="Chaveta à direita 8">
            <a:extLst>
              <a:ext uri="{FF2B5EF4-FFF2-40B4-BE49-F238E27FC236}">
                <a16:creationId xmlns:a16="http://schemas.microsoft.com/office/drawing/2014/main" id="{E5B08505-B1AE-C2AB-1D13-4B1C04AACD93}"/>
              </a:ext>
            </a:extLst>
          </p:cNvPr>
          <p:cNvSpPr/>
          <p:nvPr/>
        </p:nvSpPr>
        <p:spPr>
          <a:xfrm>
            <a:off x="7938829" y="391498"/>
            <a:ext cx="328248" cy="6147414"/>
          </a:xfrm>
          <a:prstGeom prst="rightBrac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AEB917B-862A-D1F8-1585-AD7E0C1958CE}"/>
              </a:ext>
            </a:extLst>
          </p:cNvPr>
          <p:cNvSpPr txBox="1"/>
          <p:nvPr/>
        </p:nvSpPr>
        <p:spPr>
          <a:xfrm>
            <a:off x="8454887" y="2311043"/>
            <a:ext cx="33262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Na presente página, o utilizador deve inserir as credenciais de acesso para iniciar a sessão caso tenha conta.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Caso contrário, deve optar por criar conta.</a:t>
            </a:r>
            <a:endParaRPr lang="en-US" dirty="0"/>
          </a:p>
        </p:txBody>
      </p:sp>
      <p:pic>
        <p:nvPicPr>
          <p:cNvPr id="14" name="Marcador de Posição de Conteúdo 13">
            <a:extLst>
              <a:ext uri="{FF2B5EF4-FFF2-40B4-BE49-F238E27FC236}">
                <a16:creationId xmlns:a16="http://schemas.microsoft.com/office/drawing/2014/main" id="{F8F13E63-D454-D2AB-ECE9-7C82E0D6A2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12464"/>
          <a:stretch/>
        </p:blipFill>
        <p:spPr>
          <a:xfrm>
            <a:off x="162146" y="172279"/>
            <a:ext cx="7391593" cy="6470681"/>
          </a:xfrm>
          <a:ln w="57150">
            <a:solidFill>
              <a:schemeClr val="accent1"/>
            </a:solidFill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1366FEE-0773-36C9-8312-EF54321C3868}"/>
              </a:ext>
            </a:extLst>
          </p:cNvPr>
          <p:cNvSpPr txBox="1"/>
          <p:nvPr/>
        </p:nvSpPr>
        <p:spPr>
          <a:xfrm>
            <a:off x="9263894" y="1615857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LOGIN WEB</a:t>
            </a:r>
          </a:p>
        </p:txBody>
      </p:sp>
    </p:spTree>
    <p:extLst>
      <p:ext uri="{BB962C8B-B14F-4D97-AF65-F5344CB8AC3E}">
        <p14:creationId xmlns:p14="http://schemas.microsoft.com/office/powerpoint/2010/main" val="1791307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B3673E1-3115-801C-975E-43E58C9B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pt-PT" noProof="0" smtClean="0"/>
              <a:t>12</a:t>
            </a:fld>
            <a:endParaRPr lang="pt-PT" noProof="0"/>
          </a:p>
        </p:txBody>
      </p:sp>
      <p:sp>
        <p:nvSpPr>
          <p:cNvPr id="9" name="Chaveta à direita 8">
            <a:extLst>
              <a:ext uri="{FF2B5EF4-FFF2-40B4-BE49-F238E27FC236}">
                <a16:creationId xmlns:a16="http://schemas.microsoft.com/office/drawing/2014/main" id="{E5B08505-B1AE-C2AB-1D13-4B1C04AACD93}"/>
              </a:ext>
            </a:extLst>
          </p:cNvPr>
          <p:cNvSpPr/>
          <p:nvPr/>
        </p:nvSpPr>
        <p:spPr>
          <a:xfrm>
            <a:off x="8446476" y="254765"/>
            <a:ext cx="328248" cy="6147414"/>
          </a:xfrm>
          <a:prstGeom prst="rightBrac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AEB917B-862A-D1F8-1585-AD7E0C1958CE}"/>
              </a:ext>
            </a:extLst>
          </p:cNvPr>
          <p:cNvSpPr txBox="1"/>
          <p:nvPr/>
        </p:nvSpPr>
        <p:spPr>
          <a:xfrm>
            <a:off x="8774724" y="2327206"/>
            <a:ext cx="33262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Nesta fase o utilizador que ainda não tem conta, deve preencher corretamente todos os campos para que esta fique concluída. Além disso, de modo a evitar a entrada de “</a:t>
            </a:r>
            <a:r>
              <a:rPr lang="pt-PT" dirty="0" err="1"/>
              <a:t>robotts</a:t>
            </a:r>
            <a:r>
              <a:rPr lang="pt-PT" dirty="0"/>
              <a:t>”, o utilizador tem de verificar a “</a:t>
            </a:r>
            <a:r>
              <a:rPr lang="pt-PT" dirty="0" err="1"/>
              <a:t>CaptCHa</a:t>
            </a:r>
            <a:r>
              <a:rPr lang="pt-PT" dirty="0"/>
              <a:t>”.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1366FEE-0773-36C9-8312-EF54321C3868}"/>
              </a:ext>
            </a:extLst>
          </p:cNvPr>
          <p:cNvSpPr txBox="1"/>
          <p:nvPr/>
        </p:nvSpPr>
        <p:spPr>
          <a:xfrm>
            <a:off x="9080421" y="1157294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CRIAR CONTA WEB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74C125DA-61FA-6952-4E4E-FCA8DBCC8B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5479" y="337581"/>
            <a:ext cx="8054823" cy="6018769"/>
          </a:xfr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10148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B3673E1-3115-801C-975E-43E58C9B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pt-PT" noProof="0" smtClean="0"/>
              <a:t>13</a:t>
            </a:fld>
            <a:endParaRPr lang="pt-PT" noProof="0"/>
          </a:p>
        </p:txBody>
      </p:sp>
      <p:sp>
        <p:nvSpPr>
          <p:cNvPr id="9" name="Chaveta à direita 8">
            <a:extLst>
              <a:ext uri="{FF2B5EF4-FFF2-40B4-BE49-F238E27FC236}">
                <a16:creationId xmlns:a16="http://schemas.microsoft.com/office/drawing/2014/main" id="{E5B08505-B1AE-C2AB-1D13-4B1C04AACD93}"/>
              </a:ext>
            </a:extLst>
          </p:cNvPr>
          <p:cNvSpPr/>
          <p:nvPr/>
        </p:nvSpPr>
        <p:spPr>
          <a:xfrm>
            <a:off x="8446476" y="254765"/>
            <a:ext cx="328248" cy="6147414"/>
          </a:xfrm>
          <a:prstGeom prst="rightBrac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AEB917B-862A-D1F8-1585-AD7E0C1958CE}"/>
              </a:ext>
            </a:extLst>
          </p:cNvPr>
          <p:cNvSpPr txBox="1"/>
          <p:nvPr/>
        </p:nvSpPr>
        <p:spPr>
          <a:xfrm>
            <a:off x="8794995" y="2262883"/>
            <a:ext cx="33262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 presente página engloba uma descrição detalhada de cada um dos serviços que a empresa oferece.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Caso o utilizador já seja detentor de uma conta, pode reservar qualquer serviço ao selecionar a opção “Reservar”.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1366FEE-0773-36C9-8312-EF54321C3868}"/>
              </a:ext>
            </a:extLst>
          </p:cNvPr>
          <p:cNvSpPr txBox="1"/>
          <p:nvPr/>
        </p:nvSpPr>
        <p:spPr>
          <a:xfrm>
            <a:off x="8731654" y="1169009"/>
            <a:ext cx="340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PÁGINA DOS SERVIÇOS- WEB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74E0F7D1-3365-2E99-8A19-B4334165D9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0644" y="195645"/>
            <a:ext cx="7506373" cy="6466710"/>
          </a:xfr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91261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B3673E1-3115-801C-975E-43E58C9B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pt-PT" noProof="0" smtClean="0"/>
              <a:t>14</a:t>
            </a:fld>
            <a:endParaRPr lang="pt-PT" noProof="0"/>
          </a:p>
        </p:txBody>
      </p:sp>
      <p:sp>
        <p:nvSpPr>
          <p:cNvPr id="9" name="Chaveta à direita 8">
            <a:extLst>
              <a:ext uri="{FF2B5EF4-FFF2-40B4-BE49-F238E27FC236}">
                <a16:creationId xmlns:a16="http://schemas.microsoft.com/office/drawing/2014/main" id="{E5B08505-B1AE-C2AB-1D13-4B1C04AACD93}"/>
              </a:ext>
            </a:extLst>
          </p:cNvPr>
          <p:cNvSpPr/>
          <p:nvPr/>
        </p:nvSpPr>
        <p:spPr>
          <a:xfrm>
            <a:off x="6352123" y="391498"/>
            <a:ext cx="328248" cy="6147414"/>
          </a:xfrm>
          <a:prstGeom prst="rightBrac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AEB917B-862A-D1F8-1585-AD7E0C1958CE}"/>
              </a:ext>
            </a:extLst>
          </p:cNvPr>
          <p:cNvSpPr txBox="1"/>
          <p:nvPr/>
        </p:nvSpPr>
        <p:spPr>
          <a:xfrm>
            <a:off x="6839906" y="671691"/>
            <a:ext cx="5122614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700" dirty="0"/>
              <a:t>Inicialmente o cliente deve colocar o nome e e-mail;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700" dirty="0"/>
              <a:t>De seguida seleciona o serviço pretendido.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700" dirty="0"/>
              <a:t>Posteriormente pode incluir observações como por </a:t>
            </a:r>
            <a:r>
              <a:rPr lang="pt-PT" sz="1700" dirty="0" err="1"/>
              <a:t>ex</a:t>
            </a:r>
            <a:r>
              <a:rPr lang="pt-PT" sz="1700" dirty="0"/>
              <a:t>:. O animal X toma a medicação Y às 14:30h. (De modo a informar os colaboradores da empresa)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700" dirty="0"/>
              <a:t>Seguidamente, o utilizador deve inserir as datas pretendidas para o início e o fim da prestação do serviço.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700" dirty="0"/>
              <a:t>Depois de selecionadas as datas, o cliente deve optar pelo método de pagamento que desejar (sendo que estão disponíveis 4 métodos).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700" dirty="0"/>
              <a:t>Finalmente, de modo a confirmar a sua identidade, o utilizador deve ativar o “</a:t>
            </a:r>
            <a:r>
              <a:rPr lang="pt-PT" sz="1700" dirty="0" err="1"/>
              <a:t>CapTCha</a:t>
            </a:r>
            <a:r>
              <a:rPr lang="pt-PT" sz="1700" dirty="0"/>
              <a:t>” para o processo ficar concluído.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1366FEE-0773-36C9-8312-EF54321C3868}"/>
              </a:ext>
            </a:extLst>
          </p:cNvPr>
          <p:cNvSpPr txBox="1"/>
          <p:nvPr/>
        </p:nvSpPr>
        <p:spPr>
          <a:xfrm>
            <a:off x="7401594" y="165834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RESERVA DOS SERVIÇOS- WEB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21A7E543-9CBB-D125-8C94-5BC3EDD3E0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9480" y="162151"/>
            <a:ext cx="5720490" cy="6533698"/>
          </a:xfr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17192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B3673E1-3115-801C-975E-43E58C9B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pt-PT" noProof="0" smtClean="0"/>
              <a:t>15</a:t>
            </a:fld>
            <a:endParaRPr lang="pt-PT" noProof="0"/>
          </a:p>
        </p:txBody>
      </p:sp>
      <p:sp>
        <p:nvSpPr>
          <p:cNvPr id="9" name="Chaveta à direita 8">
            <a:extLst>
              <a:ext uri="{FF2B5EF4-FFF2-40B4-BE49-F238E27FC236}">
                <a16:creationId xmlns:a16="http://schemas.microsoft.com/office/drawing/2014/main" id="{E5B08505-B1AE-C2AB-1D13-4B1C04AACD93}"/>
              </a:ext>
            </a:extLst>
          </p:cNvPr>
          <p:cNvSpPr/>
          <p:nvPr/>
        </p:nvSpPr>
        <p:spPr>
          <a:xfrm>
            <a:off x="6511658" y="391498"/>
            <a:ext cx="328248" cy="6147414"/>
          </a:xfrm>
          <a:prstGeom prst="rightBrac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AEB917B-862A-D1F8-1585-AD7E0C1958CE}"/>
              </a:ext>
            </a:extLst>
          </p:cNvPr>
          <p:cNvSpPr txBox="1"/>
          <p:nvPr/>
        </p:nvSpPr>
        <p:spPr>
          <a:xfrm>
            <a:off x="7179476" y="1779687"/>
            <a:ext cx="4033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1366FEE-0773-36C9-8312-EF54321C3868}"/>
              </a:ext>
            </a:extLst>
          </p:cNvPr>
          <p:cNvSpPr txBox="1"/>
          <p:nvPr/>
        </p:nvSpPr>
        <p:spPr>
          <a:xfrm>
            <a:off x="7073459" y="1733520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RESERVA DOS SERVIÇOS- WEB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21137B4C-CA49-18E5-6514-65B5A4CE5C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9806" y="1466391"/>
            <a:ext cx="5902282" cy="3804389"/>
          </a:xfrm>
          <a:ln w="57150">
            <a:solidFill>
              <a:schemeClr val="accent1"/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62A4BD8-1764-1A58-FF0E-A11D2FAE1557}"/>
              </a:ext>
            </a:extLst>
          </p:cNvPr>
          <p:cNvSpPr txBox="1"/>
          <p:nvPr/>
        </p:nvSpPr>
        <p:spPr>
          <a:xfrm>
            <a:off x="7179476" y="2426018"/>
            <a:ext cx="34708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Após concluir a reserva, surge um “</a:t>
            </a:r>
            <a:r>
              <a:rPr lang="pt-PT" dirty="0" err="1"/>
              <a:t>PopUp</a:t>
            </a:r>
            <a:r>
              <a:rPr lang="pt-PT" dirty="0"/>
              <a:t>” a indicar que a mesma foi efetuada com sucesso.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Posteriormente é enviado um e-mail com a confirmação do estado definitivo da reserva.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846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veta à direita 8">
            <a:extLst>
              <a:ext uri="{FF2B5EF4-FFF2-40B4-BE49-F238E27FC236}">
                <a16:creationId xmlns:a16="http://schemas.microsoft.com/office/drawing/2014/main" id="{E5B08505-B1AE-C2AB-1D13-4B1C04AACD93}"/>
              </a:ext>
            </a:extLst>
          </p:cNvPr>
          <p:cNvSpPr/>
          <p:nvPr/>
        </p:nvSpPr>
        <p:spPr>
          <a:xfrm>
            <a:off x="6604423" y="391498"/>
            <a:ext cx="328248" cy="6147414"/>
          </a:xfrm>
          <a:prstGeom prst="rightBrac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AEB917B-862A-D1F8-1585-AD7E0C1958CE}"/>
              </a:ext>
            </a:extLst>
          </p:cNvPr>
          <p:cNvSpPr txBox="1"/>
          <p:nvPr/>
        </p:nvSpPr>
        <p:spPr>
          <a:xfrm>
            <a:off x="7365006" y="1956386"/>
            <a:ext cx="40331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Nesta página o utilizador pode consultar todos os contactos associados à empresa.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Na imagem à direita estará exposta uma fotografia com a fachada da empresa.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Na imagem inferior irá conter a localização precisa da empresa com um print do Google </a:t>
            </a:r>
            <a:r>
              <a:rPr lang="pt-PT" dirty="0" err="1"/>
              <a:t>Maps</a:t>
            </a:r>
            <a:r>
              <a:rPr lang="pt-PT" dirty="0"/>
              <a:t> afixado.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1366FEE-0773-36C9-8312-EF54321C3868}"/>
              </a:ext>
            </a:extLst>
          </p:cNvPr>
          <p:cNvSpPr txBox="1"/>
          <p:nvPr/>
        </p:nvSpPr>
        <p:spPr>
          <a:xfrm>
            <a:off x="7903860" y="88041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CONTACTOS- WEB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355FC448-2DE4-AFCA-DDA0-05ADCDA7BD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3077" y="371438"/>
            <a:ext cx="5809011" cy="6115123"/>
          </a:xfr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7792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veta à direita 8">
            <a:extLst>
              <a:ext uri="{FF2B5EF4-FFF2-40B4-BE49-F238E27FC236}">
                <a16:creationId xmlns:a16="http://schemas.microsoft.com/office/drawing/2014/main" id="{E5B08505-B1AE-C2AB-1D13-4B1C04AACD93}"/>
              </a:ext>
            </a:extLst>
          </p:cNvPr>
          <p:cNvSpPr/>
          <p:nvPr/>
        </p:nvSpPr>
        <p:spPr>
          <a:xfrm>
            <a:off x="6967183" y="355293"/>
            <a:ext cx="328248" cy="6147414"/>
          </a:xfrm>
          <a:prstGeom prst="rightBrac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AEB917B-862A-D1F8-1585-AD7E0C1958CE}"/>
              </a:ext>
            </a:extLst>
          </p:cNvPr>
          <p:cNvSpPr txBox="1"/>
          <p:nvPr/>
        </p:nvSpPr>
        <p:spPr>
          <a:xfrm>
            <a:off x="7646495" y="2190212"/>
            <a:ext cx="40331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No caso do cliente possuir uma conta, nesta etapa poderá inserir algum comentário e avaliar com base na sua experiência.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Paralelamente terá oportunidade de aceder aos comentários, avaliações e opiniões de outros clientes.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1366FEE-0773-36C9-8312-EF54321C3868}"/>
              </a:ext>
            </a:extLst>
          </p:cNvPr>
          <p:cNvSpPr txBox="1"/>
          <p:nvPr/>
        </p:nvSpPr>
        <p:spPr>
          <a:xfrm>
            <a:off x="7340137" y="1189170"/>
            <a:ext cx="4645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b="1" dirty="0"/>
              <a:t>CONTACTOS (COMENTÁRIOS/OPINIÕES)</a:t>
            </a:r>
          </a:p>
          <a:p>
            <a:pPr algn="ctr"/>
            <a:r>
              <a:rPr lang="pt-PT" b="1" dirty="0"/>
              <a:t>- WEB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584EFC41-F00C-E2FE-E501-5C64FA4CA3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9662" y="1512336"/>
            <a:ext cx="6540292" cy="3430019"/>
          </a:xfr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62900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veta à direita 8">
            <a:extLst>
              <a:ext uri="{FF2B5EF4-FFF2-40B4-BE49-F238E27FC236}">
                <a16:creationId xmlns:a16="http://schemas.microsoft.com/office/drawing/2014/main" id="{E5B08505-B1AE-C2AB-1D13-4B1C04AACD93}"/>
              </a:ext>
            </a:extLst>
          </p:cNvPr>
          <p:cNvSpPr/>
          <p:nvPr/>
        </p:nvSpPr>
        <p:spPr>
          <a:xfrm>
            <a:off x="6553944" y="264748"/>
            <a:ext cx="328248" cy="6147414"/>
          </a:xfrm>
          <a:prstGeom prst="rightBrac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AEB917B-862A-D1F8-1585-AD7E0C1958CE}"/>
              </a:ext>
            </a:extLst>
          </p:cNvPr>
          <p:cNvSpPr txBox="1"/>
          <p:nvPr/>
        </p:nvSpPr>
        <p:spPr>
          <a:xfrm>
            <a:off x="7646494" y="2262646"/>
            <a:ext cx="40331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Nesta página constará a história da empresa, todo o processo de abertura, os elementos da equipa, bem como a sua missão, visão e valores. Constará ainda informação sobre as parcerias, etc.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1366FEE-0773-36C9-8312-EF54321C3868}"/>
              </a:ext>
            </a:extLst>
          </p:cNvPr>
          <p:cNvSpPr txBox="1"/>
          <p:nvPr/>
        </p:nvSpPr>
        <p:spPr>
          <a:xfrm>
            <a:off x="8754244" y="1197796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b="1" dirty="0"/>
              <a:t>SOBRE - WEB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31C99333-3954-F506-E591-583CE3641C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2396" y="355293"/>
            <a:ext cx="5583604" cy="5966324"/>
          </a:xfr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77058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veta à direita 8">
            <a:extLst>
              <a:ext uri="{FF2B5EF4-FFF2-40B4-BE49-F238E27FC236}">
                <a16:creationId xmlns:a16="http://schemas.microsoft.com/office/drawing/2014/main" id="{E5B08505-B1AE-C2AB-1D13-4B1C04AACD93}"/>
              </a:ext>
            </a:extLst>
          </p:cNvPr>
          <p:cNvSpPr/>
          <p:nvPr/>
        </p:nvSpPr>
        <p:spPr>
          <a:xfrm>
            <a:off x="7011889" y="664664"/>
            <a:ext cx="328248" cy="5528672"/>
          </a:xfrm>
          <a:prstGeom prst="rightBrac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1366FEE-0773-36C9-8312-EF54321C3868}"/>
              </a:ext>
            </a:extLst>
          </p:cNvPr>
          <p:cNvSpPr txBox="1"/>
          <p:nvPr/>
        </p:nvSpPr>
        <p:spPr>
          <a:xfrm>
            <a:off x="9323049" y="118917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b="1" dirty="0"/>
              <a:t> APP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FD576C1-2342-8335-53C0-42BAC027C8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9080" y="459255"/>
            <a:ext cx="6412755" cy="5939490"/>
          </a:xfrm>
          <a:ln w="57150">
            <a:solidFill>
              <a:schemeClr val="accent1"/>
            </a:solidFill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8089E5B-C831-4C6A-3E34-DF8AE0A53126}"/>
              </a:ext>
            </a:extLst>
          </p:cNvPr>
          <p:cNvSpPr txBox="1"/>
          <p:nvPr/>
        </p:nvSpPr>
        <p:spPr>
          <a:xfrm>
            <a:off x="7815072" y="1798585"/>
            <a:ext cx="376732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700" dirty="0"/>
              <a:t>Relativamente à presente página, podemos observar a APP, que engloba as informações que se encontram no site, todavia de forma mais reduzida. Para instalar a aplicação basta descarregar através do botão “Download”.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700" dirty="0"/>
              <a:t>A APP contém todas as funcionalidades que também estão presentes no site, contudo o site encontra-se mais completo.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79C3E97-A888-6785-435E-D1CBDEAFC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603" y="1373836"/>
            <a:ext cx="225074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9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Posição da Imagem 11" descr="Uma imagem com gato, interior, sentado, beber&#10;&#10;Descrição gerada automaticamente">
            <a:extLst>
              <a:ext uri="{FF2B5EF4-FFF2-40B4-BE49-F238E27FC236}">
                <a16:creationId xmlns:a16="http://schemas.microsoft.com/office/drawing/2014/main" id="{51165E05-110F-5877-590A-2B2235EF698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33326" r="23386" b="1"/>
          <a:stretch/>
        </p:blipFill>
        <p:spPr>
          <a:xfrm>
            <a:off x="0" y="12767"/>
            <a:ext cx="3433290" cy="3509569"/>
          </a:xfrm>
          <a:noFill/>
        </p:spPr>
      </p:pic>
      <p:pic>
        <p:nvPicPr>
          <p:cNvPr id="24" name="Marcador de Posição da Imagem 23" descr="Uma imagem com exterior, cão, mamífero, praia&#10;&#10;Descrição gerada automaticamente">
            <a:extLst>
              <a:ext uri="{FF2B5EF4-FFF2-40B4-BE49-F238E27FC236}">
                <a16:creationId xmlns:a16="http://schemas.microsoft.com/office/drawing/2014/main" id="{A47ACCF2-6F2F-DAD3-B9C5-4362619BB96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l="13022" r="1909"/>
          <a:stretch/>
        </p:blipFill>
        <p:spPr>
          <a:xfrm>
            <a:off x="7854320" y="123297"/>
            <a:ext cx="4331886" cy="3399039"/>
          </a:xfrm>
          <a:noFill/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397E0E9-B808-4805-2B6D-3CB838455196}"/>
              </a:ext>
            </a:extLst>
          </p:cNvPr>
          <p:cNvSpPr txBox="1"/>
          <p:nvPr/>
        </p:nvSpPr>
        <p:spPr>
          <a:xfrm>
            <a:off x="293536" y="5639004"/>
            <a:ext cx="11604928" cy="7921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PT" sz="2000" b="0" kern="1200" dirty="0">
                <a:effectLst/>
                <a:latin typeface="+mj-lt"/>
                <a:ea typeface="+mj-ea"/>
                <a:cs typeface="+mj-cs"/>
              </a:rPr>
              <a:t>Oferecemos serviços tais como: </a:t>
            </a:r>
            <a:r>
              <a:rPr lang="pt-PT" sz="2000" dirty="0">
                <a:latin typeface="+mj-lt"/>
                <a:ea typeface="+mj-ea"/>
                <a:cs typeface="+mj-cs"/>
              </a:rPr>
              <a:t>P</a:t>
            </a:r>
            <a:r>
              <a:rPr lang="pt-PT" sz="2000" b="0" kern="1200" dirty="0">
                <a:effectLst/>
                <a:latin typeface="+mj-lt"/>
                <a:ea typeface="+mj-ea"/>
                <a:cs typeface="+mj-cs"/>
              </a:rPr>
              <a:t>asseios</a:t>
            </a:r>
            <a:r>
              <a:rPr lang="pt-PT" sz="2000" dirty="0">
                <a:latin typeface="+mj-lt"/>
                <a:ea typeface="+mj-ea"/>
                <a:cs typeface="+mj-cs"/>
              </a:rPr>
              <a:t> com </a:t>
            </a:r>
            <a:r>
              <a:rPr lang="pt-PT" sz="2000" b="0" kern="1200" dirty="0">
                <a:effectLst/>
                <a:latin typeface="+mj-lt"/>
                <a:ea typeface="+mj-ea"/>
                <a:cs typeface="+mj-cs"/>
              </a:rPr>
              <a:t>treinos, creche canina, </a:t>
            </a:r>
            <a:r>
              <a:rPr lang="pt-PT" sz="2000" b="0" kern="1200" dirty="0" err="1">
                <a:effectLst/>
                <a:latin typeface="+mj-lt"/>
                <a:ea typeface="+mj-ea"/>
                <a:cs typeface="+mj-cs"/>
              </a:rPr>
              <a:t>petsittig</a:t>
            </a:r>
            <a:r>
              <a:rPr lang="pt-PT" sz="2000" b="0" kern="1200" dirty="0">
                <a:effectLst/>
                <a:latin typeface="+mj-lt"/>
                <a:ea typeface="+mj-ea"/>
                <a:cs typeface="+mj-cs"/>
              </a:rPr>
              <a:t> e </a:t>
            </a:r>
            <a:r>
              <a:rPr lang="pt-PT" sz="2000" b="0" kern="1200" dirty="0" err="1">
                <a:effectLst/>
                <a:latin typeface="+mj-lt"/>
                <a:ea typeface="+mj-ea"/>
                <a:cs typeface="+mj-cs"/>
              </a:rPr>
              <a:t>pet</a:t>
            </a:r>
            <a:r>
              <a:rPr lang="pt-PT" sz="2000" b="0" kern="120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pt-PT" sz="2000" b="0" kern="1200" dirty="0" err="1">
                <a:effectLst/>
                <a:latin typeface="+mj-lt"/>
                <a:ea typeface="+mj-ea"/>
                <a:cs typeface="+mj-cs"/>
              </a:rPr>
              <a:t>taxi</a:t>
            </a:r>
            <a:r>
              <a:rPr lang="pt-PT" sz="2000" b="0" kern="1200" dirty="0">
                <a:effectLst/>
                <a:latin typeface="+mj-lt"/>
                <a:ea typeface="+mj-ea"/>
                <a:cs typeface="+mj-cs"/>
              </a:rPr>
              <a:t>.</a:t>
            </a:r>
            <a:endParaRPr lang="pt-PT" sz="20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26" name="Imagem 25" descr="Uma imagem com cão, relva, mamífero&#10;&#10;Descrição gerada automaticamente">
            <a:extLst>
              <a:ext uri="{FF2B5EF4-FFF2-40B4-BE49-F238E27FC236}">
                <a16:creationId xmlns:a16="http://schemas.microsoft.com/office/drawing/2014/main" id="{F9805C01-CAFC-E5D2-BFCE-1B5C60B39C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191" y="2780077"/>
            <a:ext cx="3539228" cy="26510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6FBD20E-9A19-E138-A783-9ED26378B8B1}"/>
              </a:ext>
            </a:extLst>
          </p:cNvPr>
          <p:cNvSpPr/>
          <p:nvPr/>
        </p:nvSpPr>
        <p:spPr>
          <a:xfrm>
            <a:off x="4240511" y="695484"/>
            <a:ext cx="2806587" cy="1462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b="1" dirty="0" err="1"/>
              <a:t>Petsitting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33727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veta à direita 8">
            <a:extLst>
              <a:ext uri="{FF2B5EF4-FFF2-40B4-BE49-F238E27FC236}">
                <a16:creationId xmlns:a16="http://schemas.microsoft.com/office/drawing/2014/main" id="{E5B08505-B1AE-C2AB-1D13-4B1C04AACD93}"/>
              </a:ext>
            </a:extLst>
          </p:cNvPr>
          <p:cNvSpPr/>
          <p:nvPr/>
        </p:nvSpPr>
        <p:spPr>
          <a:xfrm>
            <a:off x="7011889" y="664664"/>
            <a:ext cx="328248" cy="5528672"/>
          </a:xfrm>
          <a:prstGeom prst="rightBrac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1366FEE-0773-36C9-8312-EF54321C3868}"/>
              </a:ext>
            </a:extLst>
          </p:cNvPr>
          <p:cNvSpPr txBox="1"/>
          <p:nvPr/>
        </p:nvSpPr>
        <p:spPr>
          <a:xfrm>
            <a:off x="9016076" y="1189170"/>
            <a:ext cx="1293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b="1" dirty="0"/>
              <a:t> APP login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75D8F67-5F30-D97A-161E-93BFE0C95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68" y="0"/>
            <a:ext cx="3376121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1D94855-CF8F-DF2B-8A1A-98F0075C3B8F}"/>
              </a:ext>
            </a:extLst>
          </p:cNvPr>
          <p:cNvSpPr txBox="1"/>
          <p:nvPr/>
        </p:nvSpPr>
        <p:spPr>
          <a:xfrm>
            <a:off x="7599996" y="1755648"/>
            <a:ext cx="41261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Primeiramente podemos observar a imagem de boas vindas assim que abrimos a aplicação. Esta só pode ser utilizada por clientes que tenham conta o site da empresa.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Para iniciar a sessão é necessário preencher todos os campos.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Caso pretenda criar conta tem essa opção conforme se visualiza na imagem.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45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veta à direita 8">
            <a:extLst>
              <a:ext uri="{FF2B5EF4-FFF2-40B4-BE49-F238E27FC236}">
                <a16:creationId xmlns:a16="http://schemas.microsoft.com/office/drawing/2014/main" id="{E5B08505-B1AE-C2AB-1D13-4B1C04AACD93}"/>
              </a:ext>
            </a:extLst>
          </p:cNvPr>
          <p:cNvSpPr/>
          <p:nvPr/>
        </p:nvSpPr>
        <p:spPr>
          <a:xfrm>
            <a:off x="7011889" y="664664"/>
            <a:ext cx="328248" cy="5528672"/>
          </a:xfrm>
          <a:prstGeom prst="rightBrac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1366FEE-0773-36C9-8312-EF54321C3868}"/>
              </a:ext>
            </a:extLst>
          </p:cNvPr>
          <p:cNvSpPr txBox="1"/>
          <p:nvPr/>
        </p:nvSpPr>
        <p:spPr>
          <a:xfrm>
            <a:off x="8664217" y="118917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b="1" dirty="0"/>
              <a:t> APP Criar conta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6788382-0D58-588B-B57A-10ABF7389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528" y="0"/>
            <a:ext cx="3173104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E69BF19-940E-611B-AE17-5F08426D6D2F}"/>
              </a:ext>
            </a:extLst>
          </p:cNvPr>
          <p:cNvSpPr txBox="1"/>
          <p:nvPr/>
        </p:nvSpPr>
        <p:spPr>
          <a:xfrm>
            <a:off x="7827264" y="2170176"/>
            <a:ext cx="3925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Na fase de criação de conta, o utilizador deve preencher todos os campos e se pretender pode efetuar alguma observação que considere pertinente.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07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veta à direita 8">
            <a:extLst>
              <a:ext uri="{FF2B5EF4-FFF2-40B4-BE49-F238E27FC236}">
                <a16:creationId xmlns:a16="http://schemas.microsoft.com/office/drawing/2014/main" id="{E5B08505-B1AE-C2AB-1D13-4B1C04AACD93}"/>
              </a:ext>
            </a:extLst>
          </p:cNvPr>
          <p:cNvSpPr/>
          <p:nvPr/>
        </p:nvSpPr>
        <p:spPr>
          <a:xfrm>
            <a:off x="7011889" y="664664"/>
            <a:ext cx="328248" cy="5528672"/>
          </a:xfrm>
          <a:prstGeom prst="rightBrac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1366FEE-0773-36C9-8312-EF54321C3868}"/>
              </a:ext>
            </a:extLst>
          </p:cNvPr>
          <p:cNvSpPr txBox="1"/>
          <p:nvPr/>
        </p:nvSpPr>
        <p:spPr>
          <a:xfrm>
            <a:off x="8416556" y="118917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b="1" dirty="0"/>
              <a:t> APP Página serviços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D23B29-2453-C7D9-FD37-82C5BFE78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12333" y="2121408"/>
            <a:ext cx="3793424" cy="2462784"/>
          </a:xfrm>
        </p:spPr>
        <p:txBody>
          <a:bodyPr>
            <a:normAutofit/>
          </a:bodyPr>
          <a:lstStyle/>
          <a:p>
            <a:r>
              <a:rPr lang="pt-PT" sz="1600" dirty="0"/>
              <a:t>Após criar conta/iniciar sessão, surge então a página dos serviços disponíveis, com uma breve descrição e objetivos dos mesmos.</a:t>
            </a:r>
          </a:p>
          <a:p>
            <a:r>
              <a:rPr lang="pt-PT" sz="1600" dirty="0"/>
              <a:t>De seguida, caso tenha interesse em algum dos serviços, deve efetuar a reserva através do botão indicado para o efeito.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9E12FB2-5612-ED48-0063-B189AB5F0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43" y="547763"/>
            <a:ext cx="2820837" cy="594792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8148E85-9F84-0955-7267-BEE4E6173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087" y="547763"/>
            <a:ext cx="2820837" cy="594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56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veta à direita 8">
            <a:extLst>
              <a:ext uri="{FF2B5EF4-FFF2-40B4-BE49-F238E27FC236}">
                <a16:creationId xmlns:a16="http://schemas.microsoft.com/office/drawing/2014/main" id="{E5B08505-B1AE-C2AB-1D13-4B1C04AACD93}"/>
              </a:ext>
            </a:extLst>
          </p:cNvPr>
          <p:cNvSpPr/>
          <p:nvPr/>
        </p:nvSpPr>
        <p:spPr>
          <a:xfrm>
            <a:off x="7011889" y="664664"/>
            <a:ext cx="328248" cy="5528672"/>
          </a:xfrm>
          <a:prstGeom prst="rightBrac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1366FEE-0773-36C9-8312-EF54321C3868}"/>
              </a:ext>
            </a:extLst>
          </p:cNvPr>
          <p:cNvSpPr txBox="1"/>
          <p:nvPr/>
        </p:nvSpPr>
        <p:spPr>
          <a:xfrm>
            <a:off x="7821042" y="1189170"/>
            <a:ext cx="368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b="1" dirty="0"/>
              <a:t> APP Página serviços (Reserva)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D23B29-2453-C7D9-FD37-82C5BFE78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8647" y="1558502"/>
            <a:ext cx="4230624" cy="47129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P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Após optar por fazer uma reserva, deve colocar os dados requisitados.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De seguida seleciona o serviço pretendido.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Posteriormente pode incluir observações como por </a:t>
            </a:r>
            <a:r>
              <a:rPr lang="pt-PT" sz="1600" dirty="0" err="1"/>
              <a:t>ex</a:t>
            </a:r>
            <a:r>
              <a:rPr lang="pt-PT" sz="1600" dirty="0"/>
              <a:t>:. O animal X toma a medicação Y às 14:30h. (De modo a informar os colaboradores da empresa)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Seguidamente, o utilizador deve inserir as datas pretendidas para o início e o fim da prestação do serviço.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Depois de selecionadas as datas, o cliente deve optar pelo método de pagamento que vão ser dois que é transferência bancaria e uma aplicação associada ao telemóvel tipo </a:t>
            </a:r>
            <a:r>
              <a:rPr lang="pt-PT" sz="1600" dirty="0" err="1"/>
              <a:t>apple</a:t>
            </a:r>
            <a:r>
              <a:rPr lang="pt-PT" sz="1600" dirty="0"/>
              <a:t> 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Depois de executado aparece um </a:t>
            </a:r>
            <a:r>
              <a:rPr lang="pt-PT" sz="1600" dirty="0" err="1"/>
              <a:t>popup</a:t>
            </a:r>
            <a:r>
              <a:rPr lang="pt-PT" sz="1600" dirty="0"/>
              <a:t> a dizer que foi reservado  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7F0DA90-8437-09B1-9D30-649932571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30" y="471422"/>
            <a:ext cx="2747742" cy="610060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442A81F-7388-B814-D85A-03757B14E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312" y="2078607"/>
            <a:ext cx="28956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82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veta à direita 8">
            <a:extLst>
              <a:ext uri="{FF2B5EF4-FFF2-40B4-BE49-F238E27FC236}">
                <a16:creationId xmlns:a16="http://schemas.microsoft.com/office/drawing/2014/main" id="{E5B08505-B1AE-C2AB-1D13-4B1C04AACD93}"/>
              </a:ext>
            </a:extLst>
          </p:cNvPr>
          <p:cNvSpPr/>
          <p:nvPr/>
        </p:nvSpPr>
        <p:spPr>
          <a:xfrm>
            <a:off x="7011889" y="664664"/>
            <a:ext cx="328248" cy="5528672"/>
          </a:xfrm>
          <a:prstGeom prst="rightBrac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1366FEE-0773-36C9-8312-EF54321C3868}"/>
              </a:ext>
            </a:extLst>
          </p:cNvPr>
          <p:cNvSpPr txBox="1"/>
          <p:nvPr/>
        </p:nvSpPr>
        <p:spPr>
          <a:xfrm>
            <a:off x="8179560" y="664664"/>
            <a:ext cx="2771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b="1" dirty="0"/>
              <a:t> APP Página contactos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0C7581-636E-CEB6-D1E9-B7CA28D3A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23017" y="1723692"/>
            <a:ext cx="4533204" cy="3689556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/>
              <a:t>Nesta página o utilizador pode consultar todos os contactos associados à empresa.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/>
              <a:t>Na imagem inferior irá conter a localização precisa da empresa com um print do Google </a:t>
            </a:r>
            <a:r>
              <a:rPr lang="pt-PT" sz="1800" dirty="0" err="1"/>
              <a:t>Maps</a:t>
            </a:r>
            <a:r>
              <a:rPr lang="pt-PT" sz="1800" dirty="0"/>
              <a:t> afixado.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800" dirty="0"/>
          </a:p>
          <a:p>
            <a:pPr marL="285750" indent="-285750"/>
            <a:r>
              <a:rPr lang="pt-PT" sz="1800" dirty="0"/>
              <a:t>O poderá inserir algum comentário e avaliar a empresa/serviço com base na sua experiência.</a:t>
            </a:r>
          </a:p>
          <a:p>
            <a:pPr marL="285750" indent="-285750"/>
            <a:endParaRPr lang="pt-PT" sz="1800" dirty="0"/>
          </a:p>
          <a:p>
            <a:pPr marL="285750" indent="-285750"/>
            <a:r>
              <a:rPr lang="pt-PT" sz="1800" dirty="0"/>
              <a:t>Paralelamente terá oportunidade de aceder aos comentários, avaliações e opiniões de outros clientes.</a:t>
            </a:r>
          </a:p>
          <a:p>
            <a:endParaRPr lang="pt-PT" sz="1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5BCF93-9956-6EAE-782C-C9726647F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59" y="530524"/>
            <a:ext cx="2679384" cy="579695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8F3E07F-EAAD-2D1D-8255-446AA2EC0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586" y="396385"/>
            <a:ext cx="2880823" cy="579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40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veta à direita 8">
            <a:extLst>
              <a:ext uri="{FF2B5EF4-FFF2-40B4-BE49-F238E27FC236}">
                <a16:creationId xmlns:a16="http://schemas.microsoft.com/office/drawing/2014/main" id="{E5B08505-B1AE-C2AB-1D13-4B1C04AACD93}"/>
              </a:ext>
            </a:extLst>
          </p:cNvPr>
          <p:cNvSpPr/>
          <p:nvPr/>
        </p:nvSpPr>
        <p:spPr>
          <a:xfrm>
            <a:off x="5931876" y="664664"/>
            <a:ext cx="328248" cy="5528672"/>
          </a:xfrm>
          <a:prstGeom prst="rightBrac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1366FEE-0773-36C9-8312-EF54321C3868}"/>
              </a:ext>
            </a:extLst>
          </p:cNvPr>
          <p:cNvSpPr txBox="1"/>
          <p:nvPr/>
        </p:nvSpPr>
        <p:spPr>
          <a:xfrm>
            <a:off x="7612947" y="1189170"/>
            <a:ext cx="274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b="1" dirty="0"/>
              <a:t> APP Página definições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9B77BEF-45D5-9BD4-9DE0-F74470336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10400" y="2013203"/>
            <a:ext cx="4888991" cy="2631949"/>
          </a:xfrm>
        </p:spPr>
        <p:txBody>
          <a:bodyPr>
            <a:normAutofit/>
          </a:bodyPr>
          <a:lstStyle/>
          <a:p>
            <a:r>
              <a:rPr lang="pt-PT" sz="2000" dirty="0"/>
              <a:t>Nas definições o cliente tem a possibilidade de aceder aos dados da conta, incluindo password, e-mail, poupança de dados, modo escuro/claro, questões relativas à privacidade como localização etc.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7AA3333-E378-8A75-50CD-F6BA454FF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787" y="245852"/>
            <a:ext cx="3195301" cy="636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06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veta à direita 8">
            <a:extLst>
              <a:ext uri="{FF2B5EF4-FFF2-40B4-BE49-F238E27FC236}">
                <a16:creationId xmlns:a16="http://schemas.microsoft.com/office/drawing/2014/main" id="{E5B08505-B1AE-C2AB-1D13-4B1C04AACD93}"/>
              </a:ext>
            </a:extLst>
          </p:cNvPr>
          <p:cNvSpPr/>
          <p:nvPr/>
        </p:nvSpPr>
        <p:spPr>
          <a:xfrm>
            <a:off x="5931876" y="664664"/>
            <a:ext cx="328248" cy="5528672"/>
          </a:xfrm>
          <a:prstGeom prst="rightBrac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1366FEE-0773-36C9-8312-EF54321C3868}"/>
              </a:ext>
            </a:extLst>
          </p:cNvPr>
          <p:cNvSpPr txBox="1"/>
          <p:nvPr/>
        </p:nvSpPr>
        <p:spPr>
          <a:xfrm>
            <a:off x="7612947" y="1189170"/>
            <a:ext cx="274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b="1" dirty="0"/>
              <a:t> APP Página definições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9B77BEF-45D5-9BD4-9DE0-F74470336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10400" y="2013203"/>
            <a:ext cx="4888991" cy="2631949"/>
          </a:xfrm>
        </p:spPr>
        <p:txBody>
          <a:bodyPr>
            <a:normAutofit/>
          </a:bodyPr>
          <a:lstStyle/>
          <a:p>
            <a:r>
              <a:rPr lang="pt-PT" sz="2000" dirty="0"/>
              <a:t>Nas definições o cliente tem a possibilidade de aceder aos dados da conta, onde caso decidir alterar o seu nome ou a password ou mail é possível.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2ABEFBA-1595-57CF-D6CF-6B89244B5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513" y="0"/>
            <a:ext cx="3165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12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veta à direita 8">
            <a:extLst>
              <a:ext uri="{FF2B5EF4-FFF2-40B4-BE49-F238E27FC236}">
                <a16:creationId xmlns:a16="http://schemas.microsoft.com/office/drawing/2014/main" id="{E5B08505-B1AE-C2AB-1D13-4B1C04AACD93}"/>
              </a:ext>
            </a:extLst>
          </p:cNvPr>
          <p:cNvSpPr/>
          <p:nvPr/>
        </p:nvSpPr>
        <p:spPr>
          <a:xfrm>
            <a:off x="5931876" y="664664"/>
            <a:ext cx="328248" cy="5528672"/>
          </a:xfrm>
          <a:prstGeom prst="rightBrac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1366FEE-0773-36C9-8312-EF54321C3868}"/>
              </a:ext>
            </a:extLst>
          </p:cNvPr>
          <p:cNvSpPr txBox="1"/>
          <p:nvPr/>
        </p:nvSpPr>
        <p:spPr>
          <a:xfrm>
            <a:off x="7612947" y="1189170"/>
            <a:ext cx="274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b="1" dirty="0"/>
              <a:t> APP Página definições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9B77BEF-45D5-9BD4-9DE0-F74470336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10400" y="2013203"/>
            <a:ext cx="4888991" cy="2631949"/>
          </a:xfrm>
        </p:spPr>
        <p:txBody>
          <a:bodyPr>
            <a:normAutofit/>
          </a:bodyPr>
          <a:lstStyle/>
          <a:p>
            <a:r>
              <a:rPr lang="pt-PT" sz="2000" dirty="0"/>
              <a:t>Nas definições o cliente tem a possibilidade de poupança de dados, onde pode escolher se quer ou não poupar dados.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3A0494-F27C-FFF5-C69C-026791EB5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402" y="0"/>
            <a:ext cx="33186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38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veta à direita 8">
            <a:extLst>
              <a:ext uri="{FF2B5EF4-FFF2-40B4-BE49-F238E27FC236}">
                <a16:creationId xmlns:a16="http://schemas.microsoft.com/office/drawing/2014/main" id="{E5B08505-B1AE-C2AB-1D13-4B1C04AACD93}"/>
              </a:ext>
            </a:extLst>
          </p:cNvPr>
          <p:cNvSpPr/>
          <p:nvPr/>
        </p:nvSpPr>
        <p:spPr>
          <a:xfrm>
            <a:off x="5931876" y="664664"/>
            <a:ext cx="328248" cy="5528672"/>
          </a:xfrm>
          <a:prstGeom prst="rightBrac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1366FEE-0773-36C9-8312-EF54321C3868}"/>
              </a:ext>
            </a:extLst>
          </p:cNvPr>
          <p:cNvSpPr txBox="1"/>
          <p:nvPr/>
        </p:nvSpPr>
        <p:spPr>
          <a:xfrm>
            <a:off x="7612947" y="1189170"/>
            <a:ext cx="274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b="1" dirty="0"/>
              <a:t> APP Página definições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9B77BEF-45D5-9BD4-9DE0-F74470336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10400" y="2013203"/>
            <a:ext cx="4888991" cy="2631949"/>
          </a:xfrm>
        </p:spPr>
        <p:txBody>
          <a:bodyPr>
            <a:normAutofit/>
          </a:bodyPr>
          <a:lstStyle/>
          <a:p>
            <a:r>
              <a:rPr lang="pt-PT" sz="2000" dirty="0"/>
              <a:t>Nas definições o cliente tem as  questões relativas à privacidade como localização </a:t>
            </a:r>
            <a:r>
              <a:rPr lang="pt-PT" sz="2000" dirty="0" err="1"/>
              <a:t>etc</a:t>
            </a:r>
            <a:r>
              <a:rPr lang="pt-PT" sz="2000" dirty="0"/>
              <a:t> onde pode guardar aquilo que quer em relação a sua privacidade.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52554B-C02B-22B1-2EFF-B28AD22B9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105" y="0"/>
            <a:ext cx="3148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35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51322-A966-1282-9A48-AA37C87C1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3673724"/>
            <a:ext cx="11650980" cy="610017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futuro, poderiam ser adicionadas mais funcionalidades, entre as quais:</a:t>
            </a:r>
            <a:br>
              <a:rPr lang="pt-BR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B346C6-6789-5C58-FE72-1D4AF918E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651450"/>
            <a:ext cx="11681460" cy="2532826"/>
          </a:xfrm>
          <a:ln w="57150"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Uma das principais potencialidades do presente</a:t>
            </a:r>
            <a:r>
              <a:rPr lang="pt-BR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site/ app é o facto de serem de fácil utilização, isto é, muito acessível em termos de funcionamento;</a:t>
            </a:r>
          </a:p>
          <a:p>
            <a:pPr marL="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Outra vantagem para o utilizador é o facto de a aplicação ser gratuita; </a:t>
            </a:r>
          </a:p>
          <a:p>
            <a:pPr marL="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Além disso, verifica-se que é um site com um design e linguagem simples, pois qualquer pessoa pode aceder ao site e compreender de forma clara toda a informação;</a:t>
            </a:r>
          </a:p>
          <a:p>
            <a:pPr marL="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facto de ser um site e uma app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simples acaba por atrair e despertar interesse de possíveis clientes, pois não está saturado de informação;</a:t>
            </a:r>
          </a:p>
          <a:p>
            <a:pPr marL="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Além do exposto, através dos comentários, os indivíduos podem interagir com os demais utilizadores da plataforma, o que se constitui também um aspeto positivo.</a:t>
            </a:r>
          </a:p>
          <a:p>
            <a:pPr marL="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rgbClr val="3C4858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290FA5E-7E17-1BDA-4C07-712CCE17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pt-PT" noProof="0" smtClean="0"/>
              <a:t>29</a:t>
            </a:fld>
            <a:endParaRPr lang="pt-PT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94E45BD-2CB6-8CB0-572B-4E1301FC749B}"/>
              </a:ext>
            </a:extLst>
          </p:cNvPr>
          <p:cNvSpPr txBox="1">
            <a:spLocks/>
          </p:cNvSpPr>
          <p:nvPr/>
        </p:nvSpPr>
        <p:spPr>
          <a:xfrm>
            <a:off x="845820" y="-131312"/>
            <a:ext cx="10515600" cy="890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200" dirty="0"/>
              <a:t>Potencialidades</a:t>
            </a:r>
            <a:endParaRPr lang="en-US" sz="32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FA7E27D-79BC-F27B-4E53-97F8F1D4C7DA}"/>
              </a:ext>
            </a:extLst>
          </p:cNvPr>
          <p:cNvSpPr txBox="1"/>
          <p:nvPr/>
        </p:nvSpPr>
        <p:spPr>
          <a:xfrm>
            <a:off x="278130" y="3985712"/>
            <a:ext cx="11658600" cy="272382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900" dirty="0">
                <a:latin typeface="Calibri" panose="020F0502020204030204" pitchFamily="34" charset="0"/>
                <a:cs typeface="Calibri" panose="020F0502020204030204" pitchFamily="34" charset="0"/>
              </a:rPr>
              <a:t>Primeiramente, do meu ponto de vista seria interessante ser criada a funcionalidade de ao fim de 5 serviços prestados, quem possuir a App poder usufruir por exemplo de um desconto de 50% no 6º serviço, de modo a fidelizar os clientes e estimular a utilização da plataforma.</a:t>
            </a:r>
          </a:p>
          <a:p>
            <a:endParaRPr lang="pt-PT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900" dirty="0">
                <a:latin typeface="Calibri" panose="020F0502020204030204" pitchFamily="34" charset="0"/>
                <a:cs typeface="Calibri" panose="020F0502020204030204" pitchFamily="34" charset="0"/>
              </a:rPr>
              <a:t>Além disso, mediante o tipo de pesquisas, o algoritmo poderia sugerir a empresa nas redes sociais. A título de exemplo, se o indivíduo pesquisa recorrentemente “Cuidados com os animais”; “Treinos para cães” </a:t>
            </a:r>
            <a:r>
              <a:rPr lang="pt-PT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pt-PT" sz="1900" dirty="0">
                <a:latin typeface="Calibri" panose="020F0502020204030204" pitchFamily="34" charset="0"/>
                <a:cs typeface="Calibri" panose="020F0502020204030204" pitchFamily="34" charset="0"/>
              </a:rPr>
              <a:t>, o Instagram/Facebook poderia destacar anúncios sobre a </a:t>
            </a:r>
            <a:r>
              <a:rPr lang="pt-PT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Petsitting</a:t>
            </a:r>
            <a:r>
              <a:rPr lang="pt-PT" sz="1900" dirty="0">
                <a:latin typeface="Calibri" panose="020F0502020204030204" pitchFamily="34" charset="0"/>
                <a:cs typeface="Calibri" panose="020F0502020204030204" pitchFamily="34" charset="0"/>
              </a:rPr>
              <a:t>, segmentando o público-alvo de acordo com as áreas de interesse. Este aspeto também seria positivo na medida em que haveria mais desenvolvimento na relação com o cliente já que a </a:t>
            </a:r>
            <a:r>
              <a:rPr lang="pt-PT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Petsitting</a:t>
            </a:r>
            <a:r>
              <a:rPr lang="pt-PT" sz="1900" dirty="0">
                <a:latin typeface="Calibri" panose="020F0502020204030204" pitchFamily="34" charset="0"/>
                <a:cs typeface="Calibri" panose="020F0502020204030204" pitchFamily="34" charset="0"/>
              </a:rPr>
              <a:t> está presente de forma regular nestes meios.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26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3776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pt-PT" dirty="0"/>
              <a:t> 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pt-PT" smtClean="0"/>
              <a:pPr rtl="0">
                <a:spcAft>
                  <a:spcPts val="600"/>
                </a:spcAft>
              </a:pPr>
              <a:t>3</a:t>
            </a:fld>
            <a:endParaRPr lang="pt-PT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1862758-CB04-9EF9-0086-275E2AAB95EA}"/>
              </a:ext>
            </a:extLst>
          </p:cNvPr>
          <p:cNvSpPr txBox="1"/>
          <p:nvPr/>
        </p:nvSpPr>
        <p:spPr>
          <a:xfrm>
            <a:off x="4528457" y="188686"/>
            <a:ext cx="2859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u="sng" dirty="0" err="1">
                <a:solidFill>
                  <a:schemeClr val="accent1"/>
                </a:solidFill>
              </a:rPr>
              <a:t>SiteMap</a:t>
            </a:r>
            <a:endParaRPr lang="en-US" sz="2400" b="1" u="sng" dirty="0">
              <a:solidFill>
                <a:schemeClr val="accent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4C45A6-1615-1C7D-2197-ED4EC8C69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0509" y="1348740"/>
            <a:ext cx="10617679" cy="3145622"/>
          </a:xfrm>
        </p:spPr>
        <p:txBody>
          <a:bodyPr/>
          <a:lstStyle/>
          <a:p>
            <a:pPr marL="285750" indent="-285750" fontAlgn="base">
              <a:spcBef>
                <a:spcPts val="0"/>
              </a:spcBef>
              <a:spcAft>
                <a:spcPts val="0"/>
              </a:spcAft>
            </a:pPr>
            <a:r>
              <a:rPr lang="pt-PT" sz="1800" dirty="0"/>
              <a:t>De acordo com o capítulo 13 (Design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Documentation</a:t>
            </a:r>
            <a:r>
              <a:rPr lang="pt-PT" sz="1800" dirty="0"/>
              <a:t>), do manual </a:t>
            </a:r>
            <a:r>
              <a:rPr lang="pt-PT" sz="1800" dirty="0" err="1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Information</a:t>
            </a:r>
            <a:r>
              <a:rPr lang="pt-PT" sz="1800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PT" sz="1800" dirty="0" err="1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Architecture</a:t>
            </a:r>
            <a:r>
              <a:rPr lang="pt-PT" sz="1800" dirty="0"/>
              <a:t>, começo por fazer o site. Através do </a:t>
            </a:r>
            <a:r>
              <a:rPr lang="pt-PT" sz="1800" dirty="0" err="1"/>
              <a:t>sitemap</a:t>
            </a:r>
            <a:r>
              <a:rPr lang="pt-PT" sz="1800" dirty="0"/>
              <a:t> é mais fácil de entender quais são as páginas necessárias para o serviço e diferenciar as necessidades da página web e da aplicação para telemóvel.</a:t>
            </a:r>
          </a:p>
          <a:p>
            <a:pPr marL="285750" indent="-285750" fontAlgn="base">
              <a:spcBef>
                <a:spcPts val="0"/>
              </a:spcBef>
              <a:spcAft>
                <a:spcPts val="0"/>
              </a:spcAft>
            </a:pPr>
            <a:endParaRPr lang="pt-PT" sz="1800" dirty="0"/>
          </a:p>
          <a:p>
            <a:pPr marL="285750" indent="-285750" fontAlgn="base">
              <a:spcBef>
                <a:spcPts val="0"/>
              </a:spcBef>
            </a:pPr>
            <a:r>
              <a:rPr lang="pt-PT" sz="1800" dirty="0"/>
              <a:t>Utilizei o </a:t>
            </a:r>
            <a:r>
              <a:rPr lang="pt-PT" sz="1800" dirty="0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diagrams.net</a:t>
            </a:r>
            <a:r>
              <a:rPr lang="pt-PT" sz="1800" dirty="0">
                <a:solidFill>
                  <a:schemeClr val="accent6"/>
                </a:solidFill>
              </a:rPr>
              <a:t> </a:t>
            </a:r>
            <a:r>
              <a:rPr lang="pt-PT" sz="1800" dirty="0"/>
              <a:t>para criar os </a:t>
            </a:r>
            <a:r>
              <a:rPr lang="pt-PT" sz="1800" dirty="0" err="1"/>
              <a:t>sitemaps</a:t>
            </a:r>
            <a:r>
              <a:rPr lang="pt-PT" sz="1800" dirty="0"/>
              <a:t> do site e da aplicação móvel.</a:t>
            </a:r>
          </a:p>
        </p:txBody>
      </p:sp>
    </p:spTree>
    <p:extLst>
      <p:ext uri="{BB962C8B-B14F-4D97-AF65-F5344CB8AC3E}">
        <p14:creationId xmlns:p14="http://schemas.microsoft.com/office/powerpoint/2010/main" val="3920400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24493-DF6F-1C8E-93DA-7EFD6AAE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1" y="188777"/>
            <a:ext cx="10395857" cy="640715"/>
          </a:xfrm>
        </p:spPr>
        <p:txBody>
          <a:bodyPr>
            <a:normAutofit fontScale="90000"/>
          </a:bodyPr>
          <a:lstStyle/>
          <a:p>
            <a:pPr algn="ctr"/>
            <a:r>
              <a:rPr lang="pt-PT" dirty="0"/>
              <a:t>Conclusão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AF04C6C-2F86-17CF-B8FD-35514182B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47" y="1024799"/>
            <a:ext cx="11507290" cy="5454378"/>
          </a:xfrm>
          <a:ln w="57150"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 a execução do presente projeto, considero ter consolidado os conhecimentos da unidade curricular de “</a:t>
            </a:r>
            <a:r>
              <a:rPr lang="pt-BR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Arquitetura de Informação para a Web e Dispositivos Móveis” pois tive a possibilidade de colocar em prática a teoria lecionada ao longo das aulas.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outro lado, tornei-me mais consciente da relevância e do papel da arquitectura da informação em sistemas de informação, pois não é possível construir um site ou uma App sem antes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organizar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partes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planear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elaborar</a:t>
            </a: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um mapeamento da organização relativamente aos elementos envolvidos; 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Verifiquei ainda as diferenças existentes entre a construção de um site e de uma aplicação e a importância de ter todas as informações estruturadas e bem organizadas.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Além disso, penso ter ganho sensibilidade para o relevo que tem a documentação da arquitetura de um sistema de informação, pois para além de criar um fio condutor no pensamento, contribui para a garantia de que toda a informação partilhada é coerente e clara e que não existe nenhuma lacuna na mesma.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fim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o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trabalho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permitiu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-me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desenvolver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algumas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capacidades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pessoais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pensamento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crítico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isto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é,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capacidade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analisar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criteriosamente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criticamente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aspetos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positivos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negativos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projeto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ainda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estimulou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bastante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criatividade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que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será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certamente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muito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útil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enquanto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futuro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Webdesigner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6270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CA6E381-7CDD-4999-B9C7-CD31E749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042" y="1681189"/>
            <a:ext cx="10961916" cy="2139696"/>
          </a:xfrm>
          <a:solidFill>
            <a:schemeClr val="accent1"/>
          </a:solidFill>
        </p:spPr>
        <p:txBody>
          <a:bodyPr rtlCol="0">
            <a:normAutofit fontScale="90000"/>
          </a:bodyPr>
          <a:lstStyle/>
          <a:p>
            <a:pPr algn="ctr" rtl="0"/>
            <a:br>
              <a:rPr lang="pt-PT" sz="6600" dirty="0"/>
            </a:br>
            <a:r>
              <a:rPr lang="pt-PT" sz="6600" dirty="0"/>
              <a:t>Obrigado pela atenção</a:t>
            </a:r>
            <a:br>
              <a:rPr lang="pt-PT" sz="6600" dirty="0"/>
            </a:br>
            <a:endParaRPr lang="pt-PT" sz="6600" dirty="0"/>
          </a:p>
        </p:txBody>
      </p:sp>
    </p:spTree>
    <p:extLst>
      <p:ext uri="{BB962C8B-B14F-4D97-AF65-F5344CB8AC3E}">
        <p14:creationId xmlns:p14="http://schemas.microsoft.com/office/powerpoint/2010/main" val="242076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3776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pt-PT" dirty="0"/>
              <a:t> 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pt-PT" smtClean="0"/>
              <a:pPr rtl="0">
                <a:spcAft>
                  <a:spcPts val="600"/>
                </a:spcAft>
              </a:pPr>
              <a:t>4</a:t>
            </a:fld>
            <a:endParaRPr lang="pt-PT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1862758-CB04-9EF9-0086-275E2AAB95EA}"/>
              </a:ext>
            </a:extLst>
          </p:cNvPr>
          <p:cNvSpPr txBox="1"/>
          <p:nvPr/>
        </p:nvSpPr>
        <p:spPr>
          <a:xfrm>
            <a:off x="4528457" y="188686"/>
            <a:ext cx="2859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u="sng" dirty="0" err="1">
                <a:solidFill>
                  <a:schemeClr val="accent1"/>
                </a:solidFill>
              </a:rPr>
              <a:t>SiteMap</a:t>
            </a:r>
            <a:r>
              <a:rPr lang="pt-PT" sz="2400" b="1" u="sng" dirty="0">
                <a:solidFill>
                  <a:schemeClr val="accent1"/>
                </a:solidFill>
              </a:rPr>
              <a:t> Web</a:t>
            </a:r>
            <a:endParaRPr lang="en-US" sz="2400" b="1" u="sng" dirty="0">
              <a:solidFill>
                <a:schemeClr val="accent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3329D7-634F-65B1-D8BB-CA695915F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768350"/>
            <a:ext cx="9258300" cy="5724525"/>
          </a:xfrm>
          <a:prstGeom prst="rect">
            <a:avLst/>
          </a:prstGeom>
          <a:ln w="5715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284915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F3A06-DE5C-B420-8F68-75A4FE52B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950"/>
            <a:ext cx="10515600" cy="883104"/>
          </a:xfrm>
        </p:spPr>
        <p:txBody>
          <a:bodyPr>
            <a:normAutofit/>
          </a:bodyPr>
          <a:lstStyle/>
          <a:p>
            <a:pPr algn="ctr"/>
            <a:r>
              <a:rPr lang="pt-PT" sz="3200" dirty="0"/>
              <a:t>Modo de funcionamento</a:t>
            </a:r>
            <a:endParaRPr lang="en-US" sz="32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E9867D-F5A5-9B74-3D54-32FC7529C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4313" y="1692367"/>
            <a:ext cx="10515599" cy="4344670"/>
          </a:xfrm>
          <a:ln w="76200"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Ao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visitar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o site, o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utlizador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chegará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à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página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inicial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, que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possui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um menu com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quatro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páginas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para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navegar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Há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também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um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botão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de login e um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botão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para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criar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uma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conta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caso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o Utilizador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ainda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não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tenha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uma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Depois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podemos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deslocar-nos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aos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serviços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podemos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ver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o que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temos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disponiveis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e,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caso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já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tenha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começado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uma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sessão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podemos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fazer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uma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reserva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serviço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assim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entendermos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onde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vamos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ter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preencher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um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formulario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para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fazermos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reserva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Na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página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contacto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podemos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ver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informações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contacto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empresa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onde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ela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está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localizada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. Se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quisermos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comentar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quisermos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ver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comentários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feitos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por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outros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utilizadores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podemos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faze-lo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lá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seguir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iremos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para a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página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onde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falaremos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sobre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história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parcerias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qualquer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outra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informação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pertinente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Acabamos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com a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página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app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onde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vai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falar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sobre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aplicação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incentivar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utlizadores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a usar.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B3673E1-3115-801C-975E-43E58C9B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pt-PT" noProof="0" smtClean="0"/>
              <a:t>5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87153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7D2D9DB8-6AAC-452C-8711-DA2E869F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smtClean="0"/>
              <a:t>6</a:t>
            </a:fld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18AE43B-A2E3-327D-D440-049B9977DB98}"/>
              </a:ext>
            </a:extLst>
          </p:cNvPr>
          <p:cNvSpPr txBox="1"/>
          <p:nvPr/>
        </p:nvSpPr>
        <p:spPr>
          <a:xfrm>
            <a:off x="2902857" y="13652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400" b="1" u="sng" dirty="0" err="1">
                <a:solidFill>
                  <a:schemeClr val="accent1"/>
                </a:solidFill>
              </a:rPr>
              <a:t>SiteMap</a:t>
            </a:r>
            <a:r>
              <a:rPr lang="pt-PT" sz="2400" b="1" u="sng" dirty="0">
                <a:solidFill>
                  <a:schemeClr val="accent1"/>
                </a:solidFill>
              </a:rPr>
              <a:t> APP</a:t>
            </a:r>
            <a:endParaRPr lang="en-US" sz="2400" b="1" u="sng" dirty="0">
              <a:solidFill>
                <a:schemeClr val="accent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BF60FEA-CE9C-6F92-31D1-09BECB3DB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811" y="815534"/>
            <a:ext cx="7720642" cy="5323472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49710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F3A06-DE5C-B420-8F68-75A4FE52B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950"/>
            <a:ext cx="10515600" cy="883104"/>
          </a:xfrm>
        </p:spPr>
        <p:txBody>
          <a:bodyPr>
            <a:normAutofit/>
          </a:bodyPr>
          <a:lstStyle/>
          <a:p>
            <a:pPr algn="ctr"/>
            <a:r>
              <a:rPr lang="pt-PT" sz="3200" dirty="0"/>
              <a:t>Modo de funcionamento</a:t>
            </a:r>
            <a:endParaRPr lang="en-US" sz="32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E9867D-F5A5-9B74-3D54-32FC7529C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4313" y="1692367"/>
            <a:ext cx="10515599" cy="4344670"/>
          </a:xfrm>
          <a:ln w="762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fontAlgn="base"/>
            <a:r>
              <a:rPr lang="pt-PT" sz="2000" dirty="0">
                <a:latin typeface="Calibri" panose="020F0502020204030204" pitchFamily="34" charset="0"/>
                <a:cs typeface="Calibri" panose="020F0502020204030204" pitchFamily="34" charset="0"/>
              </a:rPr>
              <a:t>Uma vez que a página da web esteja completa, passamos para o mapa do site do aplicativo, que é semelhante ao mapa do site, mas com menos informações, conterá informações importantes e funcionará da mesma forma que o site, mas com menos informações para não sobrecarregar o aplicativo com informações.</a:t>
            </a:r>
          </a:p>
          <a:p>
            <a:pPr fontAlgn="base"/>
            <a:r>
              <a:rPr lang="pt-PT" sz="2000" dirty="0">
                <a:latin typeface="Calibri" panose="020F0502020204030204" pitchFamily="34" charset="0"/>
                <a:cs typeface="Calibri" panose="020F0502020204030204" pitchFamily="34" charset="0"/>
              </a:rPr>
              <a:t> Depois de fazer login para chegar à página inicial, podemos ver que é diferente do site onde podemos </a:t>
            </a:r>
            <a:r>
              <a:rPr lang="pt-PT" sz="2000">
                <a:latin typeface="Calibri" panose="020F0502020204030204" pitchFamily="34" charset="0"/>
                <a:cs typeface="Calibri" panose="020F0502020204030204" pitchFamily="34" charset="0"/>
              </a:rPr>
              <a:t>aceder  a todas </a:t>
            </a:r>
            <a:r>
              <a:rPr lang="pt-PT" sz="2000" dirty="0">
                <a:latin typeface="Calibri" panose="020F0502020204030204" pitchFamily="34" charset="0"/>
                <a:cs typeface="Calibri" panose="020F0502020204030204" pitchFamily="34" charset="0"/>
              </a:rPr>
              <a:t>as informações sem uma sessão. Se o </a:t>
            </a:r>
            <a:r>
              <a:rPr lang="pt-P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pt-PT" sz="2000" dirty="0">
                <a:latin typeface="Calibri" panose="020F0502020204030204" pitchFamily="34" charset="0"/>
                <a:cs typeface="Calibri" panose="020F0502020204030204" pitchFamily="34" charset="0"/>
              </a:rPr>
              <a:t> não tiver uma conta, também teremos um botão para criar uma conta </a:t>
            </a:r>
          </a:p>
          <a:p>
            <a:pPr fontAlgn="base"/>
            <a:r>
              <a:rPr lang="pt-PT" sz="2000" dirty="0">
                <a:latin typeface="Calibri" panose="020F0502020204030204" pitchFamily="34" charset="0"/>
                <a:cs typeface="Calibri" panose="020F0502020204030204" pitchFamily="34" charset="0"/>
              </a:rPr>
              <a:t>Fizemos com que a página do serviço seja igual ao site onde podemos reservar o serviço, se assim o desejarmos. </a:t>
            </a:r>
          </a:p>
          <a:p>
            <a:pPr fontAlgn="base"/>
            <a:r>
              <a:rPr lang="pt-PT" sz="2000" dirty="0">
                <a:latin typeface="Calibri" panose="020F0502020204030204" pitchFamily="34" charset="0"/>
                <a:cs typeface="Calibri" panose="020F0502020204030204" pitchFamily="34" charset="0"/>
              </a:rPr>
              <a:t>Teremos uma página de configurações onde poderemos alterar os dados da conta se quisermos entrar no modo de economia de dados e informações relacionadas à privacidade do usuário, e se quisermos usar o modo escuro.</a:t>
            </a:r>
          </a:p>
          <a:p>
            <a:pPr fontAlgn="base">
              <a:spcAft>
                <a:spcPts val="0"/>
              </a:spcAft>
            </a:pPr>
            <a:endParaRPr lang="pt-PT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B3673E1-3115-801C-975E-43E58C9B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pt-PT" noProof="0" smtClean="0"/>
              <a:t>7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1924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3776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pt-PT" dirty="0"/>
              <a:t> 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pt-PT" smtClean="0"/>
              <a:pPr rtl="0">
                <a:spcAft>
                  <a:spcPts val="600"/>
                </a:spcAft>
              </a:pPr>
              <a:t>8</a:t>
            </a:fld>
            <a:endParaRPr lang="pt-PT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1862758-CB04-9EF9-0086-275E2AAB95EA}"/>
              </a:ext>
            </a:extLst>
          </p:cNvPr>
          <p:cNvSpPr txBox="1"/>
          <p:nvPr/>
        </p:nvSpPr>
        <p:spPr>
          <a:xfrm>
            <a:off x="4508102" y="395267"/>
            <a:ext cx="351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err="1">
                <a:solidFill>
                  <a:schemeClr val="accent1"/>
                </a:solidFill>
              </a:rPr>
              <a:t>WireFrames</a:t>
            </a:r>
            <a:endParaRPr lang="en-US" sz="2400" b="1" u="sng" dirty="0">
              <a:solidFill>
                <a:schemeClr val="accent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4C45A6-1615-1C7D-2197-ED4EC8C69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0509" y="1348740"/>
            <a:ext cx="10617679" cy="3145622"/>
          </a:xfrm>
        </p:spPr>
        <p:txBody>
          <a:bodyPr/>
          <a:lstStyle/>
          <a:p>
            <a:pPr marL="285750" indent="-285750" fontAlgn="base">
              <a:spcBef>
                <a:spcPts val="0"/>
              </a:spcBef>
              <a:spcAft>
                <a:spcPts val="0"/>
              </a:spcAft>
            </a:pPr>
            <a:r>
              <a:rPr lang="pt-PT" sz="1800" dirty="0"/>
              <a:t>Nos próximos slides, mostro os </a:t>
            </a:r>
            <a:r>
              <a:rPr lang="pt-PT" sz="1800" dirty="0" err="1"/>
              <a:t>wireframes</a:t>
            </a:r>
            <a:r>
              <a:rPr lang="pt-PT" sz="1800" dirty="0"/>
              <a:t> do meu projeto (</a:t>
            </a:r>
            <a:r>
              <a:rPr lang="pt-PT" sz="1800" dirty="0" err="1"/>
              <a:t>Petsitting</a:t>
            </a:r>
            <a:r>
              <a:rPr lang="pt-PT" sz="1800" dirty="0"/>
              <a:t>) para os dispositivos fixos e móveis, bem como, a sua explicação.</a:t>
            </a:r>
          </a:p>
          <a:p>
            <a:pPr marL="285750" indent="-285750" fontAlgn="base">
              <a:spcBef>
                <a:spcPts val="0"/>
              </a:spcBef>
              <a:spcAft>
                <a:spcPts val="0"/>
              </a:spcAft>
            </a:pPr>
            <a:endParaRPr lang="pt-PT" sz="1800" dirty="0"/>
          </a:p>
          <a:p>
            <a:pPr marL="285750" indent="-285750" fontAlgn="base">
              <a:spcBef>
                <a:spcPts val="0"/>
              </a:spcBef>
            </a:pPr>
            <a:r>
              <a:rPr lang="pt-PT" sz="1800" dirty="0"/>
              <a:t>Utilizei o</a:t>
            </a:r>
            <a:r>
              <a:rPr lang="pt-PT" sz="1800" dirty="0">
                <a:solidFill>
                  <a:schemeClr val="accent6"/>
                </a:solidFill>
              </a:rPr>
              <a:t> </a:t>
            </a:r>
            <a:r>
              <a:rPr lang="pt-PT" sz="1800" dirty="0" err="1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MockFlow</a:t>
            </a:r>
            <a:r>
              <a:rPr lang="pt-PT" sz="1800" dirty="0">
                <a:solidFill>
                  <a:schemeClr val="accent6"/>
                </a:solidFill>
              </a:rPr>
              <a:t> </a:t>
            </a:r>
            <a:r>
              <a:rPr lang="pt-PT" sz="1800" dirty="0"/>
              <a:t>para desenhar os </a:t>
            </a:r>
            <a:r>
              <a:rPr lang="pt-PT" sz="1800" dirty="0" err="1"/>
              <a:t>wireframes</a:t>
            </a:r>
            <a:r>
              <a:rPr lang="pt-PT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773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307A4255-3DDD-FDBE-8021-8FD44C6987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5083" y="122121"/>
            <a:ext cx="7976382" cy="6613758"/>
          </a:xfrm>
          <a:ln w="76200">
            <a:solidFill>
              <a:schemeClr val="accent1"/>
            </a:solidFill>
          </a:ln>
        </p:spPr>
      </p:pic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B3673E1-3115-801C-975E-43E58C9B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pt-PT" noProof="0" smtClean="0"/>
              <a:t>9</a:t>
            </a:fld>
            <a:endParaRPr lang="pt-PT" noProof="0"/>
          </a:p>
        </p:txBody>
      </p:sp>
      <p:sp>
        <p:nvSpPr>
          <p:cNvPr id="9" name="Chaveta à direita 8">
            <a:extLst>
              <a:ext uri="{FF2B5EF4-FFF2-40B4-BE49-F238E27FC236}">
                <a16:creationId xmlns:a16="http://schemas.microsoft.com/office/drawing/2014/main" id="{E5B08505-B1AE-C2AB-1D13-4B1C04AACD93}"/>
              </a:ext>
            </a:extLst>
          </p:cNvPr>
          <p:cNvSpPr/>
          <p:nvPr/>
        </p:nvSpPr>
        <p:spPr>
          <a:xfrm>
            <a:off x="8510953" y="281354"/>
            <a:ext cx="351693" cy="6440121"/>
          </a:xfrm>
          <a:prstGeom prst="rightBrac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AFDABE2-C509-8DC5-55DC-C4C6F9EA888F}"/>
              </a:ext>
            </a:extLst>
          </p:cNvPr>
          <p:cNvSpPr txBox="1"/>
          <p:nvPr/>
        </p:nvSpPr>
        <p:spPr>
          <a:xfrm>
            <a:off x="8903783" y="952767"/>
            <a:ext cx="3210084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700" dirty="0"/>
              <a:t>Inicialmente, quando visitamos o site, podemos observar uma imagem principal de boas vindas, estando qualquer pessoa apta a visualizar  esta página inicial, mesmo que não tenha conta.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700" dirty="0"/>
              <a:t>É possível ainda consultar o menu onde constam os serviços; os contactos; as questões sobre a empresa; e a App.</a:t>
            </a:r>
          </a:p>
          <a:p>
            <a:endParaRPr lang="pt-PT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700" dirty="0"/>
              <a:t>Existe ainda a opção de efetuar Login e de pesquisar na barra algumas especificidades por exemplo dos serviços etc.  </a:t>
            </a:r>
            <a:endParaRPr lang="en-US" sz="17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2AF0896-85C4-E8D6-0B7A-B83E50CB3A6F}"/>
              </a:ext>
            </a:extLst>
          </p:cNvPr>
          <p:cNvSpPr txBox="1"/>
          <p:nvPr/>
        </p:nvSpPr>
        <p:spPr>
          <a:xfrm>
            <a:off x="9050734" y="465743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PÁGINA PRINCIPAL WEB</a:t>
            </a:r>
          </a:p>
        </p:txBody>
      </p:sp>
    </p:spTree>
    <p:extLst>
      <p:ext uri="{BB962C8B-B14F-4D97-AF65-F5344CB8AC3E}">
        <p14:creationId xmlns:p14="http://schemas.microsoft.com/office/powerpoint/2010/main" val="2178091839"/>
      </p:ext>
    </p:extLst>
  </p:cSld>
  <p:clrMapOvr>
    <a:masterClrMapping/>
  </p:clrMapOvr>
</p:sld>
</file>

<file path=ppt/theme/theme1.xml><?xml version="1.0" encoding="utf-8"?>
<a:theme xmlns:a="http://schemas.openxmlformats.org/drawingml/2006/main" name="Pincel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32_TF89080264_Win32" id="{99D71208-D8C6-449C-9C2C-2D2B7938FD35}" vid="{915A0FC4-1903-4B57-B2F1-7C82DEE7713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{85B63D1B-F2D8-490D-B1A2-DEC9A9FF3E78}tf89080264_win32</Template>
  <TotalTime>665</TotalTime>
  <Words>2118</Words>
  <Application>Microsoft Office PowerPoint</Application>
  <PresentationFormat>Ecrã Panorâmico</PresentationFormat>
  <Paragraphs>158</Paragraphs>
  <Slides>31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31</vt:i4>
      </vt:variant>
    </vt:vector>
  </HeadingPairs>
  <TitlesOfParts>
    <vt:vector size="37" baseType="lpstr">
      <vt:lpstr>Arial</vt:lpstr>
      <vt:lpstr>Calibri</vt:lpstr>
      <vt:lpstr>Century Gothic</vt:lpstr>
      <vt:lpstr>Elephant</vt:lpstr>
      <vt:lpstr>Roboto</vt:lpstr>
      <vt:lpstr>Pincel</vt:lpstr>
      <vt:lpstr>Apresentação do PowerPoint</vt:lpstr>
      <vt:lpstr>Apresentação do PowerPoint</vt:lpstr>
      <vt:lpstr> </vt:lpstr>
      <vt:lpstr> </vt:lpstr>
      <vt:lpstr>Modo de funcionamento</vt:lpstr>
      <vt:lpstr>Apresentação do PowerPoint</vt:lpstr>
      <vt:lpstr>Modo de funcionamento</vt:lpstr>
      <vt:lpstr>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No futuro, poderiam ser adicionadas mais funcionalidades, entre as quais:  </vt:lpstr>
      <vt:lpstr>Conclusão</vt:lpstr>
      <vt:lpstr> Obrigado pela atenção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</dc:title>
  <dc:creator>Lívia Barroca</dc:creator>
  <cp:lastModifiedBy>Lívia Barroca</cp:lastModifiedBy>
  <cp:revision>18</cp:revision>
  <dcterms:created xsi:type="dcterms:W3CDTF">2022-12-28T22:07:01Z</dcterms:created>
  <dcterms:modified xsi:type="dcterms:W3CDTF">2023-01-16T12:59:19Z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