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7" r:id="rId6"/>
    <p:sldId id="261" r:id="rId7"/>
    <p:sldId id="273" r:id="rId8"/>
    <p:sldId id="281" r:id="rId9"/>
    <p:sldId id="274" r:id="rId10"/>
    <p:sldId id="276" r:id="rId11"/>
    <p:sldId id="280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45065-43A3-554D-B2CA-E57068F13CCE}" v="12" dt="2023-06-14T14:10:34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 userDrawn="1"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 userDrawn="1"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u.themyersbriggs.com/en/tools/TKI" TargetMode="External"/><Relationship Id="rId2" Type="http://schemas.openxmlformats.org/officeDocument/2006/relationships/hyperlink" Target="https://about.gitlab.com/handbook/leadership/build-high-performing-team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 err="1"/>
              <a:t>eCourse</a:t>
            </a:r>
            <a:br>
              <a:rPr lang="pt-PT" b="1" dirty="0"/>
            </a:br>
            <a:r>
              <a:rPr lang="pt-PT" sz="3600" b="1" dirty="0" err="1"/>
              <a:t>Progress</a:t>
            </a:r>
            <a:r>
              <a:rPr lang="pt-PT" sz="3600" b="1" dirty="0"/>
              <a:t> </a:t>
            </a:r>
            <a:r>
              <a:rPr lang="pt-PT" sz="3600" b="1" dirty="0" err="1"/>
              <a:t>Report</a:t>
            </a:r>
            <a:r>
              <a:rPr lang="pt-PT" sz="3600" b="1" dirty="0"/>
              <a:t> – Sprint B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125738"/>
            <a:ext cx="8825658" cy="2180468"/>
          </a:xfrm>
        </p:spPr>
        <p:txBody>
          <a:bodyPr>
            <a:normAutofit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Pedro Mesquita – 1211171</a:t>
            </a:r>
          </a:p>
          <a:p>
            <a:r>
              <a:rPr lang="pt-PT" b="1" cap="none" dirty="0">
                <a:latin typeface="+mj-lt"/>
              </a:rPr>
              <a:t>Luís Monteiro – 1211250</a:t>
            </a:r>
          </a:p>
          <a:p>
            <a:r>
              <a:rPr lang="pt-PT" b="1" cap="none" dirty="0">
                <a:latin typeface="+mj-lt"/>
              </a:rPr>
              <a:t>Miguel Pessanha – 1201078</a:t>
            </a:r>
          </a:p>
          <a:p>
            <a:r>
              <a:rPr lang="pt-PT" b="1" cap="none" dirty="0">
                <a:latin typeface="+mj-lt"/>
              </a:rPr>
              <a:t>Tiago Afonso - 1201305</a:t>
            </a:r>
          </a:p>
        </p:txBody>
      </p:sp>
    </p:spTree>
    <p:extLst>
      <p:ext uri="{BB962C8B-B14F-4D97-AF65-F5344CB8AC3E}">
        <p14:creationId xmlns:p14="http://schemas.microsoft.com/office/powerpoint/2010/main" val="212539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Topics</a:t>
            </a:r>
            <a:endParaRPr lang="pt-PT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1320" y="2603499"/>
            <a:ext cx="11189818" cy="40806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b="1" dirty="0"/>
              <a:t>Project</a:t>
            </a:r>
          </a:p>
          <a:p>
            <a:pPr lvl="1">
              <a:lnSpc>
                <a:spcPct val="150000"/>
              </a:lnSpc>
            </a:pPr>
            <a:r>
              <a:rPr lang="pt-PT" dirty="0" err="1"/>
              <a:t>Courses</a:t>
            </a:r>
            <a:endParaRPr lang="pt-PT" dirty="0"/>
          </a:p>
          <a:p>
            <a:pPr lvl="1">
              <a:lnSpc>
                <a:spcPct val="150000"/>
              </a:lnSpc>
            </a:pPr>
            <a:r>
              <a:rPr lang="pt-PT" dirty="0" err="1"/>
              <a:t>Exams</a:t>
            </a:r>
            <a:endParaRPr lang="pt-PT" dirty="0"/>
          </a:p>
          <a:p>
            <a:pPr lvl="1">
              <a:lnSpc>
                <a:spcPct val="150000"/>
              </a:lnSpc>
            </a:pPr>
            <a:r>
              <a:rPr lang="pt-PT" dirty="0" err="1"/>
              <a:t>Shared</a:t>
            </a:r>
            <a:r>
              <a:rPr lang="pt-PT" dirty="0"/>
              <a:t> </a:t>
            </a:r>
            <a:r>
              <a:rPr lang="pt-PT" dirty="0" err="1"/>
              <a:t>Boards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19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43540"/>
              </p:ext>
            </p:extLst>
          </p:nvPr>
        </p:nvGraphicFramePr>
        <p:xfrm>
          <a:off x="968189" y="2414570"/>
          <a:ext cx="10108964" cy="4244875"/>
        </p:xfrm>
        <a:graphic>
          <a:graphicData uri="http://schemas.openxmlformats.org/drawingml/2006/table">
            <a:tbl>
              <a:tblPr/>
              <a:tblGrid>
                <a:gridCol w="175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5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5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52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52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52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52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52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052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84166">
                <a:tc rowSpan="2">
                  <a:txBody>
                    <a:bodyPr/>
                    <a:lstStyle/>
                    <a:p>
                      <a:pPr algn="l" fontAlgn="b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b">
                    <a:lnL>
                      <a:noFill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% 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Esta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rtl="0" fontAlgn="ctr"/>
                      <a:r>
                        <a:rPr lang="pt-PT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2023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pt-PT" sz="1000" b="0" i="0" u="none" strike="noStrike" dirty="0">
                        <a:solidFill>
                          <a:srgbClr val="000000"/>
                        </a:solidFill>
                        <a:latin typeface="Myriad Pro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66">
                <a:tc vMerge="1">
                  <a:txBody>
                    <a:bodyPr/>
                    <a:lstStyle/>
                    <a:p>
                      <a:pPr algn="l" fontAlgn="b"/>
                      <a:endParaRPr lang="pt-PT" sz="1000" b="0" i="0" u="none" strike="noStrike" dirty="0">
                        <a:solidFill>
                          <a:srgbClr val="000000"/>
                        </a:solidFill>
                        <a:latin typeface="Myriad Pro"/>
                      </a:endParaRPr>
                    </a:p>
                  </a:txBody>
                  <a:tcPr marL="4060" marR="4060" marT="40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(N-1)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Mar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Abr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Mai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Jun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Jul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Ago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Set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Out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2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Nov</a:t>
                      </a:r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4BACC6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875">
                <a:tc>
                  <a:txBody>
                    <a:bodyPr/>
                    <a:lstStyle/>
                    <a:p>
                      <a:pPr algn="l" rtl="0" fontAlgn="ctr"/>
                      <a:r>
                        <a:rPr lang="pt-PT" sz="1100" b="1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eCourse</a:t>
                      </a:r>
                      <a:endParaRPr lang="pt-PT" sz="11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i="0" u="none" strike="noStrike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rtl="0" fontAlgn="ctr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Sprint A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PT" sz="1600" b="0" i="0" u="none" strike="noStrike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Domain</a:t>
                      </a:r>
                      <a:r>
                        <a:rPr lang="pt-PT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Model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0" i="0" u="none" strike="noStrike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itchFamily="2" charset="2"/>
                        </a:rPr>
                        <a:t>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PT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endParaRPr lang="pt-PT" sz="11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0" i="0" u="none" strike="noStrike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itchFamily="2" charset="2"/>
                        </a:rPr>
                        <a:t>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endParaRPr lang="pt-PT" sz="11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itchFamily="2" charset="2"/>
                        </a:rPr>
                        <a:t>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lvl="0" algn="l" rtl="0" fontAlgn="ctr"/>
                      <a:endParaRPr lang="pt-PT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</a:t>
                      </a:r>
                      <a:endParaRPr lang="pt-PT" sz="1600" b="0" i="0" u="none" strike="noStrike" kern="1200" dirty="0">
                        <a:solidFill>
                          <a:srgbClr val="FFFF0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Sprint B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40%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40%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PT" sz="1600" b="0" i="0" u="none" strike="noStrike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Courses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12%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itchFamily="2" charset="2"/>
                        </a:rPr>
                        <a:t>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 err="1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Exams</a:t>
                      </a:r>
                      <a:endParaRPr lang="pt-PT" sz="11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2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 err="1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Shared</a:t>
                      </a:r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100" b="0" i="0" u="none" strike="noStrike" kern="1200" dirty="0" err="1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Boards</a:t>
                      </a:r>
                      <a:endParaRPr lang="pt-PT" sz="11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en-GB" sz="16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Presentation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8%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100%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PT" sz="16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1600" b="0" i="0" u="none" strike="noStrike" kern="1200" dirty="0">
                        <a:solidFill>
                          <a:srgbClr val="FF0000"/>
                        </a:solidFill>
                        <a:latin typeface="+mj-lt"/>
                        <a:ea typeface="+mn-ea"/>
                        <a:cs typeface="+mn-cs"/>
                        <a:sym typeface="Wingdings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Sprint C</a:t>
                      </a: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60%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20%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PT" sz="1600" b="0" i="0" u="none" strike="noStrike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Exams</a:t>
                      </a:r>
                      <a:endParaRPr lang="pt-PT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24%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itchFamily="2" charset="2"/>
                        </a:rPr>
                        <a:t></a:t>
                      </a:r>
                      <a:endParaRPr lang="en-GB" sz="16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 err="1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Shared</a:t>
                      </a:r>
                      <a:r>
                        <a:rPr lang="pt-PT" sz="11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100" b="0" i="0" u="none" strike="noStrike" kern="1200" dirty="0" err="1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Boards</a:t>
                      </a:r>
                      <a:endParaRPr lang="pt-PT" sz="11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24%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50%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sym typeface="Wingdings" pitchFamily="2" charset="2"/>
                        </a:rPr>
                        <a:t></a:t>
                      </a:r>
                      <a:endParaRPr lang="en-GB" sz="1600" dirty="0">
                        <a:solidFill>
                          <a:schemeClr val="tx1"/>
                        </a:solidFill>
                        <a:latin typeface="+mj-lt"/>
                        <a:sym typeface="Wingdings" pitchFamily="2" charset="2"/>
                      </a:endParaRP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pt-PT" sz="1100" b="0" i="0" u="none" strike="noStrike" kern="1200" dirty="0" err="1">
                          <a:solidFill>
                            <a:srgbClr val="000000"/>
                          </a:solidFill>
                          <a:latin typeface="+mj-lt"/>
                          <a:ea typeface="+mn-ea"/>
                          <a:cs typeface="+mn-cs"/>
                        </a:rPr>
                        <a:t>Presentation</a:t>
                      </a:r>
                      <a:endParaRPr lang="pt-PT" sz="1100" b="0" i="0" u="none" strike="noStrike" kern="1200" dirty="0">
                        <a:solidFill>
                          <a:srgbClr val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12%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70%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PT" sz="1600" b="0" i="0" u="none" strike="noStrike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lvl="0" algn="l" rtl="0" fontAlgn="ctr"/>
                      <a:endParaRPr lang="pt-PT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050" b="1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PT" sz="1100" b="0" i="0" u="none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0%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PT" sz="1600" b="0" i="0" u="none" strike="noStrike" kern="1200" dirty="0">
                          <a:solidFill>
                            <a:srgbClr val="00B050"/>
                          </a:solidFill>
                          <a:latin typeface="+mj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</a:p>
                  </a:txBody>
                  <a:tcPr marL="4060" marR="4060" marT="4060" marB="0" anchor="ctr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pt-PT" sz="12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060" marR="4060" marT="4060" marB="0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Planning</a:t>
            </a:r>
            <a:endParaRPr lang="pt-PT" dirty="0"/>
          </a:p>
        </p:txBody>
      </p:sp>
      <p:sp>
        <p:nvSpPr>
          <p:cNvPr id="9" name="Rectangle 52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062194" y="4387272"/>
            <a:ext cx="1033806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pt-PT" dirty="0"/>
          </a:p>
        </p:txBody>
      </p:sp>
      <p:sp>
        <p:nvSpPr>
          <p:cNvPr id="10" name="Rectangle 52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38815" y="3180863"/>
            <a:ext cx="1223379" cy="180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pt-PT" dirty="0"/>
          </a:p>
        </p:txBody>
      </p:sp>
      <p:sp>
        <p:nvSpPr>
          <p:cNvPr id="13" name="Line Callout 2 (Border and Accent Bar) 12"/>
          <p:cNvSpPr/>
          <p:nvPr/>
        </p:nvSpPr>
        <p:spPr bwMode="auto">
          <a:xfrm flipH="1">
            <a:off x="5570536" y="3077213"/>
            <a:ext cx="600335" cy="216000"/>
          </a:xfrm>
          <a:prstGeom prst="accentBorderCallout2">
            <a:avLst>
              <a:gd name="adj1" fmla="val 37559"/>
              <a:gd name="adj2" fmla="val 104898"/>
              <a:gd name="adj3" fmla="val 40373"/>
              <a:gd name="adj4" fmla="val 117907"/>
              <a:gd name="adj5" fmla="val 95742"/>
              <a:gd name="adj6" fmla="val 18737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18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pt-PT" sz="800" b="1" dirty="0">
                <a:solidFill>
                  <a:sysClr val="windowText" lastClr="000000"/>
                </a:solidFill>
                <a:latin typeface="Myriad Pro" pitchFamily="34" charset="0"/>
              </a:rPr>
              <a:t>Conclusão Sprint A</a:t>
            </a:r>
          </a:p>
        </p:txBody>
      </p:sp>
      <p:sp>
        <p:nvSpPr>
          <p:cNvPr id="18" name="AutoShape 487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4269309" y="3605101"/>
            <a:ext cx="176149" cy="180000"/>
          </a:xfrm>
          <a:prstGeom prst="diamond">
            <a:avLst/>
          </a:prstGeom>
          <a:solidFill>
            <a:srgbClr val="0099AB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eaLnBrk="0" hangingPunct="0"/>
            <a:endParaRPr lang="pt-PT" dirty="0"/>
          </a:p>
        </p:txBody>
      </p:sp>
      <p:sp>
        <p:nvSpPr>
          <p:cNvPr id="24" name="Line Callout 2 (Border and Accent Bar) 23"/>
          <p:cNvSpPr/>
          <p:nvPr/>
        </p:nvSpPr>
        <p:spPr bwMode="auto">
          <a:xfrm flipH="1">
            <a:off x="6325663" y="4082506"/>
            <a:ext cx="576000" cy="288032"/>
          </a:xfrm>
          <a:prstGeom prst="accentBorderCallout2">
            <a:avLst>
              <a:gd name="adj1" fmla="val 37559"/>
              <a:gd name="adj2" fmla="val 104898"/>
              <a:gd name="adj3" fmla="val 40373"/>
              <a:gd name="adj4" fmla="val 117907"/>
              <a:gd name="adj5" fmla="val 137519"/>
              <a:gd name="adj6" fmla="val 1411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18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pt-PT" sz="800" b="1" dirty="0">
                <a:solidFill>
                  <a:sysClr val="windowText" lastClr="000000"/>
                </a:solidFill>
                <a:latin typeface="Myriad Pro" pitchFamily="34" charset="0"/>
              </a:rPr>
              <a:t>Conclusão Sprint B</a:t>
            </a:r>
          </a:p>
        </p:txBody>
      </p:sp>
      <p:sp>
        <p:nvSpPr>
          <p:cNvPr id="27" name="Rectangle 52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5999" y="5151773"/>
            <a:ext cx="553451" cy="1641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pt-PT" dirty="0"/>
          </a:p>
        </p:txBody>
      </p:sp>
      <p:sp>
        <p:nvSpPr>
          <p:cNvPr id="28" name="Line Callout 2 (Border and Accent Bar) 27"/>
          <p:cNvSpPr/>
          <p:nvPr/>
        </p:nvSpPr>
        <p:spPr bwMode="auto">
          <a:xfrm flipH="1">
            <a:off x="6832851" y="4791292"/>
            <a:ext cx="576000" cy="288032"/>
          </a:xfrm>
          <a:prstGeom prst="accentBorderCallout2">
            <a:avLst>
              <a:gd name="adj1" fmla="val 37559"/>
              <a:gd name="adj2" fmla="val 104898"/>
              <a:gd name="adj3" fmla="val 40373"/>
              <a:gd name="adj4" fmla="val 117907"/>
              <a:gd name="adj5" fmla="val 134524"/>
              <a:gd name="adj6" fmla="val 131582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18000" rIns="36000" bIns="1800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pt-PT" sz="800" b="1" dirty="0">
                <a:solidFill>
                  <a:sysClr val="windowText" lastClr="000000"/>
                </a:solidFill>
                <a:latin typeface="Myriad Pro" pitchFamily="34" charset="0"/>
              </a:rPr>
              <a:t>Conclusão</a:t>
            </a:r>
          </a:p>
          <a:p>
            <a:pPr algn="ctr" eaLnBrk="0" hangingPunct="0">
              <a:defRPr/>
            </a:pPr>
            <a:r>
              <a:rPr lang="pt-PT" sz="800" b="1" dirty="0">
                <a:solidFill>
                  <a:sysClr val="windowText" lastClr="000000"/>
                </a:solidFill>
                <a:latin typeface="Myriad Pro" pitchFamily="34" charset="0"/>
              </a:rPr>
              <a:t>Sprint C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3816229" y="3057950"/>
            <a:ext cx="1080000" cy="3564000"/>
          </a:xfrm>
          <a:prstGeom prst="rect">
            <a:avLst/>
          </a:prstGeom>
          <a:solidFill>
            <a:schemeClr val="tx1">
              <a:alpha val="12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pt-PT" dirty="0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824476" y="3257852"/>
            <a:ext cx="1044000" cy="39600"/>
          </a:xfrm>
          <a:prstGeom prst="rect">
            <a:avLst/>
          </a:prstGeom>
          <a:solidFill>
            <a:srgbClr val="C00000"/>
          </a:solidFill>
          <a:ln w="12700">
            <a:noFill/>
            <a:miter lim="800000"/>
            <a:headEnd/>
            <a:tailEnd/>
          </a:ln>
        </p:spPr>
        <p:txBody>
          <a:bodyPr wrap="square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endParaRPr lang="pt-PT">
              <a:solidFill>
                <a:srgbClr val="EE0000"/>
              </a:solidFill>
              <a:latin typeface="Verdana" pitchFamily="34" charset="0"/>
            </a:endParaRPr>
          </a:p>
        </p:txBody>
      </p:sp>
      <p:grpSp>
        <p:nvGrpSpPr>
          <p:cNvPr id="46" name="Group 134"/>
          <p:cNvGrpSpPr/>
          <p:nvPr/>
        </p:nvGrpSpPr>
        <p:grpSpPr>
          <a:xfrm>
            <a:off x="4825732" y="3029123"/>
            <a:ext cx="144000" cy="3564000"/>
            <a:chOff x="3270157" y="1422358"/>
            <a:chExt cx="144000" cy="5069084"/>
          </a:xfrm>
        </p:grpSpPr>
        <p:sp>
          <p:nvSpPr>
            <p:cNvPr id="47" name="Line 488"/>
            <p:cNvSpPr>
              <a:spLocks noChangeShapeType="1"/>
            </p:cNvSpPr>
            <p:nvPr/>
          </p:nvSpPr>
          <p:spPr bwMode="auto">
            <a:xfrm flipV="1">
              <a:off x="3340425" y="1451442"/>
              <a:ext cx="0" cy="5040000"/>
            </a:xfrm>
            <a:prstGeom prst="line">
              <a:avLst/>
            </a:prstGeom>
            <a:noFill/>
            <a:ln w="28575">
              <a:solidFill>
                <a:srgbClr val="BED600"/>
              </a:solidFill>
              <a:round/>
              <a:headEnd/>
              <a:tailEnd/>
            </a:ln>
          </p:spPr>
          <p:txBody>
            <a:bodyPr wrap="square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pt-PT"/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270157" y="1422358"/>
              <a:ext cx="144000" cy="105146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BED600"/>
              </a:solidFill>
              <a:round/>
              <a:headEnd/>
              <a:tailEnd/>
            </a:ln>
          </p:spPr>
          <p:txBody>
            <a:bodyPr wrap="square" lIns="90000" tIns="46800" rIns="90000" bIns="4680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eaLnBrk="0" hangingPunct="0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111301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Completed</a:t>
            </a:r>
            <a:r>
              <a:rPr lang="pt-PT" dirty="0"/>
              <a:t> </a:t>
            </a:r>
            <a:r>
              <a:rPr lang="pt-PT" dirty="0" err="1"/>
              <a:t>Activities</a:t>
            </a:r>
            <a:endParaRPr lang="pt-PT" dirty="0"/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83551"/>
              </p:ext>
            </p:extLst>
          </p:nvPr>
        </p:nvGraphicFramePr>
        <p:xfrm>
          <a:off x="459474" y="2298652"/>
          <a:ext cx="11273051" cy="4391280"/>
        </p:xfrm>
        <a:graphic>
          <a:graphicData uri="http://schemas.openxmlformats.org/drawingml/2006/table">
            <a:tbl>
              <a:tblPr/>
              <a:tblGrid>
                <a:gridCol w="544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3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78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Register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Enable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/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Disable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&amp;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List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Users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Tiago Afonso / Pedro Mesquita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07-05-2023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09-05-2023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07-05-2023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10-05-2023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1002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Create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courses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Tiago Afonso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15-05-2023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18-05-2023</a:t>
                      </a:r>
                      <a:endParaRPr kumimoji="0" lang="pt-PT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10-05-2023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15-05-2023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1003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Open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and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close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enrollments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Tiago Afonso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15-05-2023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18-05-2023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15-05-2023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18-05-2023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rgbClr val="FFFF00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1004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Open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and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close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courses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Tiago Afonso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14-05-2023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20-05-2023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14-05-2023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20-05-2023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rgbClr val="FFFF00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312518"/>
                  </a:ext>
                </a:extLst>
              </a:tr>
              <a:tr h="325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1005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Set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teachers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of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a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course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Tiago Afonso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14-05-2023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20-05-2023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14-05-2023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20-05-2023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rgbClr val="FFFF00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026705"/>
                  </a:ext>
                </a:extLst>
              </a:tr>
              <a:tr h="351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1006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List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all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courses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that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are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available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to 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Tiago Afonso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14-05-2023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20-05-2023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14-05-2023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20-05-2023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rgbClr val="FFFF00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51099"/>
                  </a:ext>
                </a:extLst>
              </a:tr>
              <a:tr h="357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1008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Request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my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enrollment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in a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course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Pedro Mesquita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27-09-2020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07-10-2020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18-05-2023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 05-06-2023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rgbClr val="FFFF00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176764"/>
                  </a:ext>
                </a:extLst>
              </a:tr>
              <a:tr h="341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1009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Approve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or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reject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student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applications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Pedro Mesquita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27-09-2020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07-10-2020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18-05-2023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 05-06-2023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rgbClr val="FFFF00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682186"/>
                  </a:ext>
                </a:extLst>
              </a:tr>
              <a:tr h="357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1010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Schedule a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class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Pedro Mesquita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19-05-2023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21-05-2023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19-05-2023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21-05-2023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rgbClr val="FFFF00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786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58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Uncompleted</a:t>
            </a:r>
            <a:r>
              <a:rPr lang="pt-PT" dirty="0"/>
              <a:t> </a:t>
            </a:r>
            <a:r>
              <a:rPr lang="pt-PT" dirty="0" err="1"/>
              <a:t>Activities</a:t>
            </a:r>
            <a:endParaRPr lang="pt-PT" dirty="0"/>
          </a:p>
        </p:txBody>
      </p:sp>
      <p:graphicFrame>
        <p:nvGraphicFramePr>
          <p:cNvPr id="7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43272"/>
              </p:ext>
            </p:extLst>
          </p:nvPr>
        </p:nvGraphicFramePr>
        <p:xfrm>
          <a:off x="459474" y="2456132"/>
          <a:ext cx="11273051" cy="3476880"/>
        </p:xfrm>
        <a:graphic>
          <a:graphicData uri="http://schemas.openxmlformats.org/drawingml/2006/table">
            <a:tbl>
              <a:tblPr/>
              <a:tblGrid>
                <a:gridCol w="544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3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Atividade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Responsável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 err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Baseline</a:t>
                      </a:r>
                      <a:endParaRPr lang="pt-PT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Real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Estado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78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Create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/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Update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an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exam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Tiago Afonso / Miguel Pessanha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01-06-2023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10-10-2023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10-06-2023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15-06-2023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2002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a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list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of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my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future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exams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2003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a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list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of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all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exams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in a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course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FFFF00"/>
                          </a:solidFill>
                          <a:latin typeface="+mj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rgbClr val="FFFF00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3001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Prepara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communication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infrastructure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for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Shared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Boards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Miguel Pessanha / Luís Monteiro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10-06-2023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13-06-2023</a:t>
                      </a: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10-06-2023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14-06-2023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rgbClr val="FFFF00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312518"/>
                  </a:ext>
                </a:extLst>
              </a:tr>
              <a:tr h="325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3002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Create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a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Board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Luís Monteiro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05-05-2023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15-05-2023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05-05-2023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09-06-2023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rgbClr val="FFFF00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026705"/>
                  </a:ext>
                </a:extLst>
              </a:tr>
              <a:tr h="351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3003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Explore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synchronization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problem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Miguel Pessanha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10-05-2023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20-05-2023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10-05-2023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19-05-2023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  <a:sym typeface="Wingdings"/>
                        </a:rPr>
                        <a:t></a:t>
                      </a:r>
                      <a:endParaRPr lang="pt-PT" sz="2400" kern="1200" noProof="0" dirty="0">
                        <a:solidFill>
                          <a:srgbClr val="FFFF00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51099"/>
                  </a:ext>
                </a:extLst>
              </a:tr>
              <a:tr h="3572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5001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This</a:t>
                      </a:r>
                      <a:r>
                        <a:rPr lang="pt-PT" sz="1200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presentation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 pitchFamily="18" charset="0"/>
                        </a:rPr>
                        <a:t>Everyone</a:t>
                      </a:r>
                      <a:endParaRPr lang="pt-PT" sz="120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19-05-2023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21-05-2023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19-05-2023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PT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End</a:t>
                      </a:r>
                      <a:r>
                        <a:rPr kumimoji="0" lang="pt-PT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21-05-2023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2400" b="0" i="0" u="none" strike="noStrik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</a:t>
                      </a:r>
                      <a:endParaRPr lang="pt-PT" sz="2400" kern="1200" noProof="0" dirty="0">
                        <a:solidFill>
                          <a:srgbClr val="FFFF00"/>
                        </a:solidFill>
                        <a:latin typeface="+mj-lt"/>
                        <a:ea typeface="+mn-ea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176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31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Topics</a:t>
            </a:r>
            <a:endParaRPr lang="pt-PT" dirty="0"/>
          </a:p>
        </p:txBody>
      </p:sp>
      <p:sp>
        <p:nvSpPr>
          <p:cNvPr id="2" name="Retângulo 1"/>
          <p:cNvSpPr/>
          <p:nvPr/>
        </p:nvSpPr>
        <p:spPr>
          <a:xfrm>
            <a:off x="849405" y="2453342"/>
            <a:ext cx="83752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US 5001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As software product client, I want the team (software product supplier) to prepare a presentation focusing on the following aspects: </a:t>
            </a:r>
          </a:p>
          <a:p>
            <a:pPr marL="400050" indent="-400050">
              <a:buAutoNum type="romanLcParenBoth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main objectives of the system; </a:t>
            </a:r>
          </a:p>
          <a:p>
            <a:pPr marL="400050" indent="-400050">
              <a:buAutoNum type="romanLcParenBoth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adopted development process and planning; </a:t>
            </a:r>
          </a:p>
          <a:p>
            <a:pPr marL="400050" indent="-400050">
              <a:buAutoNum type="romanLcParenBoth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teamwork methodology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hlinkClick r:id="rId3"/>
              </a:rPr>
              <a:t>conflict resolution strategy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00050" indent="-400050">
              <a:buAutoNum type="romanLcParenBoth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product quality; </a:t>
            </a:r>
          </a:p>
          <a:p>
            <a:pPr marL="400050" indent="-400050">
              <a:buAutoNum type="romanLcParenBoth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expected results; </a:t>
            </a:r>
          </a:p>
          <a:p>
            <a:pPr marL="400050" indent="-400050">
              <a:buAutoNum type="romanLcParenBoth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'turnkey' format for software delivery/sale; among others relevant aspects.</a:t>
            </a:r>
            <a:r>
              <a:rPr lang="en-US" dirty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049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Lessons</a:t>
            </a:r>
            <a:r>
              <a:rPr lang="pt-PT" dirty="0"/>
              <a:t> </a:t>
            </a:r>
            <a:r>
              <a:rPr lang="pt-PT" dirty="0" err="1"/>
              <a:t>Learned</a:t>
            </a:r>
            <a:endParaRPr lang="pt-PT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29661" t="23201" r="33927" b="31222"/>
          <a:stretch/>
        </p:blipFill>
        <p:spPr>
          <a:xfrm>
            <a:off x="5535659" y="1861443"/>
            <a:ext cx="5642823" cy="47088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BF1111C-12DE-5874-8D9C-1D1B00FF8151}"/>
              </a:ext>
            </a:extLst>
          </p:cNvPr>
          <p:cNvSpPr txBox="1"/>
          <p:nvPr/>
        </p:nvSpPr>
        <p:spPr>
          <a:xfrm>
            <a:off x="546538" y="2501462"/>
            <a:ext cx="43092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	In general, </a:t>
            </a:r>
            <a:r>
              <a:rPr lang="pt-PT" dirty="0" err="1"/>
              <a:t>our</a:t>
            </a:r>
            <a:r>
              <a:rPr lang="pt-PT" dirty="0"/>
              <a:t> sprint </a:t>
            </a:r>
            <a:r>
              <a:rPr lang="pt-PT" dirty="0" err="1"/>
              <a:t>planning</a:t>
            </a:r>
            <a:r>
              <a:rPr lang="pt-PT" dirty="0"/>
              <a:t> </a:t>
            </a:r>
            <a:r>
              <a:rPr lang="pt-PT" dirty="0" err="1"/>
              <a:t>was</a:t>
            </a:r>
            <a:r>
              <a:rPr lang="pt-PT" dirty="0"/>
              <a:t> </a:t>
            </a:r>
            <a:r>
              <a:rPr lang="pt-PT" dirty="0" err="1"/>
              <a:t>really</a:t>
            </a:r>
            <a:r>
              <a:rPr lang="pt-PT" dirty="0"/>
              <a:t> </a:t>
            </a:r>
            <a:r>
              <a:rPr lang="pt-PT" dirty="0" err="1"/>
              <a:t>poor</a:t>
            </a:r>
            <a:r>
              <a:rPr lang="pt-PT" dirty="0"/>
              <a:t>, </a:t>
            </a:r>
            <a:r>
              <a:rPr lang="pt-PT" dirty="0" err="1"/>
              <a:t>having</a:t>
            </a:r>
            <a:r>
              <a:rPr lang="pt-PT" dirty="0"/>
              <a:t> </a:t>
            </a:r>
            <a:r>
              <a:rPr lang="pt-PT" dirty="0" err="1"/>
              <a:t>problems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building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running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Project </a:t>
            </a:r>
            <a:r>
              <a:rPr lang="pt-PT" dirty="0" err="1"/>
              <a:t>since</a:t>
            </a:r>
            <a:r>
              <a:rPr lang="pt-PT" dirty="0"/>
              <a:t> </a:t>
            </a:r>
            <a:r>
              <a:rPr lang="pt-PT" dirty="0" err="1"/>
              <a:t>very</a:t>
            </a:r>
            <a:r>
              <a:rPr lang="pt-PT" dirty="0"/>
              <a:t> </a:t>
            </a:r>
            <a:r>
              <a:rPr lang="pt-PT" dirty="0" err="1"/>
              <a:t>early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having</a:t>
            </a:r>
            <a:r>
              <a:rPr lang="pt-PT" dirty="0"/>
              <a:t> </a:t>
            </a:r>
            <a:r>
              <a:rPr lang="pt-PT" dirty="0" err="1"/>
              <a:t>fixed</a:t>
            </a:r>
            <a:r>
              <a:rPr lang="pt-PT" dirty="0"/>
              <a:t>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very</a:t>
            </a:r>
            <a:r>
              <a:rPr lang="pt-PT" dirty="0"/>
              <a:t> late.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learned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a </a:t>
            </a:r>
            <a:r>
              <a:rPr lang="pt-PT" b="0" i="0" u="none" strike="noStrike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timely</a:t>
            </a:r>
            <a:r>
              <a:rPr lang="pt-PT" b="0" i="0" u="none" strike="noStrike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PT" b="0" i="0" u="none" strike="noStrike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completion</a:t>
            </a:r>
            <a:r>
              <a:rPr lang="pt-PT" b="0" i="0" u="none" strike="noStrike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PT" b="0" i="0" u="none" strike="noStrike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of</a:t>
            </a:r>
            <a:r>
              <a:rPr lang="pt-PT" b="0" i="0" u="none" strike="noStrike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PT" b="0" i="0" u="none" strike="noStrike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user</a:t>
            </a:r>
            <a:r>
              <a:rPr lang="pt-PT" b="0" i="0" u="none" strike="noStrike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PT" b="0" i="0" u="none" strike="noStrike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stories</a:t>
            </a:r>
            <a:r>
              <a:rPr lang="pt-PT" b="0" i="0" u="none" strike="noStrike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PT" b="0" i="0" u="none" strike="noStrike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heavily</a:t>
            </a:r>
            <a:r>
              <a:rPr lang="pt-PT" b="0" i="0" u="none" strike="noStrike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PT" b="0" i="0" u="none" strike="noStrike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relies</a:t>
            </a:r>
            <a:r>
              <a:rPr lang="pt-PT" b="0" i="0" u="none" strike="noStrike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PT" b="0" i="0" u="none" strike="noStrike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on</a:t>
            </a:r>
            <a:r>
              <a:rPr lang="pt-PT" b="0" i="0" u="none" strike="noStrike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PT" b="0" i="0" u="none" strike="noStrike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establishing</a:t>
            </a:r>
            <a:r>
              <a:rPr lang="pt-PT" b="0" i="0" u="none" strike="noStrike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a </a:t>
            </a:r>
            <a:r>
              <a:rPr lang="pt-PT" b="0" i="0" u="none" strike="noStrike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strong</a:t>
            </a:r>
            <a:r>
              <a:rPr lang="pt-PT" b="0" i="0" u="none" strike="noStrike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PT" b="0" i="0" u="none" strike="noStrike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foundation</a:t>
            </a:r>
            <a:r>
              <a:rPr lang="pt-PT" b="0" i="0" u="none" strike="noStrike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PT" b="0" i="0" u="none" strike="noStrike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during</a:t>
            </a:r>
            <a:r>
              <a:rPr lang="pt-PT" b="0" i="0" u="none" strike="noStrike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PT" b="0" i="0" u="none" strike="noStrike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project</a:t>
            </a:r>
            <a:r>
              <a:rPr lang="pt-PT" b="0" i="0" u="none" strike="noStrike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PT" b="0" i="0" u="none" strike="noStrike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setup</a:t>
            </a:r>
            <a:r>
              <a:rPr lang="pt-PT" b="0" i="0" u="none" strike="noStrike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PT" b="0" i="0" u="none" strike="noStrike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and</a:t>
            </a:r>
            <a:r>
              <a:rPr lang="pt-PT" b="0" i="0" u="none" strike="noStrike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PT" b="0" i="0" u="none" strike="noStrike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neglecting</a:t>
            </a:r>
            <a:r>
              <a:rPr lang="pt-PT" b="0" i="0" u="none" strike="noStrike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PT" b="0" i="0" u="none" strike="noStrike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it</a:t>
            </a:r>
            <a:r>
              <a:rPr lang="pt-PT" b="0" i="0" u="none" strike="noStrike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can lead to a </a:t>
            </a:r>
            <a:r>
              <a:rPr lang="pt-PT" b="0" i="0" u="none" strike="noStrike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serious</a:t>
            </a:r>
            <a:r>
              <a:rPr lang="pt-PT" b="0" i="0" u="none" strike="noStrike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pt-PT" b="0" i="0" u="none" strike="noStrike" dirty="0" err="1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delay</a:t>
            </a:r>
            <a:r>
              <a:rPr lang="pt-PT" b="0" i="0" u="none" strike="noStrike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r>
              <a:rPr lang="pt-PT" dirty="0">
                <a:latin typeface="Century Gothic" panose="020B0502020202020204" pitchFamily="34" charset="0"/>
              </a:rPr>
              <a:t>	Some </a:t>
            </a:r>
            <a:r>
              <a:rPr lang="pt-PT" dirty="0" err="1">
                <a:latin typeface="Century Gothic" panose="020B0502020202020204" pitchFamily="34" charset="0"/>
              </a:rPr>
              <a:t>user</a:t>
            </a:r>
            <a:r>
              <a:rPr lang="pt-PT" dirty="0">
                <a:latin typeface="Century Gothic" panose="020B0502020202020204" pitchFamily="34" charset="0"/>
              </a:rPr>
              <a:t> </a:t>
            </a:r>
            <a:r>
              <a:rPr lang="pt-PT" dirty="0" err="1">
                <a:latin typeface="Century Gothic" panose="020B0502020202020204" pitchFamily="34" charset="0"/>
              </a:rPr>
              <a:t>stories</a:t>
            </a:r>
            <a:r>
              <a:rPr lang="pt-PT" dirty="0">
                <a:latin typeface="Century Gothic" panose="020B0502020202020204" pitchFamily="34" charset="0"/>
              </a:rPr>
              <a:t> </a:t>
            </a:r>
            <a:r>
              <a:rPr lang="pt-PT" dirty="0" err="1">
                <a:latin typeface="Century Gothic" panose="020B0502020202020204" pitchFamily="34" charset="0"/>
              </a:rPr>
              <a:t>were</a:t>
            </a:r>
            <a:r>
              <a:rPr lang="pt-PT" dirty="0">
                <a:latin typeface="Century Gothic" panose="020B0502020202020204" pitchFamily="34" charset="0"/>
              </a:rPr>
              <a:t> </a:t>
            </a:r>
            <a:r>
              <a:rPr lang="pt-PT" dirty="0" err="1">
                <a:latin typeface="Century Gothic" panose="020B0502020202020204" pitchFamily="34" charset="0"/>
              </a:rPr>
              <a:t>only</a:t>
            </a:r>
            <a:r>
              <a:rPr lang="pt-PT" dirty="0">
                <a:latin typeface="Century Gothic" panose="020B0502020202020204" pitchFamily="34" charset="0"/>
              </a:rPr>
              <a:t> </a:t>
            </a:r>
            <a:r>
              <a:rPr lang="pt-PT" dirty="0" err="1">
                <a:latin typeface="Century Gothic" panose="020B0502020202020204" pitchFamily="34" charset="0"/>
              </a:rPr>
              <a:t>able</a:t>
            </a:r>
            <a:r>
              <a:rPr lang="pt-PT" dirty="0">
                <a:latin typeface="Century Gothic" panose="020B0502020202020204" pitchFamily="34" charset="0"/>
              </a:rPr>
              <a:t> to </a:t>
            </a:r>
            <a:r>
              <a:rPr lang="pt-PT" dirty="0" err="1">
                <a:latin typeface="Century Gothic" panose="020B0502020202020204" pitchFamily="34" charset="0"/>
              </a:rPr>
              <a:t>be</a:t>
            </a:r>
            <a:r>
              <a:rPr lang="pt-PT" dirty="0">
                <a:latin typeface="Century Gothic" panose="020B0502020202020204" pitchFamily="34" charset="0"/>
              </a:rPr>
              <a:t> </a:t>
            </a:r>
            <a:r>
              <a:rPr lang="pt-PT" dirty="0" err="1">
                <a:latin typeface="Century Gothic" panose="020B0502020202020204" pitchFamily="34" charset="0"/>
              </a:rPr>
              <a:t>completed</a:t>
            </a:r>
            <a:r>
              <a:rPr lang="pt-PT" dirty="0">
                <a:latin typeface="Century Gothic" panose="020B0502020202020204" pitchFamily="34" charset="0"/>
              </a:rPr>
              <a:t> </a:t>
            </a:r>
            <a:r>
              <a:rPr lang="pt-PT" dirty="0" err="1">
                <a:latin typeface="Century Gothic" panose="020B0502020202020204" pitchFamily="34" charset="0"/>
              </a:rPr>
              <a:t>during</a:t>
            </a:r>
            <a:r>
              <a:rPr lang="pt-PT" dirty="0">
                <a:latin typeface="Century Gothic" panose="020B0502020202020204" pitchFamily="34" charset="0"/>
              </a:rPr>
              <a:t> Sprint C, </a:t>
            </a:r>
            <a:r>
              <a:rPr lang="pt-PT" dirty="0" err="1">
                <a:latin typeface="Century Gothic" panose="020B0502020202020204" pitchFamily="34" charset="0"/>
              </a:rPr>
              <a:t>which</a:t>
            </a:r>
            <a:r>
              <a:rPr lang="pt-PT" dirty="0">
                <a:latin typeface="Century Gothic" panose="020B0502020202020204" pitchFamily="34" charset="0"/>
              </a:rPr>
              <a:t> </a:t>
            </a:r>
            <a:r>
              <a:rPr lang="pt-PT" dirty="0" err="1">
                <a:latin typeface="Century Gothic" panose="020B0502020202020204" pitchFamily="34" charset="0"/>
              </a:rPr>
              <a:t>is</a:t>
            </a:r>
            <a:r>
              <a:rPr lang="pt-PT" dirty="0">
                <a:latin typeface="Century Gothic" panose="020B0502020202020204" pitchFamily="34" charset="0"/>
              </a:rPr>
              <a:t> </a:t>
            </a:r>
            <a:r>
              <a:rPr lang="pt-PT" dirty="0" err="1">
                <a:latin typeface="Century Gothic" panose="020B0502020202020204" pitchFamily="34" charset="0"/>
              </a:rPr>
              <a:t>having</a:t>
            </a:r>
            <a:r>
              <a:rPr lang="pt-PT" dirty="0">
                <a:latin typeface="Century Gothic" panose="020B0502020202020204" pitchFamily="34" charset="0"/>
              </a:rPr>
              <a:t> a </a:t>
            </a:r>
            <a:r>
              <a:rPr lang="pt-PT" dirty="0" err="1">
                <a:latin typeface="Century Gothic" panose="020B0502020202020204" pitchFamily="34" charset="0"/>
              </a:rPr>
              <a:t>better</a:t>
            </a:r>
            <a:r>
              <a:rPr lang="pt-PT" dirty="0">
                <a:latin typeface="Century Gothic" panose="020B0502020202020204" pitchFamily="34" charset="0"/>
              </a:rPr>
              <a:t> </a:t>
            </a:r>
            <a:r>
              <a:rPr lang="pt-PT" dirty="0" err="1">
                <a:latin typeface="Century Gothic" panose="020B0502020202020204" pitchFamily="34" charset="0"/>
              </a:rPr>
              <a:t>planning</a:t>
            </a:r>
            <a:r>
              <a:rPr lang="pt-PT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8" name="Seta para Baixo 7">
            <a:extLst>
              <a:ext uri="{FF2B5EF4-FFF2-40B4-BE49-F238E27FC236}">
                <a16:creationId xmlns:a16="http://schemas.microsoft.com/office/drawing/2014/main" id="{CDDEF5B6-02A0-84DC-7DA9-9B56455ADB85}"/>
              </a:ext>
            </a:extLst>
          </p:cNvPr>
          <p:cNvSpPr/>
          <p:nvPr/>
        </p:nvSpPr>
        <p:spPr>
          <a:xfrm>
            <a:off x="9115720" y="2960016"/>
            <a:ext cx="207389" cy="37707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C7354A-1212-A2CE-6380-8770057B24F7}"/>
              </a:ext>
            </a:extLst>
          </p:cNvPr>
          <p:cNvSpPr txBox="1"/>
          <p:nvPr/>
        </p:nvSpPr>
        <p:spPr>
          <a:xfrm>
            <a:off x="8729221" y="2683017"/>
            <a:ext cx="2055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 err="1"/>
              <a:t>We</a:t>
            </a:r>
            <a:r>
              <a:rPr lang="pt-PT" sz="1200" b="1" dirty="0"/>
              <a:t> are </a:t>
            </a:r>
            <a:r>
              <a:rPr lang="pt-PT" sz="1200" b="1" dirty="0" err="1"/>
              <a:t>here</a:t>
            </a:r>
            <a:endParaRPr lang="pt-PT" sz="1200" b="1" dirty="0"/>
          </a:p>
        </p:txBody>
      </p:sp>
    </p:spTree>
    <p:extLst>
      <p:ext uri="{BB962C8B-B14F-4D97-AF65-F5344CB8AC3E}">
        <p14:creationId xmlns:p14="http://schemas.microsoft.com/office/powerpoint/2010/main" val="131874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b="1" dirty="0" err="1"/>
              <a:t>eCourse</a:t>
            </a:r>
            <a:br>
              <a:rPr lang="pt-PT" b="1" dirty="0"/>
            </a:br>
            <a:r>
              <a:rPr lang="pt-PT" sz="3600" b="1" dirty="0" err="1"/>
              <a:t>Progress</a:t>
            </a:r>
            <a:r>
              <a:rPr lang="pt-PT" sz="3600" b="1" dirty="0"/>
              <a:t> </a:t>
            </a:r>
            <a:r>
              <a:rPr lang="pt-PT" sz="3600" b="1" dirty="0" err="1"/>
              <a:t>Report</a:t>
            </a:r>
            <a:r>
              <a:rPr lang="pt-PT" sz="3600" b="1" dirty="0"/>
              <a:t> – Sprint B</a:t>
            </a:r>
            <a:br>
              <a:rPr lang="pt-PT" sz="3600" b="1" dirty="0"/>
            </a:br>
            <a:endParaRPr lang="pt-PT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125738"/>
            <a:ext cx="8825658" cy="2180468"/>
          </a:xfrm>
        </p:spPr>
        <p:txBody>
          <a:bodyPr>
            <a:normAutofit/>
          </a:bodyPr>
          <a:lstStyle/>
          <a:p>
            <a:endParaRPr lang="pt-PT" b="1" cap="none" dirty="0">
              <a:latin typeface="+mj-lt"/>
            </a:endParaRPr>
          </a:p>
          <a:p>
            <a:r>
              <a:rPr lang="pt-PT" b="1" cap="none" dirty="0">
                <a:latin typeface="+mj-lt"/>
              </a:rPr>
              <a:t>Pedro Mesquita – 1211171</a:t>
            </a:r>
          </a:p>
          <a:p>
            <a:r>
              <a:rPr lang="pt-PT" b="1" cap="none" dirty="0">
                <a:latin typeface="+mj-lt"/>
              </a:rPr>
              <a:t>Luís Monteiro – 1211250</a:t>
            </a:r>
          </a:p>
          <a:p>
            <a:r>
              <a:rPr lang="pt-PT" b="1" cap="none" dirty="0">
                <a:latin typeface="+mj-lt"/>
              </a:rPr>
              <a:t>Miguel Pessanha – 1201078</a:t>
            </a:r>
          </a:p>
          <a:p>
            <a:r>
              <a:rPr lang="pt-PT" b="1" cap="none" dirty="0">
                <a:latin typeface="+mj-lt"/>
              </a:rPr>
              <a:t>Tiago Afonso - 1201305</a:t>
            </a:r>
          </a:p>
        </p:txBody>
      </p:sp>
    </p:spTree>
    <p:extLst>
      <p:ext uri="{BB962C8B-B14F-4D97-AF65-F5344CB8AC3E}">
        <p14:creationId xmlns:p14="http://schemas.microsoft.com/office/powerpoint/2010/main" val="2992610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8922933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QhkvEMfQE2UIUtw3E4cJ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QhkvEMfQE2UIUtw3E4cJ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mf91MzGVk.ZNox42bC4g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QhkvEMfQE2UIUtw3E4cJQ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Personalizado 1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0070C0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9bdf9ce-6bb9-4a53-8726-9f58bd9dd9d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99F0C62C09A243B041C65CF2B8B0B6" ma:contentTypeVersion="15" ma:contentTypeDescription="Create a new document." ma:contentTypeScope="" ma:versionID="199a943d73e753623b6b806aabc232e8">
  <xsd:schema xmlns:xsd="http://www.w3.org/2001/XMLSchema" xmlns:xs="http://www.w3.org/2001/XMLSchema" xmlns:p="http://schemas.microsoft.com/office/2006/metadata/properties" xmlns:ns3="dbcc6fe8-c5a4-4965-a57f-6b290136b18b" xmlns:ns4="e9bdf9ce-6bb9-4a53-8726-9f58bd9dd9d3" targetNamespace="http://schemas.microsoft.com/office/2006/metadata/properties" ma:root="true" ma:fieldsID="6e2812a522f675c9d7d0b16f5bb28b95" ns3:_="" ns4:_="">
    <xsd:import namespace="dbcc6fe8-c5a4-4965-a57f-6b290136b18b"/>
    <xsd:import namespace="e9bdf9ce-6bb9-4a53-8726-9f58bd9dd9d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cc6fe8-c5a4-4965-a57f-6b290136b18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df9ce-6bb9-4a53-8726-9f58bd9dd9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0ACA2C-97E2-4BA6-8903-232D95FC50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AAB6C4-099C-42B3-800B-33D9542A997C}">
  <ds:schemaRefs>
    <ds:schemaRef ds:uri="http://purl.org/dc/dcmitype/"/>
    <ds:schemaRef ds:uri="http://schemas.openxmlformats.org/package/2006/metadata/core-properties"/>
    <ds:schemaRef ds:uri="e9bdf9ce-6bb9-4a53-8726-9f58bd9dd9d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dbcc6fe8-c5a4-4965-a57f-6b290136b18b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44738C8-0DF1-425F-8624-DF3939E32A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cc6fe8-c5a4-4965-a57f-6b290136b18b"/>
    <ds:schemaRef ds:uri="e9bdf9ce-6bb9-4a53-8726-9f58bd9dd9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699</TotalTime>
  <Words>754</Words>
  <Application>Microsoft Macintosh PowerPoint</Application>
  <PresentationFormat>Ecrã Panorâmico</PresentationFormat>
  <Paragraphs>274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Myriad Pro</vt:lpstr>
      <vt:lpstr>Verdana</vt:lpstr>
      <vt:lpstr>Wingdings 3</vt:lpstr>
      <vt:lpstr>Ion Boardroom</vt:lpstr>
      <vt:lpstr>eCourse Progress Report – Sprint B </vt:lpstr>
      <vt:lpstr>Topics</vt:lpstr>
      <vt:lpstr>Planning</vt:lpstr>
      <vt:lpstr>Completed Activities</vt:lpstr>
      <vt:lpstr>Uncompleted Activities</vt:lpstr>
      <vt:lpstr>Topics</vt:lpstr>
      <vt:lpstr>Lessons Learned</vt:lpstr>
      <vt:lpstr>eCourse Progress Report – Sprint 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Gerir projetos</dc:title>
  <dc:creator>Ana Abreu</dc:creator>
  <cp:lastModifiedBy>Pedro Mesquita</cp:lastModifiedBy>
  <cp:revision>69</cp:revision>
  <dcterms:created xsi:type="dcterms:W3CDTF">2015-06-02T09:01:30Z</dcterms:created>
  <dcterms:modified xsi:type="dcterms:W3CDTF">2023-06-14T14:14:10Z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0x0101007599F0C62C09A243B041C65CF2B8B0B6</vt:lpwstr>
  </property>
</Properties>
</file>