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485AE-E0B1-40F3-BA93-0CEBC60EE7B2}" v="24" dt="2023-12-11T03:25:2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0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0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5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5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4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90106-1CF1-BD17-D836-745A9C7F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pt-BR" dirty="0"/>
              <a:t>Análise de engajamento de usuários por meio de </a:t>
            </a:r>
            <a:r>
              <a:rPr lang="pt-BR" dirty="0" err="1"/>
              <a:t>nlp</a:t>
            </a:r>
            <a:r>
              <a:rPr lang="pt-BR" dirty="0"/>
              <a:t>/</a:t>
            </a:r>
            <a:r>
              <a:rPr lang="pt-BR" dirty="0" err="1"/>
              <a:t>llm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54084-EB1F-26F9-D299-6F98D1324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pt-BR" dirty="0"/>
              <a:t>Por:</a:t>
            </a:r>
          </a:p>
          <a:p>
            <a:r>
              <a:rPr lang="pt-BR" dirty="0"/>
              <a:t>Pedro Cândido do Nascimento Filhos</a:t>
            </a:r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B342FDAE-DCBF-5391-3812-18ED09CDA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3" r="30858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21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EADE07-D7D7-87D6-EB68-16CDE1DA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" y="1898550"/>
            <a:ext cx="10313312" cy="40837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729640" y="1029393"/>
            <a:ext cx="9516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Existem diferenças entre os valores pagos para os clientes que tem opiniões negativas ou positivas?</a:t>
            </a:r>
          </a:p>
        </p:txBody>
      </p:sp>
    </p:spTree>
    <p:extLst>
      <p:ext uri="{BB962C8B-B14F-4D97-AF65-F5344CB8AC3E}">
        <p14:creationId xmlns:p14="http://schemas.microsoft.com/office/powerpoint/2010/main" val="74926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667010" y="917980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 quanto se engajam em redigir comentários?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0DFDF0-330A-5865-85A8-8F7E7BF3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" y="1461707"/>
            <a:ext cx="7961139" cy="52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667010" y="917980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 que se redige com maior frequência?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3ADC5-AA91-D842-8256-93E60F70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630797"/>
            <a:ext cx="1875353" cy="398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BAB5E4-F231-A1B9-D4B2-79847E56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9" y="1562956"/>
            <a:ext cx="8818497" cy="43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1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667010" y="917980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 que se redige com maior frequência?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B22158-7216-572B-D36D-950B1E86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8" y="1447246"/>
            <a:ext cx="9691231" cy="49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4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261227" y="744397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Sobre os clientes?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D7CCE3-CF67-ECEF-87D5-E2FF59F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5" y="4814211"/>
            <a:ext cx="2850824" cy="20437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A1359-38A7-688E-56DC-D00CDE07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270" y="4609261"/>
            <a:ext cx="2570811" cy="21623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E44F0B-A815-F7DC-E641-7242462F6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322" y="1144507"/>
            <a:ext cx="3823382" cy="32445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4E659D-339F-0F0C-681E-064300CE9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8" y="1144507"/>
            <a:ext cx="3826262" cy="34901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087528F-9D62-FCFC-89E0-668066075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390" y="1144507"/>
            <a:ext cx="3823382" cy="34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261227" y="744397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Sobre os clientes?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9E083A-A05E-6F69-1878-A34F5AF9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" y="1361008"/>
            <a:ext cx="4486275" cy="3771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8CF7D9-04E6-241A-3674-06B76466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26" y="1361008"/>
            <a:ext cx="4362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261227" y="898901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Testes estatísticos.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96319-45C2-7D82-5CAD-A311DA17C343}"/>
              </a:ext>
            </a:extLst>
          </p:cNvPr>
          <p:cNvSpPr txBox="1"/>
          <p:nvPr/>
        </p:nvSpPr>
        <p:spPr>
          <a:xfrm>
            <a:off x="261227" y="1606614"/>
            <a:ext cx="100458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Perfil dos Clientes:</a:t>
            </a:r>
            <a:br>
              <a:rPr lang="pt-BR" sz="2000" dirty="0"/>
            </a:br>
            <a:r>
              <a:rPr lang="pt-BR" sz="2000" dirty="0"/>
              <a:t>Sexo:</a:t>
            </a:r>
          </a:p>
          <a:p>
            <a:r>
              <a:rPr lang="pt-BR" sz="2000" dirty="0"/>
              <a:t> - Maioria equilibrada entre os sexos.</a:t>
            </a:r>
          </a:p>
          <a:p>
            <a:r>
              <a:rPr lang="pt-BR" sz="2000" dirty="0"/>
              <a:t> - Mais reclamações por parte dos clientes do sexo masculino.</a:t>
            </a:r>
            <a:br>
              <a:rPr lang="pt-BR" sz="2000" dirty="0"/>
            </a:br>
            <a:r>
              <a:rPr lang="pt-BR" sz="2000" dirty="0"/>
              <a:t>Estado Civil:</a:t>
            </a:r>
          </a:p>
          <a:p>
            <a:r>
              <a:rPr lang="pt-BR" sz="2000" dirty="0"/>
              <a:t> - Maioria casada, seguida pelos solteiros.</a:t>
            </a:r>
          </a:p>
          <a:p>
            <a:r>
              <a:rPr lang="pt-BR" sz="2000" dirty="0"/>
              <a:t> - Clientes casados são os que mais fazem reclamações.</a:t>
            </a:r>
            <a:br>
              <a:rPr lang="pt-BR" sz="2000" dirty="0"/>
            </a:br>
            <a:r>
              <a:rPr lang="pt-BR" sz="2000" dirty="0"/>
              <a:t>Tipo de Serviço:</a:t>
            </a:r>
          </a:p>
          <a:p>
            <a:r>
              <a:rPr lang="pt-BR" sz="2000" dirty="0"/>
              <a:t> - Internet é o serviço mais contratado.</a:t>
            </a:r>
          </a:p>
          <a:p>
            <a:r>
              <a:rPr lang="pt-BR" sz="2000" dirty="0"/>
              <a:t> - Telefonia Móvel tem uma performance inferior em comentários.</a:t>
            </a:r>
            <a:br>
              <a:rPr lang="pt-BR" sz="2000" dirty="0"/>
            </a:br>
            <a:r>
              <a:rPr lang="pt-BR" sz="2000" dirty="0"/>
              <a:t>Localização:</a:t>
            </a:r>
          </a:p>
          <a:p>
            <a:r>
              <a:rPr lang="pt-BR" sz="2000" dirty="0"/>
              <a:t> - Sudeste concentra a maioria dos clientes, com destaque para São Paulo, Belo Horizonte e Rio de Janeiro.</a:t>
            </a:r>
          </a:p>
          <a:p>
            <a:r>
              <a:rPr lang="pt-BR" sz="2000" dirty="0"/>
              <a:t> - Brasília apresenta proporcionalmente mais comentários negativos. Se for um mercado em inicio, deve-se ter atenção.</a:t>
            </a:r>
          </a:p>
        </p:txBody>
      </p:sp>
    </p:spTree>
    <p:extLst>
      <p:ext uri="{BB962C8B-B14F-4D97-AF65-F5344CB8AC3E}">
        <p14:creationId xmlns:p14="http://schemas.microsoft.com/office/powerpoint/2010/main" val="21364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261227" y="898901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Testes estatísticos.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96319-45C2-7D82-5CAD-A311DA17C343}"/>
              </a:ext>
            </a:extLst>
          </p:cNvPr>
          <p:cNvSpPr txBox="1"/>
          <p:nvPr/>
        </p:nvSpPr>
        <p:spPr>
          <a:xfrm>
            <a:off x="261227" y="1606614"/>
            <a:ext cx="100458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Diferenças entre Comentários Negativos e Positivos:</a:t>
            </a:r>
          </a:p>
          <a:p>
            <a:br>
              <a:rPr lang="pt-BR" sz="2000" dirty="0"/>
            </a:br>
            <a:r>
              <a:rPr lang="pt-BR" sz="2000" dirty="0"/>
              <a:t>Idade:</a:t>
            </a:r>
          </a:p>
          <a:p>
            <a:r>
              <a:rPr lang="pt-BR" sz="2000" dirty="0"/>
              <a:t> - Não apresenta correlação significativa com sentimentos.</a:t>
            </a:r>
          </a:p>
          <a:p>
            <a:br>
              <a:rPr lang="pt-BR" sz="2000" dirty="0"/>
            </a:br>
            <a:r>
              <a:rPr lang="pt-BR" sz="2000" dirty="0"/>
              <a:t>Número de Dependentes:</a:t>
            </a:r>
          </a:p>
          <a:p>
            <a:r>
              <a:rPr lang="pt-BR" sz="2000" dirty="0"/>
              <a:t> - Sem correlação forte com sentimentos.</a:t>
            </a:r>
          </a:p>
          <a:p>
            <a:br>
              <a:rPr lang="pt-BR" sz="2000" dirty="0"/>
            </a:br>
            <a:r>
              <a:rPr lang="pt-BR" sz="2000" dirty="0"/>
              <a:t>Valor Mensal do Contrato:</a:t>
            </a:r>
          </a:p>
          <a:p>
            <a:r>
              <a:rPr lang="pt-BR" sz="2000" dirty="0"/>
              <a:t> - Correlação significativa com sentimentos.</a:t>
            </a:r>
          </a:p>
          <a:p>
            <a:r>
              <a:rPr lang="pt-BR" sz="2000" dirty="0"/>
              <a:t> - Clientes com avaliações positivas tendem a pagar mais.</a:t>
            </a:r>
          </a:p>
          <a:p>
            <a:br>
              <a:rPr lang="pt-BR" sz="2000" dirty="0"/>
            </a:br>
            <a:r>
              <a:rPr lang="pt-BR" sz="2000" dirty="0"/>
              <a:t>Duração Média das Chamadas e Volume de Dados:</a:t>
            </a:r>
          </a:p>
          <a:p>
            <a:r>
              <a:rPr lang="pt-BR" sz="2000" dirty="0"/>
              <a:t> - Diferenças significativas.</a:t>
            </a:r>
          </a:p>
          <a:p>
            <a:r>
              <a:rPr lang="pt-BR" sz="2000" dirty="0"/>
              <a:t> - Comentários positivos têm duração média de chamadas e volume de dados mais altos.</a:t>
            </a:r>
          </a:p>
        </p:txBody>
      </p:sp>
    </p:spTree>
    <p:extLst>
      <p:ext uri="{BB962C8B-B14F-4D97-AF65-F5344CB8AC3E}">
        <p14:creationId xmlns:p14="http://schemas.microsoft.com/office/powerpoint/2010/main" val="236813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3E35EA-EA60-4469-CA8A-712F18AA0CF3}"/>
              </a:ext>
            </a:extLst>
          </p:cNvPr>
          <p:cNvSpPr txBox="1"/>
          <p:nvPr/>
        </p:nvSpPr>
        <p:spPr>
          <a:xfrm>
            <a:off x="261227" y="898901"/>
            <a:ext cx="951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Testes estatísticos.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96319-45C2-7D82-5CAD-A311DA17C343}"/>
              </a:ext>
            </a:extLst>
          </p:cNvPr>
          <p:cNvSpPr txBox="1"/>
          <p:nvPr/>
        </p:nvSpPr>
        <p:spPr>
          <a:xfrm>
            <a:off x="261227" y="1393671"/>
            <a:ext cx="100458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Diferenças entre Comentários Negativos e Positivos:</a:t>
            </a:r>
          </a:p>
          <a:p>
            <a:br>
              <a:rPr lang="pt-BR" sz="2000" dirty="0"/>
            </a:br>
            <a:r>
              <a:rPr lang="pt-BR" sz="2000" dirty="0" err="1"/>
              <a:t>Churn</a:t>
            </a:r>
            <a:r>
              <a:rPr lang="pt-BR" sz="2000" dirty="0"/>
              <a:t>:</a:t>
            </a:r>
          </a:p>
          <a:p>
            <a:r>
              <a:rPr lang="pt-BR" sz="2000" dirty="0"/>
              <a:t> - Não apresenta correlação forte com sentimentos.</a:t>
            </a:r>
          </a:p>
          <a:p>
            <a:r>
              <a:rPr lang="pt-BR" sz="2000" dirty="0"/>
              <a:t> - Maior correlação com comentários negativos.</a:t>
            </a:r>
          </a:p>
          <a:p>
            <a:br>
              <a:rPr lang="pt-BR" sz="2000" dirty="0"/>
            </a:br>
            <a:r>
              <a:rPr lang="pt-BR" sz="2000" dirty="0"/>
              <a:t>Causas Evidentes para Comentários Negativos:</a:t>
            </a:r>
          </a:p>
          <a:p>
            <a:r>
              <a:rPr lang="pt-BR" sz="2000" dirty="0"/>
              <a:t> - Serviço de Telefonia Móvel:</a:t>
            </a:r>
          </a:p>
          <a:p>
            <a:r>
              <a:rPr lang="pt-BR" sz="2000" dirty="0"/>
              <a:t> - Apresenta performance inferior em comentários.</a:t>
            </a:r>
          </a:p>
          <a:p>
            <a:br>
              <a:rPr lang="pt-BR" sz="2000" dirty="0"/>
            </a:br>
            <a:r>
              <a:rPr lang="pt-BR" sz="2000" dirty="0"/>
              <a:t>Valor Mensal do Contrato:</a:t>
            </a:r>
          </a:p>
          <a:p>
            <a:r>
              <a:rPr lang="pt-BR" sz="2000" dirty="0"/>
              <a:t> - Correlação significativa, clientes insatisfeitos podem associar o preço ao descontentamento.</a:t>
            </a:r>
          </a:p>
          <a:p>
            <a:br>
              <a:rPr lang="pt-BR" sz="2000" dirty="0"/>
            </a:br>
            <a:r>
              <a:rPr lang="pt-BR" sz="2000" dirty="0" err="1"/>
              <a:t>Churn</a:t>
            </a:r>
            <a:r>
              <a:rPr lang="pt-BR" sz="2000" dirty="0"/>
              <a:t> e Comentários Negativos:</a:t>
            </a:r>
          </a:p>
          <a:p>
            <a:r>
              <a:rPr lang="pt-BR" sz="2000" dirty="0"/>
              <a:t> - </a:t>
            </a:r>
            <a:r>
              <a:rPr lang="pt-BR" sz="2000" dirty="0" err="1"/>
              <a:t>Churn</a:t>
            </a:r>
            <a:r>
              <a:rPr lang="pt-BR" sz="2000" dirty="0"/>
              <a:t> não tem correlação forte com sentimentos, mas tem maior correlação com comentários negativos.</a:t>
            </a:r>
          </a:p>
          <a:p>
            <a:r>
              <a:rPr lang="pt-BR" sz="2000" dirty="0"/>
              <a:t> - Indica que clientes insatisfeitos podem ter maior probabilidade de </a:t>
            </a:r>
            <a:r>
              <a:rPr lang="pt-BR" sz="2000" dirty="0" err="1"/>
              <a:t>churn</a:t>
            </a:r>
            <a:r>
              <a:rPr lang="pt-BR" sz="2000" dirty="0"/>
              <a:t>.</a:t>
            </a:r>
          </a:p>
          <a:p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38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173544" y="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Acionáveis de negócio: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96319-45C2-7D82-5CAD-A311DA17C343}"/>
              </a:ext>
            </a:extLst>
          </p:cNvPr>
          <p:cNvSpPr txBox="1"/>
          <p:nvPr/>
        </p:nvSpPr>
        <p:spPr>
          <a:xfrm>
            <a:off x="173544" y="590595"/>
            <a:ext cx="1004587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Melhoria nos Serviços:</a:t>
            </a:r>
          </a:p>
          <a:p>
            <a:r>
              <a:rPr lang="pt-BR" sz="2000" dirty="0"/>
              <a:t> - Investir em melhorias no serviço de Telefonia Móvel.</a:t>
            </a:r>
          </a:p>
          <a:p>
            <a:br>
              <a:rPr lang="pt-BR" sz="2000" dirty="0"/>
            </a:br>
            <a:r>
              <a:rPr lang="pt-BR" sz="2000" dirty="0"/>
              <a:t>Revisão de Preços:</a:t>
            </a:r>
          </a:p>
          <a:p>
            <a:r>
              <a:rPr lang="pt-BR" sz="2000" dirty="0"/>
              <a:t> - Avaliar estratégias de precificação, considerando a correlação do valor mensal com sentimentos.</a:t>
            </a:r>
          </a:p>
          <a:p>
            <a:br>
              <a:rPr lang="pt-BR" sz="2000" dirty="0"/>
            </a:br>
            <a:r>
              <a:rPr lang="pt-BR" sz="2000" dirty="0"/>
              <a:t>Atendimento ao Cliente:</a:t>
            </a:r>
          </a:p>
          <a:p>
            <a:r>
              <a:rPr lang="pt-BR" sz="2000" dirty="0"/>
              <a:t> - Intensificar o atendimento ao cliente para reduzir o número de reclamações.</a:t>
            </a:r>
          </a:p>
          <a:p>
            <a:br>
              <a:rPr lang="pt-BR" sz="2000" dirty="0"/>
            </a:br>
            <a:r>
              <a:rPr lang="pt-BR" sz="2000" dirty="0"/>
              <a:t>Segmentação de Marketing:</a:t>
            </a:r>
          </a:p>
          <a:p>
            <a:r>
              <a:rPr lang="pt-BR" sz="2000" dirty="0"/>
              <a:t> - Segmentar estratégias de marketing com base no perfil dos clientes que fazem comentários positivos e negativos.</a:t>
            </a:r>
          </a:p>
          <a:p>
            <a:br>
              <a:rPr lang="pt-BR" sz="2000" dirty="0"/>
            </a:br>
            <a:r>
              <a:rPr lang="pt-BR" sz="2000" dirty="0"/>
              <a:t>Monitoramento Contínuo:</a:t>
            </a:r>
          </a:p>
          <a:p>
            <a:r>
              <a:rPr lang="pt-BR" sz="2000" dirty="0"/>
              <a:t> - Implementar um sistema de monitoramento contínuo de feedbacks para aprimorar rapidamente os pontos de insatisfação.</a:t>
            </a:r>
          </a:p>
          <a:p>
            <a:br>
              <a:rPr lang="pt-BR" sz="2000" dirty="0"/>
            </a:br>
            <a:r>
              <a:rPr lang="pt-BR" sz="2000" dirty="0"/>
              <a:t>Campanhas de Fidelização:</a:t>
            </a:r>
          </a:p>
          <a:p>
            <a:r>
              <a:rPr lang="pt-BR" sz="2000" dirty="0"/>
              <a:t> - Desenvolver campanhas de fidelização direcionadas aos clientes com avaliações negativas.</a:t>
            </a:r>
          </a:p>
          <a:p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Resumo da análise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46881-96B2-8700-C984-B9A7BCB26EAB}"/>
              </a:ext>
            </a:extLst>
          </p:cNvPr>
          <p:cNvSpPr txBox="1"/>
          <p:nvPr/>
        </p:nvSpPr>
        <p:spPr>
          <a:xfrm>
            <a:off x="261227" y="1705451"/>
            <a:ext cx="101961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TL;DR</a:t>
            </a:r>
          </a:p>
          <a:p>
            <a:pPr algn="just"/>
            <a:r>
              <a:rPr lang="pt-BR" sz="2000" dirty="0"/>
              <a:t>A análise revelou que a maioria dos clientes tem uma opinião positiva sobre a empresa, mas alguns pontos críticos foram identificados. O serviço de Telefonia Móvel apresenta um desempenho inferior, sendo um ponto de insatisfação. Além disso, o valor mensal do contrato impacta a satisfação do cliente, indicando a necessidade de uma revisão estratégica na precificação. A correlação entre comentários negativos e a possibilidade de </a:t>
            </a:r>
            <a:r>
              <a:rPr lang="pt-BR" sz="2000" dirty="0" err="1"/>
              <a:t>churn</a:t>
            </a:r>
            <a:r>
              <a:rPr lang="pt-BR" sz="2000" dirty="0"/>
              <a:t> destaca a importância de ações de retenção para clientes insatisfeitos. Recomenda-se investir em melhorias na Telefonia Móvel, ajustar a estratégia de precificação e implementar medidas proativas de retenção para fortalecer a satisfação do cliente e reduzir o </a:t>
            </a:r>
            <a:r>
              <a:rPr lang="pt-BR" sz="2000" dirty="0" err="1"/>
              <a:t>churn</a:t>
            </a:r>
            <a:r>
              <a:rPr lang="pt-BR" sz="2000" dirty="0"/>
              <a:t>. Essas ações visam consolidar a posição da empresa no mercado e aprimorar a experiência do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53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173544" y="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modelagem: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96319-45C2-7D82-5CAD-A311DA17C343}"/>
              </a:ext>
            </a:extLst>
          </p:cNvPr>
          <p:cNvSpPr txBox="1"/>
          <p:nvPr/>
        </p:nvSpPr>
        <p:spPr>
          <a:xfrm>
            <a:off x="173544" y="590595"/>
            <a:ext cx="10045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Modelagem preditiva</a:t>
            </a:r>
          </a:p>
          <a:p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F1F4B6-1D5C-EF79-E449-EDB09AA6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5" y="1069003"/>
            <a:ext cx="4981575" cy="1362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BBE6AF-230D-445A-DB76-FA290506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4" y="2874201"/>
            <a:ext cx="3859870" cy="25002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796283-ECE1-69B1-ACC1-C62C3515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54" y="1298481"/>
            <a:ext cx="5610978" cy="4203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B1F925-A2BB-36B0-BDE8-6FC944033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92" y="4006798"/>
            <a:ext cx="3315286" cy="26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33052" y="-77577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 err="1"/>
              <a:t>Chatbot</a:t>
            </a:r>
            <a:r>
              <a:rPr lang="pt-BR" dirty="0"/>
              <a:t> com modelo t5: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FC2707-3A02-FE69-75A7-3E0344D2C7CF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2548003" y="2130870"/>
            <a:ext cx="268266" cy="90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E06C7C-8E9F-21F9-1465-65E2EC18361F}"/>
              </a:ext>
            </a:extLst>
          </p:cNvPr>
          <p:cNvSpPr txBox="1"/>
          <p:nvPr/>
        </p:nvSpPr>
        <p:spPr>
          <a:xfrm>
            <a:off x="1640910" y="3034616"/>
            <a:ext cx="2350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Modelo t5 </a:t>
            </a:r>
            <a:r>
              <a:rPr lang="pt-BR" dirty="0" err="1"/>
              <a:t>pré</a:t>
            </a:r>
            <a:r>
              <a:rPr lang="pt-BR" dirty="0"/>
              <a:t>-treinado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645962-77A2-4733-DE47-6A420FA3F288}"/>
              </a:ext>
            </a:extLst>
          </p:cNvPr>
          <p:cNvSpPr/>
          <p:nvPr/>
        </p:nvSpPr>
        <p:spPr>
          <a:xfrm>
            <a:off x="1513562" y="1178892"/>
            <a:ext cx="2068882" cy="95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Comentários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E4B7667-A04C-6C9C-884D-742DE08D162C}"/>
              </a:ext>
            </a:extLst>
          </p:cNvPr>
          <p:cNvSpPr/>
          <p:nvPr/>
        </p:nvSpPr>
        <p:spPr>
          <a:xfrm>
            <a:off x="1315233" y="4529570"/>
            <a:ext cx="2068882" cy="95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Pergunta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43DB7B3-6AE2-F130-3B2E-2D6781127F30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V="1">
            <a:off x="2349674" y="3403948"/>
            <a:ext cx="466595" cy="11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E5CBA367-C92D-E4CE-78C3-8FD1FA2858F7}"/>
              </a:ext>
            </a:extLst>
          </p:cNvPr>
          <p:cNvSpPr/>
          <p:nvPr/>
        </p:nvSpPr>
        <p:spPr>
          <a:xfrm>
            <a:off x="4891415" y="2743293"/>
            <a:ext cx="2068882" cy="95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Resposta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02492E-9E62-7D33-B8D7-F9380EE9F510}"/>
              </a:ext>
            </a:extLst>
          </p:cNvPr>
          <p:cNvCxnSpPr>
            <a:cxnSpLocks/>
            <a:stCxn id="10" idx="3"/>
            <a:endCxn id="21" idx="2"/>
          </p:cNvCxnSpPr>
          <p:nvPr/>
        </p:nvCxnSpPr>
        <p:spPr>
          <a:xfrm>
            <a:off x="3991628" y="3219282"/>
            <a:ext cx="899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DB8C363B-E29C-AA24-9C1D-C6E63B17D1DE}"/>
              </a:ext>
            </a:extLst>
          </p:cNvPr>
          <p:cNvSpPr/>
          <p:nvPr/>
        </p:nvSpPr>
        <p:spPr>
          <a:xfrm rot="3388105">
            <a:off x="4814051" y="3044840"/>
            <a:ext cx="889348" cy="45625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02C718-DDE9-33FE-3707-7631E88F9A2C}"/>
              </a:ext>
            </a:extLst>
          </p:cNvPr>
          <p:cNvSpPr txBox="1"/>
          <p:nvPr/>
        </p:nvSpPr>
        <p:spPr>
          <a:xfrm>
            <a:off x="5092845" y="5917690"/>
            <a:ext cx="2350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Interface web </a:t>
            </a:r>
            <a:r>
              <a:rPr lang="pt-BR" dirty="0" err="1"/>
              <a:t>Flask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92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633885" y="2812389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4067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Contexto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46881-96B2-8700-C984-B9A7BCB26EAB}"/>
              </a:ext>
            </a:extLst>
          </p:cNvPr>
          <p:cNvSpPr txBox="1"/>
          <p:nvPr/>
        </p:nvSpPr>
        <p:spPr>
          <a:xfrm>
            <a:off x="425885" y="1841326"/>
            <a:ext cx="101961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Alto custo das instalações/reinstalações.</a:t>
            </a:r>
          </a:p>
          <a:p>
            <a:endParaRPr lang="pt-BR" sz="3200" dirty="0"/>
          </a:p>
          <a:p>
            <a:r>
              <a:rPr lang="pt-BR" sz="3200" dirty="0"/>
              <a:t>Evitar o </a:t>
            </a:r>
            <a:r>
              <a:rPr lang="pt-BR" sz="3200" dirty="0" err="1"/>
              <a:t>churn</a:t>
            </a:r>
            <a:r>
              <a:rPr lang="pt-BR" sz="3200" dirty="0"/>
              <a:t> como meio de redução de custo.</a:t>
            </a:r>
          </a:p>
          <a:p>
            <a:endParaRPr lang="pt-BR" sz="3200" dirty="0"/>
          </a:p>
          <a:p>
            <a:r>
              <a:rPr lang="pt-BR" sz="3200" dirty="0"/>
              <a:t>Aumentar o ROI dos clientes com fidelização.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9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Sobre 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05E568-07FA-3405-D698-38C2EE8CCC94}"/>
              </a:ext>
            </a:extLst>
          </p:cNvPr>
          <p:cNvSpPr txBox="1"/>
          <p:nvPr/>
        </p:nvSpPr>
        <p:spPr>
          <a:xfrm>
            <a:off x="261227" y="1265129"/>
            <a:ext cx="101961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Dados de identificação geral dos clientes.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Total de 100 comentários.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4% de clientes com </a:t>
            </a:r>
            <a:r>
              <a:rPr lang="pt-BR" sz="3200" dirty="0" err="1"/>
              <a:t>churn</a:t>
            </a:r>
            <a:r>
              <a:rPr lang="pt-BR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Sem janela de tempo e custos associados.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2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C22334-B9BF-2D3F-716D-28310CB1127B}"/>
              </a:ext>
            </a:extLst>
          </p:cNvPr>
          <p:cNvSpPr txBox="1"/>
          <p:nvPr/>
        </p:nvSpPr>
        <p:spPr>
          <a:xfrm>
            <a:off x="261227" y="989927"/>
            <a:ext cx="1019618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Pré-processamento dos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Correções nas colunas de comentários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Remoção do comentário da linha 29.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Tradução dos comentários.</a:t>
            </a:r>
          </a:p>
          <a:p>
            <a:endParaRPr lang="pt-BR" sz="2800" dirty="0"/>
          </a:p>
          <a:p>
            <a:r>
              <a:rPr lang="pt-BR" sz="2800" b="1" dirty="0"/>
              <a:t>EDA e aplicação do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Perfilagem dos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 textual de sentimentos e ranking de expressões.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Testes estatísticos e correlações.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Modelagem preditiva</a:t>
            </a:r>
          </a:p>
          <a:p>
            <a:endParaRPr lang="pt-BR" sz="2800" dirty="0"/>
          </a:p>
          <a:p>
            <a:r>
              <a:rPr lang="pt-BR" sz="2800" b="1" dirty="0" err="1"/>
              <a:t>ChatBot</a:t>
            </a:r>
            <a:r>
              <a:rPr lang="pt-BR" sz="2800" b="1" dirty="0"/>
              <a:t> com modelo LLM 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Modelo </a:t>
            </a:r>
            <a:r>
              <a:rPr lang="pt-BR" sz="2400" dirty="0" err="1"/>
              <a:t>pré</a:t>
            </a:r>
            <a:r>
              <a:rPr lang="pt-BR" sz="2400" dirty="0"/>
              <a:t>-treinado aplicado aos comentários.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Plataforma web de interação com o </a:t>
            </a:r>
            <a:r>
              <a:rPr lang="pt-BR" sz="2400" dirty="0" err="1"/>
              <a:t>chatbot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513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3955AE-BF03-4F80-7ABA-B34BC108817F}"/>
              </a:ext>
            </a:extLst>
          </p:cNvPr>
          <p:cNvSpPr txBox="1"/>
          <p:nvPr/>
        </p:nvSpPr>
        <p:spPr>
          <a:xfrm>
            <a:off x="261227" y="898901"/>
            <a:ext cx="104610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Utilizando a framework Flair para obter os seguintes dados:</a:t>
            </a:r>
          </a:p>
          <a:p>
            <a:r>
              <a:rPr lang="pt-BR" sz="2400" dirty="0"/>
              <a:t> - </a:t>
            </a:r>
            <a:r>
              <a:rPr lang="pt-BR" sz="2400" dirty="0" err="1"/>
              <a:t>flair_sentiment_analysis</a:t>
            </a:r>
            <a:r>
              <a:rPr lang="pt-BR" sz="2400" dirty="0"/>
              <a:t> : Avaliação do sentimento do usuário do redigir o comentário. O framework o classifica como NEGATIVE ou POSITIVE</a:t>
            </a:r>
          </a:p>
          <a:p>
            <a:r>
              <a:rPr lang="pt-BR" sz="2400" dirty="0"/>
              <a:t> - </a:t>
            </a:r>
            <a:r>
              <a:rPr lang="pt-BR" sz="2400" dirty="0" err="1"/>
              <a:t>flair_sentiment_score</a:t>
            </a:r>
            <a:r>
              <a:rPr lang="pt-BR" sz="2400" dirty="0"/>
              <a:t> : O grau de confiança na decisão.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6053F5-3457-A6F5-04CA-C50883381977}"/>
              </a:ext>
            </a:extLst>
          </p:cNvPr>
          <p:cNvSpPr txBox="1"/>
          <p:nvPr/>
        </p:nvSpPr>
        <p:spPr>
          <a:xfrm>
            <a:off x="261227" y="5837434"/>
            <a:ext cx="10719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Importante: O framework Flair não é capaz de analisar textos na língua portuguesa, por isso utilizou-se os comentários traduzidos para inglês.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E1B35-3B39-DA24-B14C-A7347FB6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04" y="2683376"/>
            <a:ext cx="3516878" cy="25165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1BF956-2BD4-880C-6491-F44BAD8E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18" y="2683374"/>
            <a:ext cx="3844873" cy="3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3955AE-BF03-4F80-7ABA-B34BC108817F}"/>
              </a:ext>
            </a:extLst>
          </p:cNvPr>
          <p:cNvSpPr txBox="1"/>
          <p:nvPr/>
        </p:nvSpPr>
        <p:spPr>
          <a:xfrm>
            <a:off x="261227" y="4050847"/>
            <a:ext cx="1046105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A distribuição de polaridades </a:t>
            </a:r>
            <a:r>
              <a:rPr lang="pt-BR" sz="2000" dirty="0"/>
              <a:t>indica que os clientes fazem comentários com maior volumetria positiva. Além disso, a maior distribuição ocorre entre os polos -0.25 e 0.75, com uma </a:t>
            </a:r>
            <a:r>
              <a:rPr lang="pt-BR" sz="2000" dirty="0" err="1"/>
              <a:t>bicaudalidade</a:t>
            </a:r>
            <a:r>
              <a:rPr lang="pt-BR" sz="2000" dirty="0"/>
              <a:t> (0.25-0;0.25-0.5 ) com maior volumetria para a cauda positiva, mostrando que a opinião geral dos clientes tende a ser positiva, além da indicação que os comentários possuem organicidade (podem não ter sido gerados por ferramentas).</a:t>
            </a:r>
          </a:p>
          <a:p>
            <a:pPr algn="just"/>
            <a:r>
              <a:rPr lang="pt-BR" sz="2000" b="1" dirty="0"/>
              <a:t>A análise de subjetividade </a:t>
            </a:r>
            <a:r>
              <a:rPr lang="pt-BR" sz="2000" dirty="0"/>
              <a:t>foi utilizada para avaliar o quanto da opinião percebida nos comentários é personalíssima e quanto dela são pontos generalizados, considerados </a:t>
            </a:r>
            <a:r>
              <a:rPr lang="pt-BR" sz="2000" dirty="0" err="1"/>
              <a:t>lugares-comum</a:t>
            </a:r>
            <a:r>
              <a:rPr lang="pt-BR" sz="2000" dirty="0"/>
              <a:t> nas expressões textuais. Reflete especialmente o quanto de particularidade existe nos comentários.</a:t>
            </a:r>
          </a:p>
          <a:p>
            <a:pPr algn="just"/>
            <a:endParaRPr lang="pt-BR" sz="2000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9D431-B7E4-642B-843D-0280D71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" y="969924"/>
            <a:ext cx="4305300" cy="3009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05EB11-A063-B414-D940-7864DB8A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52" y="960399"/>
            <a:ext cx="4610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DE396B-98A3-3DD3-36AA-2E1962E6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" y="1207205"/>
            <a:ext cx="10199537" cy="55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1118-0DBA-D305-8D2C-9C04EC64CC58}"/>
              </a:ext>
            </a:extLst>
          </p:cNvPr>
          <p:cNvSpPr txBox="1">
            <a:spLocks/>
          </p:cNvSpPr>
          <p:nvPr/>
        </p:nvSpPr>
        <p:spPr>
          <a:xfrm>
            <a:off x="261227" y="282290"/>
            <a:ext cx="9316725" cy="6166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dirty="0"/>
              <a:t>Análise exploratória: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9BB86D-4B76-8686-FC1A-DF9D8DAA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" y="1069670"/>
            <a:ext cx="10198229" cy="55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59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1020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Bembo</vt:lpstr>
      <vt:lpstr>ArchiveVTI</vt:lpstr>
      <vt:lpstr>Análise de engajamento de usuários por meio de nlp/llm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engajamento de usuários por meio de nlp/llm</dc:title>
  <dc:creator>Pedro Nascimento</dc:creator>
  <cp:lastModifiedBy>Pedro Nascimento</cp:lastModifiedBy>
  <cp:revision>2</cp:revision>
  <dcterms:created xsi:type="dcterms:W3CDTF">2023-12-11T02:35:45Z</dcterms:created>
  <dcterms:modified xsi:type="dcterms:W3CDTF">2023-12-11T03:26:53Z</dcterms:modified>
</cp:coreProperties>
</file>