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circ.ahajournals.org/cgi/content/full/101/23/e215" Type="http://schemas.openxmlformats.org/officeDocument/2006/relationships/hyperlink" TargetMode="External" Id="rId4"/><Relationship Target="http://circ.ahajournals.org/cgi/content/full/101/23/e215" Type="http://schemas.openxmlformats.org/officeDocument/2006/relationships/hyperlink" TargetMode="External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00.png" Type="http://schemas.openxmlformats.org/officeDocument/2006/relationships/image" Id="rId3"/><Relationship Target="../media/image04.png" Type="http://schemas.openxmlformats.org/officeDocument/2006/relationships/image" Id="rId6"/><Relationship Target="../media/image02.png" Type="http://schemas.openxmlformats.org/officeDocument/2006/relationships/image" Id="rId5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y="517730" x="685800"/>
            <a:ext cy="19553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600" lang="pt-BR"/>
              <a:t>Transformada de Hilbert na detecção de complexos QRS em ECGs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y="3729198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pt-BR"/>
              <a:t>Pedro Cruz</a:t>
            </a:r>
          </a:p>
          <a:p>
            <a:pPr>
              <a:spcBef>
                <a:spcPts val="0"/>
              </a:spcBef>
              <a:buNone/>
            </a:pPr>
            <a:r>
              <a:rPr lang="pt-BR"/>
              <a:t>Thiago Perrotta</a:t>
            </a:r>
          </a:p>
        </p:txBody>
      </p:sp>
      <p:sp>
        <p:nvSpPr>
          <p:cNvPr id="32" name="Shape 32"/>
          <p:cNvSpPr txBox="1"/>
          <p:nvPr>
            <p:ph idx="2" type="subTitle"/>
          </p:nvPr>
        </p:nvSpPr>
        <p:spPr>
          <a:xfrm>
            <a:off y="2846149" x="793175"/>
            <a:ext cy="672000" cx="7512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000" lang="pt-BR"/>
              <a:t>09 de dezembro de 2014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Conclusão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/>
              <a:t>Envoltória visualmente correta nas amostras observadas</a:t>
            </a:r>
          </a:p>
          <a:p>
            <a:pPr rtl="0" lvl="1" indent="-381000" marL="9144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pt-BR"/>
              <a:t>Foram observadas 10 amostras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/>
              <a:t>Um método de teste é necessário</a:t>
            </a:r>
          </a:p>
          <a:p>
            <a:pPr lvl="1" indent="-381000" marL="9144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pt-BR"/>
              <a:t>Base de dados com envoltórias já detectadas por médicos, para que sejam confrontadas com as envoltórias calculadas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Referências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228600">
              <a:spcBef>
                <a:spcPts val="0"/>
              </a:spcBef>
              <a:buSzPct val="109090"/>
              <a:buNone/>
            </a:pPr>
            <a:r>
              <a:rPr sz="1100" lang="pt-BR">
                <a:solidFill>
                  <a:schemeClr val="dk1"/>
                </a:solidFill>
              </a:rPr>
              <a:t>[1] Benitez D., Gaydecki P. A., A. Zaidi, Fitzpatrick A. P. </a:t>
            </a:r>
            <a:r>
              <a:rPr sz="1100" lang="pt-BR" i="1">
                <a:solidFill>
                  <a:schemeClr val="dk1"/>
                </a:solidFill>
              </a:rPr>
              <a:t>The use of the Hilbert transform in ECG signal analysis</a:t>
            </a:r>
            <a:r>
              <a:rPr sz="1100" lang="pt-BR">
                <a:solidFill>
                  <a:schemeClr val="dk1"/>
                </a:solidFill>
              </a:rPr>
              <a:t>. Computers in Biology and Medicine. Vol. 31, pp. 399–406. 2001.</a:t>
            </a:r>
          </a:p>
          <a:p>
            <a:pPr rtl="0" lvl="0" indent="0" marL="228600">
              <a:spcBef>
                <a:spcPts val="0"/>
              </a:spcBef>
              <a:buSzPct val="109090"/>
              <a:buNone/>
            </a:pPr>
            <a:r>
              <a:rPr sz="1100" lang="pt-BR">
                <a:solidFill>
                  <a:schemeClr val="dk1"/>
                </a:solidFill>
              </a:rPr>
              <a:t>[2] Goldberger AL, Amaral LAN, Glass L, Hausdorff JM, Ivanov PCh, Mark RG, Mietus JE, Moody GB, Peng C-K, Stanley HE. PhysioBank, PhysioToolkit, and PhysioNet: Components of a New Research Resource for Complex Physiologic Signals. </a:t>
            </a:r>
            <a:r>
              <a:rPr sz="1100" lang="pt-BR" i="1">
                <a:solidFill>
                  <a:schemeClr val="dk1"/>
                </a:solidFill>
              </a:rPr>
              <a:t>Circulation</a:t>
            </a:r>
            <a:r>
              <a:rPr sz="1100" lang="pt-BR">
                <a:solidFill>
                  <a:schemeClr val="dk1"/>
                </a:solidFill>
              </a:rPr>
              <a:t> </a:t>
            </a:r>
            <a:r>
              <a:rPr b="1" sz="1100" lang="pt-BR">
                <a:solidFill>
                  <a:schemeClr val="dk1"/>
                </a:solidFill>
              </a:rPr>
              <a:t>101</a:t>
            </a:r>
            <a:r>
              <a:rPr sz="1100" lang="pt-BR">
                <a:solidFill>
                  <a:schemeClr val="dk1"/>
                </a:solidFill>
              </a:rPr>
              <a:t>(23):e215-e220 [Circulation Electronic Pages;</a:t>
            </a:r>
            <a:r>
              <a:rPr sz="1100" lang="pt-BR">
                <a:solidFill>
                  <a:schemeClr val="dk1"/>
                </a:solidFill>
                <a:hlinkClick r:id="rId3"/>
              </a:rPr>
              <a:t> </a:t>
            </a:r>
            <a:r>
              <a:rPr u="sng" sz="1100" lang="pt-BR">
                <a:solidFill>
                  <a:schemeClr val="hlink"/>
                </a:solidFill>
                <a:hlinkClick r:id="rId4"/>
              </a:rPr>
              <a:t>http://circ.ahajournals.org/cgi/content/full/101/23/e215</a:t>
            </a:r>
            <a:r>
              <a:rPr sz="1100" lang="pt-BR">
                <a:solidFill>
                  <a:schemeClr val="dk1"/>
                </a:solidFill>
              </a:rPr>
              <a:t>]; 2000 (June 13).</a:t>
            </a:r>
          </a:p>
          <a:p>
            <a:pPr rtl="0" lvl="0" indent="0" marL="22860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Revisando….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3573325" x="-347975"/>
            <a:ext cy="1365299" cx="3531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r" rtl="0">
              <a:spcBef>
                <a:spcPts val="0"/>
              </a:spcBef>
              <a:buNone/>
            </a:pPr>
            <a:r>
              <a:rPr sz="2400" lang="pt-BR">
                <a:solidFill>
                  <a:srgbClr val="0000FF"/>
                </a:solidFill>
              </a:rPr>
              <a:t>Eletrocardiogramas:</a:t>
            </a:r>
          </a:p>
          <a:p>
            <a:pPr algn="r">
              <a:spcBef>
                <a:spcPts val="0"/>
              </a:spcBef>
              <a:buNone/>
            </a:pPr>
            <a:r>
              <a:rPr sz="2400" lang="pt-BR">
                <a:solidFill>
                  <a:srgbClr val="0000FF"/>
                </a:solidFill>
              </a:rPr>
              <a:t>Forma de onda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04875" x="4114860"/>
            <a:ext cy="4733749" cx="4696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Objetivo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/>
              <a:t>Detecção de </a:t>
            </a:r>
            <a:r>
              <a:rPr b="1" lang="pt-BR"/>
              <a:t>complexos (QRS)</a:t>
            </a:r>
          </a:p>
          <a:p>
            <a:pPr rtl="0" lvl="1" indent="-381000" marL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pt-BR"/>
              <a:t>Construção de uma “envoltória”</a:t>
            </a:r>
          </a:p>
          <a:p>
            <a:pPr rtl="0" lvl="2" indent="-381000" marL="13716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Wingdings"/>
              <a:buChar char="§"/>
            </a:pPr>
            <a:r>
              <a:rPr lang="pt-BR"/>
              <a:t>Função de valor alto para t’s onde o complexo QRS esteja acontecendo e próxima a zero fora do complexo</a:t>
            </a:r>
          </a:p>
          <a:p>
            <a:pPr lvl="1" indent="-381000" marL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pt-BR"/>
              <a:t>Auxílio da Transformada de Hilbert [1]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50" name="Shape 50"/>
          <p:cNvCxnSpPr>
            <a:stCxn id="51" idx="3"/>
            <a:endCxn id="52" idx="1"/>
          </p:cNvCxnSpPr>
          <p:nvPr/>
        </p:nvCxnSpPr>
        <p:spPr>
          <a:xfrm>
            <a:off y="2080974" x="2308499"/>
            <a:ext cy="0" cx="835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grpSp>
        <p:nvGrpSpPr>
          <p:cNvPr id="53" name="Shape 53"/>
          <p:cNvGrpSpPr/>
          <p:nvPr/>
        </p:nvGrpSpPr>
        <p:grpSpPr>
          <a:xfrm>
            <a:off y="1380625" x="6240950"/>
            <a:ext cy="1400699" cx="2508000"/>
            <a:chOff y="1380625" x="6240950"/>
            <a:chExt cy="1400699" cx="2508000"/>
          </a:xfrm>
        </p:grpSpPr>
        <p:sp>
          <p:nvSpPr>
            <p:cNvPr id="54" name="Shape 54"/>
            <p:cNvSpPr/>
            <p:nvPr/>
          </p:nvSpPr>
          <p:spPr>
            <a:xfrm>
              <a:off y="1380625" x="6240950"/>
              <a:ext cy="1400699" cx="2508000"/>
            </a:xfrm>
            <a:prstGeom prst="rec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sz="1800" lang="pt-BR">
                  <a:latin typeface="Open Sans"/>
                  <a:ea typeface="Open Sans"/>
                  <a:cs typeface="Open Sans"/>
                  <a:sym typeface="Open Sans"/>
                </a:rPr>
                <a:t>Transformada de Hilbert da derivada</a:t>
              </a:r>
            </a:p>
          </p:txBody>
        </p:sp>
        <p:pic>
          <p:nvPicPr>
            <p:cNvPr id="55" name="Shape 5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y="2176225" x="6915050"/>
              <a:ext cy="457200" cx="1152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6" name="Shape 56"/>
          <p:cNvGrpSpPr/>
          <p:nvPr/>
        </p:nvGrpSpPr>
        <p:grpSpPr>
          <a:xfrm>
            <a:off y="1565425" x="3144124"/>
            <a:ext cy="1031099" cx="2359799"/>
            <a:chOff y="1565425" x="3144124"/>
            <a:chExt cy="1031099" cx="2359799"/>
          </a:xfrm>
        </p:grpSpPr>
        <p:sp>
          <p:nvSpPr>
            <p:cNvPr id="52" name="Shape 52"/>
            <p:cNvSpPr/>
            <p:nvPr/>
          </p:nvSpPr>
          <p:spPr>
            <a:xfrm>
              <a:off y="1565425" x="3144124"/>
              <a:ext cy="1031099" cx="2359799"/>
            </a:xfrm>
            <a:prstGeom prst="rec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sz="1800" lang="pt-BR">
                  <a:latin typeface="Open Sans"/>
                  <a:ea typeface="Open Sans"/>
                  <a:cs typeface="Open Sans"/>
                  <a:sym typeface="Open Sans"/>
                </a:rPr>
                <a:t>Derivada do ECG</a:t>
              </a:r>
            </a:p>
          </p:txBody>
        </p:sp>
        <p:pic>
          <p:nvPicPr>
            <p:cNvPr id="57" name="Shape 5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y="2080975" x="3893712"/>
              <a:ext cy="390525" cx="762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8" name="Shape 58"/>
          <p:cNvGrpSpPr/>
          <p:nvPr/>
        </p:nvGrpSpPr>
        <p:grpSpPr>
          <a:xfrm>
            <a:off y="1565425" x="395100"/>
            <a:ext cy="1031099" cx="1913399"/>
            <a:chOff y="1565425" x="395100"/>
            <a:chExt cy="1031099" cx="1913399"/>
          </a:xfrm>
        </p:grpSpPr>
        <p:sp>
          <p:nvSpPr>
            <p:cNvPr id="51" name="Shape 51"/>
            <p:cNvSpPr/>
            <p:nvPr/>
          </p:nvSpPr>
          <p:spPr>
            <a:xfrm>
              <a:off y="1565425" x="395100"/>
              <a:ext cy="1031099" cx="1913399"/>
            </a:xfrm>
            <a:prstGeom prst="rec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2400" lang="pt-BR">
                  <a:latin typeface="Open Sans"/>
                  <a:ea typeface="Open Sans"/>
                  <a:cs typeface="Open Sans"/>
                  <a:sym typeface="Open Sans"/>
                </a:rPr>
                <a:t>ECG</a:t>
              </a:r>
            </a:p>
          </p:txBody>
        </p:sp>
        <p:pic>
          <p:nvPicPr>
            <p:cNvPr id="59" name="Shape 5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y="2176225" x="1094812"/>
              <a:ext cy="200025" cx="6381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" name="Shape 60"/>
          <p:cNvGrpSpPr/>
          <p:nvPr/>
        </p:nvGrpSpPr>
        <p:grpSpPr>
          <a:xfrm>
            <a:off y="3472525" x="6538250"/>
            <a:ext cy="1317000" cx="1913399"/>
            <a:chOff y="3472525" x="6538250"/>
            <a:chExt cy="1317000" cx="1913399"/>
          </a:xfrm>
        </p:grpSpPr>
        <p:sp>
          <p:nvSpPr>
            <p:cNvPr id="61" name="Shape 61"/>
            <p:cNvSpPr/>
            <p:nvPr/>
          </p:nvSpPr>
          <p:spPr>
            <a:xfrm>
              <a:off y="3472525" x="6538250"/>
              <a:ext cy="1317000" cx="1913399"/>
            </a:xfrm>
            <a:prstGeom prst="rec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sz="1800" lang="pt-BR">
                  <a:latin typeface="Open Sans"/>
                  <a:ea typeface="Open Sans"/>
                  <a:cs typeface="Open Sans"/>
                  <a:sym typeface="Open Sans"/>
                </a:rPr>
                <a:t>Módulo da transf. de H.</a:t>
              </a:r>
            </a:p>
          </p:txBody>
        </p:sp>
        <p:pic>
          <p:nvPicPr>
            <p:cNvPr id="62" name="Shape 6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y="4189375" x="6675787"/>
              <a:ext cy="457200" cx="1638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3" name="Shape 6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pt-BR"/>
              <a:t>Algoritmo</a:t>
            </a:r>
          </a:p>
        </p:txBody>
      </p:sp>
      <p:cxnSp>
        <p:nvCxnSpPr>
          <p:cNvPr id="64" name="Shape 64"/>
          <p:cNvCxnSpPr>
            <a:stCxn id="52" idx="3"/>
            <a:endCxn id="54" idx="1"/>
          </p:cNvCxnSpPr>
          <p:nvPr/>
        </p:nvCxnSpPr>
        <p:spPr>
          <a:xfrm>
            <a:off y="2080974" x="5503924"/>
            <a:ext cy="0" cx="737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5" name="Shape 65"/>
          <p:cNvCxnSpPr>
            <a:stCxn id="54" idx="2"/>
            <a:endCxn id="61" idx="0"/>
          </p:cNvCxnSpPr>
          <p:nvPr/>
        </p:nvCxnSpPr>
        <p:spPr>
          <a:xfrm>
            <a:off y="2781324" x="7494950"/>
            <a:ext cy="6912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66" name="Shape 66"/>
          <p:cNvSpPr/>
          <p:nvPr/>
        </p:nvSpPr>
        <p:spPr>
          <a:xfrm>
            <a:off y="3615475" x="3249125"/>
            <a:ext cy="1031099" cx="2149800"/>
          </a:xfrm>
          <a:prstGeom prst="rect">
            <a:avLst/>
          </a:prstGeom>
          <a:solidFill>
            <a:srgbClr val="F4CC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000" lang="pt-BR">
                <a:latin typeface="Open Sans"/>
                <a:ea typeface="Open Sans"/>
                <a:cs typeface="Open Sans"/>
                <a:sym typeface="Open Sans"/>
              </a:rPr>
              <a:t>Detecção de picos</a:t>
            </a:r>
          </a:p>
        </p:txBody>
      </p:sp>
      <p:cxnSp>
        <p:nvCxnSpPr>
          <p:cNvPr id="67" name="Shape 67"/>
          <p:cNvCxnSpPr>
            <a:stCxn id="61" idx="1"/>
            <a:endCxn id="66" idx="3"/>
          </p:cNvCxnSpPr>
          <p:nvPr/>
        </p:nvCxnSpPr>
        <p:spPr>
          <a:xfrm rot="10800000">
            <a:off y="4131025" x="5398850"/>
            <a:ext cy="0" cx="1139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Implementação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/>
              <a:t>MATLAB</a:t>
            </a:r>
          </a:p>
          <a:p>
            <a:pPr rtl="0" lvl="1" indent="-381000" marL="9144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pt-BR"/>
              <a:t>Prototipagem </a:t>
            </a:r>
            <a:r>
              <a:rPr lang="pt-BR">
                <a:solidFill>
                  <a:schemeClr val="dk1"/>
                </a:solidFill>
              </a:rPr>
              <a:t>rápida</a:t>
            </a:r>
          </a:p>
          <a:p>
            <a:pPr rtl="0" lvl="1" indent="-381000" marL="9144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pt-BR"/>
              <a:t>Estruturas de dados e funções de alto nível para vetores e matrizes</a:t>
            </a:r>
          </a:p>
          <a:p>
            <a:pPr rtl="0" lvl="1" indent="-381000" marL="9144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pt-BR"/>
              <a:t>Fácil plotagem de gráficos</a:t>
            </a:r>
          </a:p>
          <a:p>
            <a:pPr lvl="1" indent="-381000" marL="9144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pt-BR"/>
              <a:t>Compatibilidade com a base de dados escolhida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05975" x="5997900"/>
            <a:ext cy="1924149" cx="268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y="69325" x="457200"/>
            <a:ext cy="812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Teaser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956561" x="457199"/>
            <a:ext cy="4066464" cx="822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Base de dados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>
                <a:solidFill>
                  <a:schemeClr val="dk1"/>
                </a:solidFill>
              </a:rPr>
              <a:t>MIT-BIH Arrhythmia Database [2]</a:t>
            </a:r>
          </a:p>
          <a:p>
            <a:pPr rtl="0" lvl="1" indent="-381000" marL="9144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pt-BR">
                <a:solidFill>
                  <a:schemeClr val="dk1"/>
                </a:solidFill>
              </a:rPr>
              <a:t>Dados oriundos do MIT e utilizada por pesquisadores do mundo inteiro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Implementação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/>
              <a:t>Cálculo de dECG por diferenças finitas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/>
              <a:t>Cálculo da transformada de Hilbert de dECG = H{dECG}</a:t>
            </a:r>
          </a:p>
          <a:p>
            <a:pPr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/>
              <a:t>Cálculo do módulo de dECG + H{dECG}i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Resultado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50" x="1794606"/>
            <a:ext cy="3725700" cx="5554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