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60" r:id="rId4"/>
    <p:sldId id="261"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92" autoAdjust="0"/>
  </p:normalViewPr>
  <p:slideViewPr>
    <p:cSldViewPr snapToGrid="0">
      <p:cViewPr varScale="1">
        <p:scale>
          <a:sx n="101" d="100"/>
          <a:sy n="101" d="100"/>
        </p:scale>
        <p:origin x="8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123F3-DCD6-48D6-A751-F92E0ACE6FC7}" type="datetimeFigureOut">
              <a:rPr lang="pt-BR" smtClean="0"/>
              <a:t>20/03/2023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4976B-BC37-4349-8273-FFC4FE72D239}" type="slidenum">
              <a:rPr lang="pt-BR" smtClean="0"/>
              <a:t>‹nº›</a:t>
            </a:fld>
            <a:endParaRPr lang="pt-BR"/>
          </a:p>
        </p:txBody>
      </p:sp>
    </p:spTree>
    <p:extLst>
      <p:ext uri="{BB962C8B-B14F-4D97-AF65-F5344CB8AC3E}">
        <p14:creationId xmlns:p14="http://schemas.microsoft.com/office/powerpoint/2010/main" val="4225299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b="0" i="0" dirty="0">
                <a:solidFill>
                  <a:srgbClr val="ECECF1"/>
                </a:solidFill>
                <a:effectLst/>
                <a:latin typeface="Söhne"/>
              </a:rPr>
              <a:t>Qual o formato de captação de dados entre as fontes? IBGE: Envia os formulários de questionamento aos agricultores trimestralmente para soja o ano de referencia é a concentração da colheita; Conab: Levantamento é feito a campo e com suporte de imagens de satélites. </a:t>
            </a:r>
          </a:p>
          <a:p>
            <a:pPr marL="171450" indent="-171450">
              <a:buFont typeface="Arial" panose="020B0604020202020204" pitchFamily="34" charset="0"/>
              <a:buChar char="•"/>
            </a:pPr>
            <a:r>
              <a:rPr lang="pt-BR" b="0" i="0" dirty="0">
                <a:solidFill>
                  <a:srgbClr val="ECECF1"/>
                </a:solidFill>
                <a:effectLst/>
                <a:latin typeface="Söhne"/>
              </a:rPr>
              <a:t>Considerando a metodologia de amostragem IBGE pode haver erros das informações encaminhadas pelos agricultores, assim como, mudanças de planejamento agrícola (troca de cultura) durante certo período. Para Conab, tende ser mais assertivo por ser feito amostragens no campo por um corpo técnico e complemento de imagem de satélite, que muitas vezes pode ser prejudicada por chuvas e nuvens durante o período de plantio até a colheita, dificultando uma melhor análise. </a:t>
            </a:r>
          </a:p>
          <a:p>
            <a:pPr marL="171450" indent="-171450">
              <a:buFont typeface="Arial" panose="020B0604020202020204" pitchFamily="34" charset="0"/>
              <a:buChar char="•"/>
            </a:pPr>
            <a:r>
              <a:rPr lang="pt-BR" b="0" i="0" dirty="0">
                <a:solidFill>
                  <a:srgbClr val="ECECF1"/>
                </a:solidFill>
                <a:effectLst/>
                <a:latin typeface="Söhne"/>
              </a:rPr>
              <a:t>Observando a tabela 2. fica claro o aumento de área planta em estados da expansão agrícola, ou seja, áreas que ainda teriam possibilidades de abertura de novas áreas com o desmatamento e conversão de áreas de agricultura como pastagem ou outros cultivos para conversão para soja. Sendo assim, a região e os estados da região norte apresentaram grande aumento de área proporcionalmente, essas regiões são comumente chamadas de fronteiras agrícolas, fazendo uma correlação entre a produção e aumento da área do ACRE fica claro que são áreas de abertura, que geralmente nos primeiros anos tem um baixo rendimento produtivo, porém essa pode não ser a única variável explicativa para isso. No nordeste, destacamos o PI que esta em processo de aumento de área desde o boom das commodities de 2008/09, porem é uma região de risco climático. Alagoas pode ser considerado um outlier pois houve quedas de áreas e aumentos, muito provavelmente por rotação de cultura nos canaviais do estado. MS, GO e MG precisaria fazer novas analises, mas pode se inferir que são estados tradicionais na pecuário e houve conversão de área com o aumento dos preços da soja principalmente a partir de 2020 pós pandemia. </a:t>
            </a:r>
          </a:p>
          <a:p>
            <a:pPr marL="171450" indent="-171450">
              <a:buFont typeface="Arial" panose="020B0604020202020204" pitchFamily="34" charset="0"/>
              <a:buChar char="•"/>
            </a:pPr>
            <a:endParaRPr lang="pt-BR" b="0" i="0" dirty="0">
              <a:solidFill>
                <a:srgbClr val="ECECF1"/>
              </a:solidFill>
              <a:effectLst/>
              <a:latin typeface="Söhne"/>
            </a:endParaRPr>
          </a:p>
          <a:p>
            <a:pPr marL="171450" indent="-171450">
              <a:buFont typeface="Arial" panose="020B0604020202020204" pitchFamily="34" charset="0"/>
              <a:buChar char="•"/>
            </a:pPr>
            <a:r>
              <a:rPr lang="pt-BR" b="0" i="0" dirty="0">
                <a:solidFill>
                  <a:srgbClr val="ECECF1"/>
                </a:solidFill>
                <a:effectLst/>
                <a:latin typeface="Söhne"/>
              </a:rPr>
              <a:t>Sugestão de próximas análises: </a:t>
            </a:r>
          </a:p>
          <a:p>
            <a:pPr marL="628650" lvl="1" indent="-171450">
              <a:buFont typeface="Arial" panose="020B0604020202020204" pitchFamily="34" charset="0"/>
              <a:buChar char="•"/>
            </a:pPr>
            <a:r>
              <a:rPr lang="pt-BR" b="0" i="0" dirty="0">
                <a:solidFill>
                  <a:srgbClr val="ECECF1"/>
                </a:solidFill>
                <a:effectLst/>
                <a:latin typeface="Söhne"/>
              </a:rPr>
              <a:t>Correlacionar área planta, com produção e regime hídrico. Assim podemos ter um melhor olhar sobre a origem dos aumentos de áreas. </a:t>
            </a:r>
          </a:p>
          <a:p>
            <a:pPr marL="628650" lvl="1" indent="-171450">
              <a:buFont typeface="Arial" panose="020B0604020202020204" pitchFamily="34" charset="0"/>
              <a:buChar char="•"/>
            </a:pPr>
            <a:r>
              <a:rPr lang="pt-BR" b="0" i="0" dirty="0">
                <a:solidFill>
                  <a:srgbClr val="ECECF1"/>
                </a:solidFill>
                <a:effectLst/>
                <a:latin typeface="Söhne"/>
              </a:rPr>
              <a:t>Para estados como MG, MS e GO validar a competição por área, ou seja, fazer um balanço entre demais culturas e a soja, para validar se a soja “ocupou” espaço de outras culturas, assim como, aumento de áreas irrigadas.</a:t>
            </a:r>
          </a:p>
          <a:p>
            <a:pPr marL="628650" lvl="1" indent="-171450">
              <a:buFont typeface="Arial" panose="020B0604020202020204" pitchFamily="34" charset="0"/>
              <a:buChar char="•"/>
            </a:pPr>
            <a:r>
              <a:rPr lang="pt-BR" b="0" i="0" dirty="0">
                <a:solidFill>
                  <a:srgbClr val="ECECF1"/>
                </a:solidFill>
                <a:effectLst/>
                <a:latin typeface="Söhne"/>
              </a:rPr>
              <a:t> Seria interessante fazer um comparativo em relação as margens obtidas pelos produtores durante esses períodos para compreender melhor a tomada de decisão do produtor no planejamento agrícola do ano safra.</a:t>
            </a:r>
            <a:endParaRPr lang="pt-BR" dirty="0"/>
          </a:p>
        </p:txBody>
      </p:sp>
      <p:sp>
        <p:nvSpPr>
          <p:cNvPr id="4" name="Espaço Reservado para Número de Slide 3"/>
          <p:cNvSpPr>
            <a:spLocks noGrp="1"/>
          </p:cNvSpPr>
          <p:nvPr>
            <p:ph type="sldNum" sz="quarter" idx="5"/>
          </p:nvPr>
        </p:nvSpPr>
        <p:spPr/>
        <p:txBody>
          <a:bodyPr/>
          <a:lstStyle/>
          <a:p>
            <a:fld id="{9374976B-BC37-4349-8273-FFC4FE72D239}" type="slidenum">
              <a:rPr lang="pt-BR" smtClean="0"/>
              <a:t>2</a:t>
            </a:fld>
            <a:endParaRPr lang="pt-BR"/>
          </a:p>
        </p:txBody>
      </p:sp>
    </p:spTree>
    <p:extLst>
      <p:ext uri="{BB962C8B-B14F-4D97-AF65-F5344CB8AC3E}">
        <p14:creationId xmlns:p14="http://schemas.microsoft.com/office/powerpoint/2010/main" val="356117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374976B-BC37-4349-8273-FFC4FE72D239}" type="slidenum">
              <a:rPr lang="pt-BR" smtClean="0"/>
              <a:t>3</a:t>
            </a:fld>
            <a:endParaRPr lang="pt-BR"/>
          </a:p>
        </p:txBody>
      </p:sp>
    </p:spTree>
    <p:extLst>
      <p:ext uri="{BB962C8B-B14F-4D97-AF65-F5344CB8AC3E}">
        <p14:creationId xmlns:p14="http://schemas.microsoft.com/office/powerpoint/2010/main" val="378213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Conforme analisado na metodologia não havia a safra 2022, pois segundo o IBGE culturas temporárias que ultrapassam o ano, são considerados o volume de área plantada no ano colhido, ou seja, safra 19/20, a colheita da soja é em março de 2020, logo o ano que representa é o ano de 2020 para o IBGE</a:t>
            </a:r>
          </a:p>
        </p:txBody>
      </p:sp>
      <p:sp>
        <p:nvSpPr>
          <p:cNvPr id="4" name="Espaço Reservado para Número de Slide 3"/>
          <p:cNvSpPr>
            <a:spLocks noGrp="1"/>
          </p:cNvSpPr>
          <p:nvPr>
            <p:ph type="sldNum" sz="quarter" idx="5"/>
          </p:nvPr>
        </p:nvSpPr>
        <p:spPr/>
        <p:txBody>
          <a:bodyPr/>
          <a:lstStyle/>
          <a:p>
            <a:fld id="{9374976B-BC37-4349-8273-FFC4FE72D239}" type="slidenum">
              <a:rPr lang="pt-BR" smtClean="0"/>
              <a:t>4</a:t>
            </a:fld>
            <a:endParaRPr lang="pt-BR"/>
          </a:p>
        </p:txBody>
      </p:sp>
    </p:spTree>
    <p:extLst>
      <p:ext uri="{BB962C8B-B14F-4D97-AF65-F5344CB8AC3E}">
        <p14:creationId xmlns:p14="http://schemas.microsoft.com/office/powerpoint/2010/main" val="189439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5C060-0420-84C7-B31F-5434DD9B510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5A9DF92-A128-228A-23DA-5545DFFED4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E3B1D36-C112-3FE6-B488-4EC0D051538F}"/>
              </a:ext>
            </a:extLst>
          </p:cNvPr>
          <p:cNvSpPr>
            <a:spLocks noGrp="1"/>
          </p:cNvSpPr>
          <p:nvPr>
            <p:ph type="dt" sz="half" idx="10"/>
          </p:nvPr>
        </p:nvSpPr>
        <p:spPr/>
        <p:txBody>
          <a:bodyPr/>
          <a:lstStyle/>
          <a:p>
            <a:fld id="{B7B8C945-7D5E-464F-BC79-E21CCC5B0C13}" type="datetimeFigureOut">
              <a:rPr lang="pt-BR" smtClean="0"/>
              <a:t>20/03/2023</a:t>
            </a:fld>
            <a:endParaRPr lang="pt-BR"/>
          </a:p>
        </p:txBody>
      </p:sp>
      <p:sp>
        <p:nvSpPr>
          <p:cNvPr id="5" name="Espaço Reservado para Rodapé 4">
            <a:extLst>
              <a:ext uri="{FF2B5EF4-FFF2-40B4-BE49-F238E27FC236}">
                <a16:creationId xmlns:a16="http://schemas.microsoft.com/office/drawing/2014/main" id="{0DCA2E7C-6C8C-4A4D-8FA9-FB694246C9F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28B5AD1-25A8-F98F-0279-7F3BBEA838B2}"/>
              </a:ext>
            </a:extLst>
          </p:cNvPr>
          <p:cNvSpPr>
            <a:spLocks noGrp="1"/>
          </p:cNvSpPr>
          <p:nvPr>
            <p:ph type="sldNum" sz="quarter" idx="12"/>
          </p:nvPr>
        </p:nvSpPr>
        <p:spPr/>
        <p:txBody>
          <a:bodyPr/>
          <a:lstStyle/>
          <a:p>
            <a:fld id="{78F46182-6AC0-4C8C-8DEA-188A4D9FE782}" type="slidenum">
              <a:rPr lang="pt-BR" smtClean="0"/>
              <a:t>‹nº›</a:t>
            </a:fld>
            <a:endParaRPr lang="pt-BR"/>
          </a:p>
        </p:txBody>
      </p:sp>
    </p:spTree>
    <p:extLst>
      <p:ext uri="{BB962C8B-B14F-4D97-AF65-F5344CB8AC3E}">
        <p14:creationId xmlns:p14="http://schemas.microsoft.com/office/powerpoint/2010/main" val="338048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6AAE3-8FAA-56F8-6F66-855EB316932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DBF2E8A-7748-5B1E-0636-208D96613C2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0C1BD04-246D-DCC6-4C6B-EE5701E42297}"/>
              </a:ext>
            </a:extLst>
          </p:cNvPr>
          <p:cNvSpPr>
            <a:spLocks noGrp="1"/>
          </p:cNvSpPr>
          <p:nvPr>
            <p:ph type="dt" sz="half" idx="10"/>
          </p:nvPr>
        </p:nvSpPr>
        <p:spPr/>
        <p:txBody>
          <a:bodyPr/>
          <a:lstStyle/>
          <a:p>
            <a:fld id="{B7B8C945-7D5E-464F-BC79-E21CCC5B0C13}" type="datetimeFigureOut">
              <a:rPr lang="pt-BR" smtClean="0"/>
              <a:t>20/03/2023</a:t>
            </a:fld>
            <a:endParaRPr lang="pt-BR"/>
          </a:p>
        </p:txBody>
      </p:sp>
      <p:sp>
        <p:nvSpPr>
          <p:cNvPr id="5" name="Espaço Reservado para Rodapé 4">
            <a:extLst>
              <a:ext uri="{FF2B5EF4-FFF2-40B4-BE49-F238E27FC236}">
                <a16:creationId xmlns:a16="http://schemas.microsoft.com/office/drawing/2014/main" id="{61A4D299-3750-63F8-43F4-36553AB5E1E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52CC460-18F6-5422-160D-A554373F72CB}"/>
              </a:ext>
            </a:extLst>
          </p:cNvPr>
          <p:cNvSpPr>
            <a:spLocks noGrp="1"/>
          </p:cNvSpPr>
          <p:nvPr>
            <p:ph type="sldNum" sz="quarter" idx="12"/>
          </p:nvPr>
        </p:nvSpPr>
        <p:spPr/>
        <p:txBody>
          <a:bodyPr/>
          <a:lstStyle/>
          <a:p>
            <a:fld id="{78F46182-6AC0-4C8C-8DEA-188A4D9FE782}" type="slidenum">
              <a:rPr lang="pt-BR" smtClean="0"/>
              <a:t>‹nº›</a:t>
            </a:fld>
            <a:endParaRPr lang="pt-BR"/>
          </a:p>
        </p:txBody>
      </p:sp>
    </p:spTree>
    <p:extLst>
      <p:ext uri="{BB962C8B-B14F-4D97-AF65-F5344CB8AC3E}">
        <p14:creationId xmlns:p14="http://schemas.microsoft.com/office/powerpoint/2010/main" val="354304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D7F2904-E875-CF47-01D7-AD4F1973CC3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23FEE70-C669-073E-3FAC-2347211EA49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92DEF90-BFAA-7B30-CA1A-2EE8E9DEAD80}"/>
              </a:ext>
            </a:extLst>
          </p:cNvPr>
          <p:cNvSpPr>
            <a:spLocks noGrp="1"/>
          </p:cNvSpPr>
          <p:nvPr>
            <p:ph type="dt" sz="half" idx="10"/>
          </p:nvPr>
        </p:nvSpPr>
        <p:spPr/>
        <p:txBody>
          <a:bodyPr/>
          <a:lstStyle/>
          <a:p>
            <a:fld id="{B7B8C945-7D5E-464F-BC79-E21CCC5B0C13}" type="datetimeFigureOut">
              <a:rPr lang="pt-BR" smtClean="0"/>
              <a:t>20/03/2023</a:t>
            </a:fld>
            <a:endParaRPr lang="pt-BR"/>
          </a:p>
        </p:txBody>
      </p:sp>
      <p:sp>
        <p:nvSpPr>
          <p:cNvPr id="5" name="Espaço Reservado para Rodapé 4">
            <a:extLst>
              <a:ext uri="{FF2B5EF4-FFF2-40B4-BE49-F238E27FC236}">
                <a16:creationId xmlns:a16="http://schemas.microsoft.com/office/drawing/2014/main" id="{1F51DD64-DA1A-B8A0-5CC2-0900E86D7E3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75C2B2-E3E9-6381-4C55-7C6B07119FFA}"/>
              </a:ext>
            </a:extLst>
          </p:cNvPr>
          <p:cNvSpPr>
            <a:spLocks noGrp="1"/>
          </p:cNvSpPr>
          <p:nvPr>
            <p:ph type="sldNum" sz="quarter" idx="12"/>
          </p:nvPr>
        </p:nvSpPr>
        <p:spPr/>
        <p:txBody>
          <a:bodyPr/>
          <a:lstStyle/>
          <a:p>
            <a:fld id="{78F46182-6AC0-4C8C-8DEA-188A4D9FE782}" type="slidenum">
              <a:rPr lang="pt-BR" smtClean="0"/>
              <a:t>‹nº›</a:t>
            </a:fld>
            <a:endParaRPr lang="pt-BR"/>
          </a:p>
        </p:txBody>
      </p:sp>
    </p:spTree>
    <p:extLst>
      <p:ext uri="{BB962C8B-B14F-4D97-AF65-F5344CB8AC3E}">
        <p14:creationId xmlns:p14="http://schemas.microsoft.com/office/powerpoint/2010/main" val="320075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959F7A-F3B6-01F2-A890-432063959BF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C0898BF-A4F7-CE5B-FB3F-99E62FEF1DF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D10E187-AF0E-7264-345B-D6080BFC590B}"/>
              </a:ext>
            </a:extLst>
          </p:cNvPr>
          <p:cNvSpPr>
            <a:spLocks noGrp="1"/>
          </p:cNvSpPr>
          <p:nvPr>
            <p:ph type="dt" sz="half" idx="10"/>
          </p:nvPr>
        </p:nvSpPr>
        <p:spPr/>
        <p:txBody>
          <a:bodyPr/>
          <a:lstStyle/>
          <a:p>
            <a:fld id="{B7B8C945-7D5E-464F-BC79-E21CCC5B0C13}" type="datetimeFigureOut">
              <a:rPr lang="pt-BR" smtClean="0"/>
              <a:t>20/03/2023</a:t>
            </a:fld>
            <a:endParaRPr lang="pt-BR"/>
          </a:p>
        </p:txBody>
      </p:sp>
      <p:sp>
        <p:nvSpPr>
          <p:cNvPr id="5" name="Espaço Reservado para Rodapé 4">
            <a:extLst>
              <a:ext uri="{FF2B5EF4-FFF2-40B4-BE49-F238E27FC236}">
                <a16:creationId xmlns:a16="http://schemas.microsoft.com/office/drawing/2014/main" id="{059A9BAC-70BC-BCD0-56F4-E26FB4E90F8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21844E-EFFD-1271-2D9D-4300D9D7F6FB}"/>
              </a:ext>
            </a:extLst>
          </p:cNvPr>
          <p:cNvSpPr>
            <a:spLocks noGrp="1"/>
          </p:cNvSpPr>
          <p:nvPr>
            <p:ph type="sldNum" sz="quarter" idx="12"/>
          </p:nvPr>
        </p:nvSpPr>
        <p:spPr/>
        <p:txBody>
          <a:bodyPr/>
          <a:lstStyle/>
          <a:p>
            <a:fld id="{78F46182-6AC0-4C8C-8DEA-188A4D9FE782}" type="slidenum">
              <a:rPr lang="pt-BR" smtClean="0"/>
              <a:t>‹nº›</a:t>
            </a:fld>
            <a:endParaRPr lang="pt-BR"/>
          </a:p>
        </p:txBody>
      </p:sp>
    </p:spTree>
    <p:extLst>
      <p:ext uri="{BB962C8B-B14F-4D97-AF65-F5344CB8AC3E}">
        <p14:creationId xmlns:p14="http://schemas.microsoft.com/office/powerpoint/2010/main" val="10666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7A1B-F4EF-6AF1-5F1B-6C7DA1D8C4E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A8088FE-EB7A-7719-0C7B-A5E2994C7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EF864BB-65E9-2EFF-A787-2835E881A7F5}"/>
              </a:ext>
            </a:extLst>
          </p:cNvPr>
          <p:cNvSpPr>
            <a:spLocks noGrp="1"/>
          </p:cNvSpPr>
          <p:nvPr>
            <p:ph type="dt" sz="half" idx="10"/>
          </p:nvPr>
        </p:nvSpPr>
        <p:spPr/>
        <p:txBody>
          <a:bodyPr/>
          <a:lstStyle/>
          <a:p>
            <a:fld id="{B7B8C945-7D5E-464F-BC79-E21CCC5B0C13}" type="datetimeFigureOut">
              <a:rPr lang="pt-BR" smtClean="0"/>
              <a:t>20/03/2023</a:t>
            </a:fld>
            <a:endParaRPr lang="pt-BR"/>
          </a:p>
        </p:txBody>
      </p:sp>
      <p:sp>
        <p:nvSpPr>
          <p:cNvPr id="5" name="Espaço Reservado para Rodapé 4">
            <a:extLst>
              <a:ext uri="{FF2B5EF4-FFF2-40B4-BE49-F238E27FC236}">
                <a16:creationId xmlns:a16="http://schemas.microsoft.com/office/drawing/2014/main" id="{09EA6C61-C377-F4A9-489E-EE8C5FAD35A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F1D0F5E-E47E-D2CC-0BAE-E6BAC87800C7}"/>
              </a:ext>
            </a:extLst>
          </p:cNvPr>
          <p:cNvSpPr>
            <a:spLocks noGrp="1"/>
          </p:cNvSpPr>
          <p:nvPr>
            <p:ph type="sldNum" sz="quarter" idx="12"/>
          </p:nvPr>
        </p:nvSpPr>
        <p:spPr/>
        <p:txBody>
          <a:bodyPr/>
          <a:lstStyle/>
          <a:p>
            <a:fld id="{78F46182-6AC0-4C8C-8DEA-188A4D9FE782}" type="slidenum">
              <a:rPr lang="pt-BR" smtClean="0"/>
              <a:t>‹nº›</a:t>
            </a:fld>
            <a:endParaRPr lang="pt-BR"/>
          </a:p>
        </p:txBody>
      </p:sp>
    </p:spTree>
    <p:extLst>
      <p:ext uri="{BB962C8B-B14F-4D97-AF65-F5344CB8AC3E}">
        <p14:creationId xmlns:p14="http://schemas.microsoft.com/office/powerpoint/2010/main" val="425530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36C18-82E3-57A9-6419-1418C8A43D7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857439D-221E-40C7-219D-4D228D8A225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E6141C-CD0E-0698-CA62-4FC76773502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382B48A-4C3D-21D0-DC8E-8F848EF2D76B}"/>
              </a:ext>
            </a:extLst>
          </p:cNvPr>
          <p:cNvSpPr>
            <a:spLocks noGrp="1"/>
          </p:cNvSpPr>
          <p:nvPr>
            <p:ph type="dt" sz="half" idx="10"/>
          </p:nvPr>
        </p:nvSpPr>
        <p:spPr/>
        <p:txBody>
          <a:bodyPr/>
          <a:lstStyle/>
          <a:p>
            <a:fld id="{B7B8C945-7D5E-464F-BC79-E21CCC5B0C13}" type="datetimeFigureOut">
              <a:rPr lang="pt-BR" smtClean="0"/>
              <a:t>20/03/2023</a:t>
            </a:fld>
            <a:endParaRPr lang="pt-BR"/>
          </a:p>
        </p:txBody>
      </p:sp>
      <p:sp>
        <p:nvSpPr>
          <p:cNvPr id="6" name="Espaço Reservado para Rodapé 5">
            <a:extLst>
              <a:ext uri="{FF2B5EF4-FFF2-40B4-BE49-F238E27FC236}">
                <a16:creationId xmlns:a16="http://schemas.microsoft.com/office/drawing/2014/main" id="{4C7235B9-9A3F-42B1-05AC-5EFB442A02B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62B2693-A107-805A-984D-6729B10E50DF}"/>
              </a:ext>
            </a:extLst>
          </p:cNvPr>
          <p:cNvSpPr>
            <a:spLocks noGrp="1"/>
          </p:cNvSpPr>
          <p:nvPr>
            <p:ph type="sldNum" sz="quarter" idx="12"/>
          </p:nvPr>
        </p:nvSpPr>
        <p:spPr/>
        <p:txBody>
          <a:bodyPr/>
          <a:lstStyle/>
          <a:p>
            <a:fld id="{78F46182-6AC0-4C8C-8DEA-188A4D9FE782}" type="slidenum">
              <a:rPr lang="pt-BR" smtClean="0"/>
              <a:t>‹nº›</a:t>
            </a:fld>
            <a:endParaRPr lang="pt-BR"/>
          </a:p>
        </p:txBody>
      </p:sp>
    </p:spTree>
    <p:extLst>
      <p:ext uri="{BB962C8B-B14F-4D97-AF65-F5344CB8AC3E}">
        <p14:creationId xmlns:p14="http://schemas.microsoft.com/office/powerpoint/2010/main" val="253751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2E20F-3E7E-2D37-409A-60E1C730D00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907B2FC4-9B88-921B-0436-9CE551468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DDD75AF-F851-414D-FF81-EDDECC720D7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FB42C54-4B71-F61F-5BBA-70E6E2B9A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96836F96-1A1E-E755-6EC8-1823A1B8F50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6C58582-9681-625C-FAFB-0AB37BD4B2A6}"/>
              </a:ext>
            </a:extLst>
          </p:cNvPr>
          <p:cNvSpPr>
            <a:spLocks noGrp="1"/>
          </p:cNvSpPr>
          <p:nvPr>
            <p:ph type="dt" sz="half" idx="10"/>
          </p:nvPr>
        </p:nvSpPr>
        <p:spPr/>
        <p:txBody>
          <a:bodyPr/>
          <a:lstStyle/>
          <a:p>
            <a:fld id="{B7B8C945-7D5E-464F-BC79-E21CCC5B0C13}" type="datetimeFigureOut">
              <a:rPr lang="pt-BR" smtClean="0"/>
              <a:t>20/03/2023</a:t>
            </a:fld>
            <a:endParaRPr lang="pt-BR"/>
          </a:p>
        </p:txBody>
      </p:sp>
      <p:sp>
        <p:nvSpPr>
          <p:cNvPr id="8" name="Espaço Reservado para Rodapé 7">
            <a:extLst>
              <a:ext uri="{FF2B5EF4-FFF2-40B4-BE49-F238E27FC236}">
                <a16:creationId xmlns:a16="http://schemas.microsoft.com/office/drawing/2014/main" id="{11FF2E4F-D299-4A05-820C-6E8FBDA06EE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71B81B5-5EDA-AD11-8532-92A9CA975003}"/>
              </a:ext>
            </a:extLst>
          </p:cNvPr>
          <p:cNvSpPr>
            <a:spLocks noGrp="1"/>
          </p:cNvSpPr>
          <p:nvPr>
            <p:ph type="sldNum" sz="quarter" idx="12"/>
          </p:nvPr>
        </p:nvSpPr>
        <p:spPr/>
        <p:txBody>
          <a:bodyPr/>
          <a:lstStyle/>
          <a:p>
            <a:fld id="{78F46182-6AC0-4C8C-8DEA-188A4D9FE782}" type="slidenum">
              <a:rPr lang="pt-BR" smtClean="0"/>
              <a:t>‹nº›</a:t>
            </a:fld>
            <a:endParaRPr lang="pt-BR"/>
          </a:p>
        </p:txBody>
      </p:sp>
    </p:spTree>
    <p:extLst>
      <p:ext uri="{BB962C8B-B14F-4D97-AF65-F5344CB8AC3E}">
        <p14:creationId xmlns:p14="http://schemas.microsoft.com/office/powerpoint/2010/main" val="37094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016AD-C852-DA55-8558-B31075A185D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0F8FC84-D9C9-D929-0A60-139CBC20775B}"/>
              </a:ext>
            </a:extLst>
          </p:cNvPr>
          <p:cNvSpPr>
            <a:spLocks noGrp="1"/>
          </p:cNvSpPr>
          <p:nvPr>
            <p:ph type="dt" sz="half" idx="10"/>
          </p:nvPr>
        </p:nvSpPr>
        <p:spPr/>
        <p:txBody>
          <a:bodyPr/>
          <a:lstStyle/>
          <a:p>
            <a:fld id="{B7B8C945-7D5E-464F-BC79-E21CCC5B0C13}" type="datetimeFigureOut">
              <a:rPr lang="pt-BR" smtClean="0"/>
              <a:t>20/03/2023</a:t>
            </a:fld>
            <a:endParaRPr lang="pt-BR"/>
          </a:p>
        </p:txBody>
      </p:sp>
      <p:sp>
        <p:nvSpPr>
          <p:cNvPr id="4" name="Espaço Reservado para Rodapé 3">
            <a:extLst>
              <a:ext uri="{FF2B5EF4-FFF2-40B4-BE49-F238E27FC236}">
                <a16:creationId xmlns:a16="http://schemas.microsoft.com/office/drawing/2014/main" id="{50B83BED-EE5A-44E0-528C-4488A36DFC8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5AAE2B2-7579-80A3-E783-8DCB2BC49834}"/>
              </a:ext>
            </a:extLst>
          </p:cNvPr>
          <p:cNvSpPr>
            <a:spLocks noGrp="1"/>
          </p:cNvSpPr>
          <p:nvPr>
            <p:ph type="sldNum" sz="quarter" idx="12"/>
          </p:nvPr>
        </p:nvSpPr>
        <p:spPr/>
        <p:txBody>
          <a:bodyPr/>
          <a:lstStyle/>
          <a:p>
            <a:fld id="{78F46182-6AC0-4C8C-8DEA-188A4D9FE782}" type="slidenum">
              <a:rPr lang="pt-BR" smtClean="0"/>
              <a:t>‹nº›</a:t>
            </a:fld>
            <a:endParaRPr lang="pt-BR"/>
          </a:p>
        </p:txBody>
      </p:sp>
    </p:spTree>
    <p:extLst>
      <p:ext uri="{BB962C8B-B14F-4D97-AF65-F5344CB8AC3E}">
        <p14:creationId xmlns:p14="http://schemas.microsoft.com/office/powerpoint/2010/main" val="410285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C016120-D576-85A7-ACCD-60B833085911}"/>
              </a:ext>
            </a:extLst>
          </p:cNvPr>
          <p:cNvSpPr>
            <a:spLocks noGrp="1"/>
          </p:cNvSpPr>
          <p:nvPr>
            <p:ph type="dt" sz="half" idx="10"/>
          </p:nvPr>
        </p:nvSpPr>
        <p:spPr/>
        <p:txBody>
          <a:bodyPr/>
          <a:lstStyle/>
          <a:p>
            <a:fld id="{B7B8C945-7D5E-464F-BC79-E21CCC5B0C13}" type="datetimeFigureOut">
              <a:rPr lang="pt-BR" smtClean="0"/>
              <a:t>20/03/2023</a:t>
            </a:fld>
            <a:endParaRPr lang="pt-BR"/>
          </a:p>
        </p:txBody>
      </p:sp>
      <p:sp>
        <p:nvSpPr>
          <p:cNvPr id="3" name="Espaço Reservado para Rodapé 2">
            <a:extLst>
              <a:ext uri="{FF2B5EF4-FFF2-40B4-BE49-F238E27FC236}">
                <a16:creationId xmlns:a16="http://schemas.microsoft.com/office/drawing/2014/main" id="{0AA87391-E66D-82BE-EF04-F6171DD299C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F4096B0-F649-2165-3D0A-D19B02D5B4ED}"/>
              </a:ext>
            </a:extLst>
          </p:cNvPr>
          <p:cNvSpPr>
            <a:spLocks noGrp="1"/>
          </p:cNvSpPr>
          <p:nvPr>
            <p:ph type="sldNum" sz="quarter" idx="12"/>
          </p:nvPr>
        </p:nvSpPr>
        <p:spPr/>
        <p:txBody>
          <a:bodyPr/>
          <a:lstStyle/>
          <a:p>
            <a:fld id="{78F46182-6AC0-4C8C-8DEA-188A4D9FE782}" type="slidenum">
              <a:rPr lang="pt-BR" smtClean="0"/>
              <a:t>‹nº›</a:t>
            </a:fld>
            <a:endParaRPr lang="pt-BR"/>
          </a:p>
        </p:txBody>
      </p:sp>
    </p:spTree>
    <p:extLst>
      <p:ext uri="{BB962C8B-B14F-4D97-AF65-F5344CB8AC3E}">
        <p14:creationId xmlns:p14="http://schemas.microsoft.com/office/powerpoint/2010/main" val="314933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398F4-9A52-A017-CC60-C13B2E241E8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46892A0-4CFB-18C6-45CC-F92E6E63B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1EFF97C-0B0E-AEF3-2FFB-E4E8ECD0B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181CF55-0373-176D-E754-7B4524B037B1}"/>
              </a:ext>
            </a:extLst>
          </p:cNvPr>
          <p:cNvSpPr>
            <a:spLocks noGrp="1"/>
          </p:cNvSpPr>
          <p:nvPr>
            <p:ph type="dt" sz="half" idx="10"/>
          </p:nvPr>
        </p:nvSpPr>
        <p:spPr/>
        <p:txBody>
          <a:bodyPr/>
          <a:lstStyle/>
          <a:p>
            <a:fld id="{B7B8C945-7D5E-464F-BC79-E21CCC5B0C13}" type="datetimeFigureOut">
              <a:rPr lang="pt-BR" smtClean="0"/>
              <a:t>20/03/2023</a:t>
            </a:fld>
            <a:endParaRPr lang="pt-BR"/>
          </a:p>
        </p:txBody>
      </p:sp>
      <p:sp>
        <p:nvSpPr>
          <p:cNvPr id="6" name="Espaço Reservado para Rodapé 5">
            <a:extLst>
              <a:ext uri="{FF2B5EF4-FFF2-40B4-BE49-F238E27FC236}">
                <a16:creationId xmlns:a16="http://schemas.microsoft.com/office/drawing/2014/main" id="{E2A62EC8-C524-5E3C-CF23-654110D6CD8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A357FBB-1C91-C85B-CDA7-D3113FBBDC16}"/>
              </a:ext>
            </a:extLst>
          </p:cNvPr>
          <p:cNvSpPr>
            <a:spLocks noGrp="1"/>
          </p:cNvSpPr>
          <p:nvPr>
            <p:ph type="sldNum" sz="quarter" idx="12"/>
          </p:nvPr>
        </p:nvSpPr>
        <p:spPr/>
        <p:txBody>
          <a:bodyPr/>
          <a:lstStyle/>
          <a:p>
            <a:fld id="{78F46182-6AC0-4C8C-8DEA-188A4D9FE782}" type="slidenum">
              <a:rPr lang="pt-BR" smtClean="0"/>
              <a:t>‹nº›</a:t>
            </a:fld>
            <a:endParaRPr lang="pt-BR"/>
          </a:p>
        </p:txBody>
      </p:sp>
    </p:spTree>
    <p:extLst>
      <p:ext uri="{BB962C8B-B14F-4D97-AF65-F5344CB8AC3E}">
        <p14:creationId xmlns:p14="http://schemas.microsoft.com/office/powerpoint/2010/main" val="331842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26F7B-C5D6-1FAB-5A12-0F68F392F5E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646E139-20B6-AC08-9601-8AADA6FB7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98FCB9B-B5E4-FAC2-BE2B-EEB20A6C8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7A190F5-155D-3812-1F39-ED1EDD985F92}"/>
              </a:ext>
            </a:extLst>
          </p:cNvPr>
          <p:cNvSpPr>
            <a:spLocks noGrp="1"/>
          </p:cNvSpPr>
          <p:nvPr>
            <p:ph type="dt" sz="half" idx="10"/>
          </p:nvPr>
        </p:nvSpPr>
        <p:spPr/>
        <p:txBody>
          <a:bodyPr/>
          <a:lstStyle/>
          <a:p>
            <a:fld id="{B7B8C945-7D5E-464F-BC79-E21CCC5B0C13}" type="datetimeFigureOut">
              <a:rPr lang="pt-BR" smtClean="0"/>
              <a:t>20/03/2023</a:t>
            </a:fld>
            <a:endParaRPr lang="pt-BR"/>
          </a:p>
        </p:txBody>
      </p:sp>
      <p:sp>
        <p:nvSpPr>
          <p:cNvPr id="6" name="Espaço Reservado para Rodapé 5">
            <a:extLst>
              <a:ext uri="{FF2B5EF4-FFF2-40B4-BE49-F238E27FC236}">
                <a16:creationId xmlns:a16="http://schemas.microsoft.com/office/drawing/2014/main" id="{D47B5C7C-63E7-2D74-6B22-920C99860DA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74D673D-580B-A0FE-C4E6-5C6F635D5816}"/>
              </a:ext>
            </a:extLst>
          </p:cNvPr>
          <p:cNvSpPr>
            <a:spLocks noGrp="1"/>
          </p:cNvSpPr>
          <p:nvPr>
            <p:ph type="sldNum" sz="quarter" idx="12"/>
          </p:nvPr>
        </p:nvSpPr>
        <p:spPr/>
        <p:txBody>
          <a:bodyPr/>
          <a:lstStyle/>
          <a:p>
            <a:fld id="{78F46182-6AC0-4C8C-8DEA-188A4D9FE782}" type="slidenum">
              <a:rPr lang="pt-BR" smtClean="0"/>
              <a:t>‹nº›</a:t>
            </a:fld>
            <a:endParaRPr lang="pt-BR"/>
          </a:p>
        </p:txBody>
      </p:sp>
    </p:spTree>
    <p:extLst>
      <p:ext uri="{BB962C8B-B14F-4D97-AF65-F5344CB8AC3E}">
        <p14:creationId xmlns:p14="http://schemas.microsoft.com/office/powerpoint/2010/main" val="181325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56641C4-8C09-F381-7EC8-44885A574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73DD771-2FA6-DF3E-D4E8-4FEE9D00C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43A7D35-0951-C252-2833-E2A09C8B7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8C945-7D5E-464F-BC79-E21CCC5B0C13}" type="datetimeFigureOut">
              <a:rPr lang="pt-BR" smtClean="0"/>
              <a:t>20/03/2023</a:t>
            </a:fld>
            <a:endParaRPr lang="pt-BR"/>
          </a:p>
        </p:txBody>
      </p:sp>
      <p:sp>
        <p:nvSpPr>
          <p:cNvPr id="5" name="Espaço Reservado para Rodapé 4">
            <a:extLst>
              <a:ext uri="{FF2B5EF4-FFF2-40B4-BE49-F238E27FC236}">
                <a16:creationId xmlns:a16="http://schemas.microsoft.com/office/drawing/2014/main" id="{E025767D-752A-D518-0245-52740EC4F0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4C6E4BC-B98E-FAE0-BFFC-83C5AC9B1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46182-6AC0-4C8C-8DEA-188A4D9FE782}" type="slidenum">
              <a:rPr lang="pt-BR" smtClean="0"/>
              <a:t>‹nº›</a:t>
            </a:fld>
            <a:endParaRPr lang="pt-BR"/>
          </a:p>
        </p:txBody>
      </p:sp>
    </p:spTree>
    <p:extLst>
      <p:ext uri="{BB962C8B-B14F-4D97-AF65-F5344CB8AC3E}">
        <p14:creationId xmlns:p14="http://schemas.microsoft.com/office/powerpoint/2010/main" val="1843439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a:extLst>
              <a:ext uri="{FF2B5EF4-FFF2-40B4-BE49-F238E27FC236}">
                <a16:creationId xmlns:a16="http://schemas.microsoft.com/office/drawing/2014/main" id="{7CF50EDC-33F3-6814-C271-A3849AA17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ítulo 3">
            <a:extLst>
              <a:ext uri="{FF2B5EF4-FFF2-40B4-BE49-F238E27FC236}">
                <a16:creationId xmlns:a16="http://schemas.microsoft.com/office/drawing/2014/main" id="{91865AFC-6F0E-22B8-5157-F36D38224702}"/>
              </a:ext>
            </a:extLst>
          </p:cNvPr>
          <p:cNvSpPr>
            <a:spLocks noGrp="1"/>
          </p:cNvSpPr>
          <p:nvPr>
            <p:ph type="title"/>
          </p:nvPr>
        </p:nvSpPr>
        <p:spPr/>
        <p:txBody>
          <a:bodyPr/>
          <a:lstStyle/>
          <a:p>
            <a:pPr algn="ctr"/>
            <a:r>
              <a:rPr lang="pt-BR" dirty="0">
                <a:latin typeface="Impact" panose="020B0806030902050204" pitchFamily="34" charset="0"/>
              </a:rPr>
              <a:t>Análise de dados da Soja no Brasil</a:t>
            </a:r>
          </a:p>
        </p:txBody>
      </p:sp>
      <p:sp>
        <p:nvSpPr>
          <p:cNvPr id="14" name="CaixaDeTexto 13">
            <a:extLst>
              <a:ext uri="{FF2B5EF4-FFF2-40B4-BE49-F238E27FC236}">
                <a16:creationId xmlns:a16="http://schemas.microsoft.com/office/drawing/2014/main" id="{6EA3FDB0-8B5B-BE9A-E8AE-89ED6E3627BF}"/>
              </a:ext>
            </a:extLst>
          </p:cNvPr>
          <p:cNvSpPr txBox="1"/>
          <p:nvPr/>
        </p:nvSpPr>
        <p:spPr>
          <a:xfrm>
            <a:off x="2029097" y="1665152"/>
            <a:ext cx="8917577"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pt-BR" sz="2000" dirty="0">
                <a:latin typeface="Impact" panose="020B0806030902050204" pitchFamily="34" charset="0"/>
              </a:rPr>
              <a:t>Estudo realizado com a base de dados das safras 2019, 2020 e 2021  com uso de fontes do IBGE e CONAB.</a:t>
            </a:r>
          </a:p>
        </p:txBody>
      </p:sp>
    </p:spTree>
    <p:extLst>
      <p:ext uri="{BB962C8B-B14F-4D97-AF65-F5344CB8AC3E}">
        <p14:creationId xmlns:p14="http://schemas.microsoft.com/office/powerpoint/2010/main" val="366091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a:extLst>
              <a:ext uri="{FF2B5EF4-FFF2-40B4-BE49-F238E27FC236}">
                <a16:creationId xmlns:a16="http://schemas.microsoft.com/office/drawing/2014/main" id="{7CF50EDC-33F3-6814-C271-A3849AA17248}"/>
              </a:ext>
            </a:extLst>
          </p:cNvPr>
          <p:cNvPicPr>
            <a:picLocks noChangeAspect="1"/>
          </p:cNvPicPr>
          <p:nvPr/>
        </p:nvPicPr>
        <p:blipFill>
          <a:blip r:embed="rId3">
            <a:alphaModFix amt="22000"/>
            <a:extLst>
              <a:ext uri="{28A0092B-C50C-407E-A947-70E740481C1C}">
                <a14:useLocalDpi xmlns:a14="http://schemas.microsoft.com/office/drawing/2010/main" val="0"/>
              </a:ext>
            </a:extLst>
          </a:blip>
          <a:stretch>
            <a:fillRect/>
          </a:stretch>
        </p:blipFill>
        <p:spPr>
          <a:xfrm>
            <a:off x="0" y="-22134"/>
            <a:ext cx="12192000" cy="6858000"/>
          </a:xfrm>
          <a:prstGeom prst="rect">
            <a:avLst/>
          </a:prstGeom>
          <a:effectLst>
            <a:glow rad="127000">
              <a:schemeClr val="accent1">
                <a:alpha val="0"/>
              </a:schemeClr>
            </a:glow>
          </a:effectLst>
        </p:spPr>
      </p:pic>
      <p:sp>
        <p:nvSpPr>
          <p:cNvPr id="4" name="Título 3">
            <a:extLst>
              <a:ext uri="{FF2B5EF4-FFF2-40B4-BE49-F238E27FC236}">
                <a16:creationId xmlns:a16="http://schemas.microsoft.com/office/drawing/2014/main" id="{91865AFC-6F0E-22B8-5157-F36D38224702}"/>
              </a:ext>
            </a:extLst>
          </p:cNvPr>
          <p:cNvSpPr>
            <a:spLocks noGrp="1"/>
          </p:cNvSpPr>
          <p:nvPr>
            <p:ph type="title"/>
          </p:nvPr>
        </p:nvSpPr>
        <p:spPr>
          <a:xfrm>
            <a:off x="846909" y="164828"/>
            <a:ext cx="11031583" cy="610235"/>
          </a:xfrm>
        </p:spPr>
        <p:txBody>
          <a:bodyPr>
            <a:noAutofit/>
          </a:bodyPr>
          <a:lstStyle/>
          <a:p>
            <a:pPr algn="ctr"/>
            <a:r>
              <a:rPr lang="pt-BR" sz="3200" dirty="0">
                <a:latin typeface="Impact" panose="020B0806030902050204" pitchFamily="34" charset="0"/>
              </a:rPr>
              <a:t>Análise 1: Comparativo entre as bases em âmbito nacional e estadual.</a:t>
            </a:r>
          </a:p>
        </p:txBody>
      </p:sp>
      <p:pic>
        <p:nvPicPr>
          <p:cNvPr id="12" name="Imagem 11">
            <a:extLst>
              <a:ext uri="{FF2B5EF4-FFF2-40B4-BE49-F238E27FC236}">
                <a16:creationId xmlns:a16="http://schemas.microsoft.com/office/drawing/2014/main" id="{0724C168-4EAB-92E1-6A94-A260417F7F05}"/>
              </a:ext>
            </a:extLst>
          </p:cNvPr>
          <p:cNvPicPr>
            <a:picLocks noChangeAspect="1"/>
          </p:cNvPicPr>
          <p:nvPr/>
        </p:nvPicPr>
        <p:blipFill>
          <a:blip r:embed="rId4"/>
          <a:stretch>
            <a:fillRect/>
          </a:stretch>
        </p:blipFill>
        <p:spPr>
          <a:xfrm>
            <a:off x="6978066" y="1214427"/>
            <a:ext cx="5114925" cy="3288756"/>
          </a:xfrm>
          <a:prstGeom prst="rect">
            <a:avLst/>
          </a:prstGeom>
        </p:spPr>
      </p:pic>
      <p:sp>
        <p:nvSpPr>
          <p:cNvPr id="22" name="CaixaDeTexto 21">
            <a:extLst>
              <a:ext uri="{FF2B5EF4-FFF2-40B4-BE49-F238E27FC236}">
                <a16:creationId xmlns:a16="http://schemas.microsoft.com/office/drawing/2014/main" id="{103EEDD7-8E7C-CC08-57DA-BAEB8ECA95BB}"/>
              </a:ext>
            </a:extLst>
          </p:cNvPr>
          <p:cNvSpPr txBox="1"/>
          <p:nvPr/>
        </p:nvSpPr>
        <p:spPr>
          <a:xfrm>
            <a:off x="924469" y="4530719"/>
            <a:ext cx="9086306" cy="276999"/>
          </a:xfrm>
          <a:prstGeom prst="rect">
            <a:avLst/>
          </a:prstGeom>
          <a:noFill/>
        </p:spPr>
        <p:txBody>
          <a:bodyPr wrap="square" rtlCol="0">
            <a:spAutoFit/>
          </a:bodyPr>
          <a:lstStyle/>
          <a:p>
            <a:r>
              <a:rPr lang="pt-BR" sz="1200" dirty="0"/>
              <a:t>Tabela 2. Porcentagem de crescimento da área de soja em relação ao ano anterior por estado, macrorregião e Brasil. (fonte: Conab) </a:t>
            </a:r>
          </a:p>
        </p:txBody>
      </p:sp>
      <p:pic>
        <p:nvPicPr>
          <p:cNvPr id="25" name="Imagem 24">
            <a:extLst>
              <a:ext uri="{FF2B5EF4-FFF2-40B4-BE49-F238E27FC236}">
                <a16:creationId xmlns:a16="http://schemas.microsoft.com/office/drawing/2014/main" id="{B0966E29-40AF-D050-69AD-A9ED2F2729AE}"/>
              </a:ext>
            </a:extLst>
          </p:cNvPr>
          <p:cNvPicPr>
            <a:picLocks noChangeAspect="1"/>
          </p:cNvPicPr>
          <p:nvPr/>
        </p:nvPicPr>
        <p:blipFill>
          <a:blip r:embed="rId5"/>
          <a:stretch>
            <a:fillRect/>
          </a:stretch>
        </p:blipFill>
        <p:spPr>
          <a:xfrm>
            <a:off x="285750" y="1214427"/>
            <a:ext cx="6593307" cy="3288756"/>
          </a:xfrm>
          <a:prstGeom prst="rect">
            <a:avLst/>
          </a:prstGeom>
        </p:spPr>
        <p:style>
          <a:lnRef idx="2">
            <a:schemeClr val="accent3"/>
          </a:lnRef>
          <a:fillRef idx="1">
            <a:schemeClr val="lt1"/>
          </a:fillRef>
          <a:effectRef idx="0">
            <a:schemeClr val="accent3"/>
          </a:effectRef>
          <a:fontRef idx="minor">
            <a:schemeClr val="dk1"/>
          </a:fontRef>
        </p:style>
      </p:pic>
      <p:sp>
        <p:nvSpPr>
          <p:cNvPr id="26" name="CaixaDeTexto 25">
            <a:extLst>
              <a:ext uri="{FF2B5EF4-FFF2-40B4-BE49-F238E27FC236}">
                <a16:creationId xmlns:a16="http://schemas.microsoft.com/office/drawing/2014/main" id="{EE072BBB-FED7-F28E-22E6-C6F1E3C2E047}"/>
              </a:ext>
            </a:extLst>
          </p:cNvPr>
          <p:cNvSpPr txBox="1"/>
          <p:nvPr/>
        </p:nvSpPr>
        <p:spPr>
          <a:xfrm>
            <a:off x="267244" y="911219"/>
            <a:ext cx="6593307" cy="276999"/>
          </a:xfrm>
          <a:prstGeom prst="rect">
            <a:avLst/>
          </a:prstGeom>
          <a:noFill/>
        </p:spPr>
        <p:txBody>
          <a:bodyPr wrap="square" rtlCol="0">
            <a:spAutoFit/>
          </a:bodyPr>
          <a:lstStyle/>
          <a:p>
            <a:r>
              <a:rPr lang="pt-BR" sz="1200" dirty="0"/>
              <a:t>Tabela 1. Compilação dos dados e análise das divergências entre os dados. </a:t>
            </a:r>
          </a:p>
        </p:txBody>
      </p:sp>
      <p:sp>
        <p:nvSpPr>
          <p:cNvPr id="27" name="CaixaDeTexto 26">
            <a:extLst>
              <a:ext uri="{FF2B5EF4-FFF2-40B4-BE49-F238E27FC236}">
                <a16:creationId xmlns:a16="http://schemas.microsoft.com/office/drawing/2014/main" id="{4E50EC02-996C-D32D-8C17-20DC55D4A1C4}"/>
              </a:ext>
            </a:extLst>
          </p:cNvPr>
          <p:cNvSpPr txBox="1"/>
          <p:nvPr/>
        </p:nvSpPr>
        <p:spPr>
          <a:xfrm>
            <a:off x="6936026" y="913226"/>
            <a:ext cx="5312943" cy="276999"/>
          </a:xfrm>
          <a:prstGeom prst="rect">
            <a:avLst/>
          </a:prstGeom>
          <a:noFill/>
        </p:spPr>
        <p:txBody>
          <a:bodyPr wrap="square" rtlCol="0">
            <a:spAutoFit/>
          </a:bodyPr>
          <a:lstStyle/>
          <a:p>
            <a:r>
              <a:rPr lang="pt-BR" sz="1200" dirty="0"/>
              <a:t>Gráfico 1. Diferença entre base de dados da Conab-IBGE para cada estado e safra.</a:t>
            </a:r>
          </a:p>
        </p:txBody>
      </p:sp>
      <p:sp>
        <p:nvSpPr>
          <p:cNvPr id="28" name="CaixaDeTexto 27">
            <a:extLst>
              <a:ext uri="{FF2B5EF4-FFF2-40B4-BE49-F238E27FC236}">
                <a16:creationId xmlns:a16="http://schemas.microsoft.com/office/drawing/2014/main" id="{6AB3A793-2DB7-16F0-1B91-A9FFAF6737A1}"/>
              </a:ext>
            </a:extLst>
          </p:cNvPr>
          <p:cNvSpPr txBox="1"/>
          <p:nvPr/>
        </p:nvSpPr>
        <p:spPr>
          <a:xfrm>
            <a:off x="0" y="5554020"/>
            <a:ext cx="12192000" cy="1169551"/>
          </a:xfrm>
          <a:prstGeom prst="rect">
            <a:avLst/>
          </a:prstGeom>
          <a:noFill/>
        </p:spPr>
        <p:txBody>
          <a:bodyPr wrap="square" rtlCol="0">
            <a:spAutoFit/>
          </a:bodyPr>
          <a:lstStyle/>
          <a:p>
            <a:pPr marL="171450" indent="-171450" algn="just">
              <a:buFont typeface="Arial" panose="020B0604020202020204" pitchFamily="34" charset="0"/>
              <a:buChar char="•"/>
            </a:pPr>
            <a:r>
              <a:rPr lang="pt-BR" sz="1400" dirty="0"/>
              <a:t>Formato de captação de dados entre as fontes: O IBGE, envia formulários de questionamento trimestralmente aos agricultores para soja, com o ano de referência sendo a concentração da colheita. A Conab, realiza levantamentos a campo e utiliza imagens de satélite como suporte.</a:t>
            </a:r>
          </a:p>
          <a:p>
            <a:pPr marL="171450" indent="-171450" algn="just">
              <a:buFont typeface="Arial" panose="020B0604020202020204" pitchFamily="34" charset="0"/>
              <a:buChar char="•"/>
            </a:pPr>
            <a:r>
              <a:rPr lang="pt-BR" sz="1400" dirty="0"/>
              <a:t>Erro amostral: Possibilidade de erros amostrais, principalmente no caso do IBGE.</a:t>
            </a:r>
          </a:p>
          <a:p>
            <a:pPr marL="171450" indent="-171450" algn="just">
              <a:buFont typeface="Arial" panose="020B0604020202020204" pitchFamily="34" charset="0"/>
              <a:buChar char="•"/>
            </a:pPr>
            <a:r>
              <a:rPr lang="pt-BR" sz="1400" dirty="0"/>
              <a:t>Tendências na expansão agrícola: A Tabela 2 sugere um aumento significativo nas áreas de fronteiras agrícolas na Região Norte, bem como a provável conversão de áreas agrícolas nos estados de MS, MG e GO. *Estados que não possuem informações foram excluídos da análise.</a:t>
            </a:r>
          </a:p>
        </p:txBody>
      </p:sp>
      <p:pic>
        <p:nvPicPr>
          <p:cNvPr id="30" name="Imagem 29">
            <a:extLst>
              <a:ext uri="{FF2B5EF4-FFF2-40B4-BE49-F238E27FC236}">
                <a16:creationId xmlns:a16="http://schemas.microsoft.com/office/drawing/2014/main" id="{0EB2FD58-6E5E-A3F6-B9E0-F60EE0639E5F}"/>
              </a:ext>
            </a:extLst>
          </p:cNvPr>
          <p:cNvPicPr>
            <a:picLocks noChangeAspect="1"/>
          </p:cNvPicPr>
          <p:nvPr/>
        </p:nvPicPr>
        <p:blipFill>
          <a:blip r:embed="rId6"/>
          <a:stretch>
            <a:fillRect/>
          </a:stretch>
        </p:blipFill>
        <p:spPr>
          <a:xfrm>
            <a:off x="747220" y="4807718"/>
            <a:ext cx="10382250" cy="685800"/>
          </a:xfrm>
          <a:prstGeom prst="rect">
            <a:avLst/>
          </a:prstGeom>
        </p:spPr>
        <p:style>
          <a:lnRef idx="2">
            <a:schemeClr val="accent3"/>
          </a:lnRef>
          <a:fillRef idx="1">
            <a:schemeClr val="lt1"/>
          </a:fillRef>
          <a:effectRef idx="0">
            <a:schemeClr val="accent3"/>
          </a:effectRef>
          <a:fontRef idx="minor">
            <a:schemeClr val="dk1"/>
          </a:fontRef>
        </p:style>
      </p:pic>
      <p:sp>
        <p:nvSpPr>
          <p:cNvPr id="31" name="Retângulo 30">
            <a:extLst>
              <a:ext uri="{FF2B5EF4-FFF2-40B4-BE49-F238E27FC236}">
                <a16:creationId xmlns:a16="http://schemas.microsoft.com/office/drawing/2014/main" id="{848DBE3E-1167-EE4B-95DB-B37D7A884F89}"/>
              </a:ext>
            </a:extLst>
          </p:cNvPr>
          <p:cNvSpPr/>
          <p:nvPr/>
        </p:nvSpPr>
        <p:spPr>
          <a:xfrm>
            <a:off x="1282262" y="4807718"/>
            <a:ext cx="336331"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a:extLst>
              <a:ext uri="{FF2B5EF4-FFF2-40B4-BE49-F238E27FC236}">
                <a16:creationId xmlns:a16="http://schemas.microsoft.com/office/drawing/2014/main" id="{7A26754D-B611-7759-CFDD-D55A524DD4E9}"/>
              </a:ext>
            </a:extLst>
          </p:cNvPr>
          <p:cNvSpPr/>
          <p:nvPr/>
        </p:nvSpPr>
        <p:spPr>
          <a:xfrm>
            <a:off x="1655375" y="4812977"/>
            <a:ext cx="1529259"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0816FAE4-CD1E-2BC5-2BFD-466F7B395213}"/>
              </a:ext>
            </a:extLst>
          </p:cNvPr>
          <p:cNvSpPr/>
          <p:nvPr/>
        </p:nvSpPr>
        <p:spPr>
          <a:xfrm>
            <a:off x="3647081" y="4797211"/>
            <a:ext cx="336331"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6128977B-6BE6-D515-FD81-9F878D599CA2}"/>
              </a:ext>
            </a:extLst>
          </p:cNvPr>
          <p:cNvSpPr/>
          <p:nvPr/>
        </p:nvSpPr>
        <p:spPr>
          <a:xfrm>
            <a:off x="5049280" y="4801742"/>
            <a:ext cx="336331"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EF2CCD60-D6F9-DBF9-0E69-B3493BC9C63E}"/>
              </a:ext>
            </a:extLst>
          </p:cNvPr>
          <p:cNvSpPr/>
          <p:nvPr/>
        </p:nvSpPr>
        <p:spPr>
          <a:xfrm>
            <a:off x="5411885" y="4807002"/>
            <a:ext cx="336331"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68DF0ABF-857F-0187-1C24-788E2EA8D6DF}"/>
              </a:ext>
            </a:extLst>
          </p:cNvPr>
          <p:cNvSpPr/>
          <p:nvPr/>
        </p:nvSpPr>
        <p:spPr>
          <a:xfrm>
            <a:off x="6888590" y="4822772"/>
            <a:ext cx="724272"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15076756-1B1E-ABA9-24AC-3800F1C27704}"/>
              </a:ext>
            </a:extLst>
          </p:cNvPr>
          <p:cNvSpPr/>
          <p:nvPr/>
        </p:nvSpPr>
        <p:spPr>
          <a:xfrm>
            <a:off x="8416905" y="4803070"/>
            <a:ext cx="336331"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3530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a:extLst>
              <a:ext uri="{FF2B5EF4-FFF2-40B4-BE49-F238E27FC236}">
                <a16:creationId xmlns:a16="http://schemas.microsoft.com/office/drawing/2014/main" id="{7CF50EDC-33F3-6814-C271-A3849AA17248}"/>
              </a:ext>
            </a:extLst>
          </p:cNvPr>
          <p:cNvPicPr>
            <a:picLocks noChangeAspect="1"/>
          </p:cNvPicPr>
          <p:nvPr/>
        </p:nvPicPr>
        <p:blipFill>
          <a:blip r:embed="rId3">
            <a:alphaModFix amt="22000"/>
            <a:extLst>
              <a:ext uri="{28A0092B-C50C-407E-A947-70E740481C1C}">
                <a14:useLocalDpi xmlns:a14="http://schemas.microsoft.com/office/drawing/2010/main" val="0"/>
              </a:ext>
            </a:extLst>
          </a:blip>
          <a:stretch>
            <a:fillRect/>
          </a:stretch>
        </p:blipFill>
        <p:spPr>
          <a:xfrm>
            <a:off x="0" y="-22134"/>
            <a:ext cx="12192000" cy="6858000"/>
          </a:xfrm>
          <a:prstGeom prst="rect">
            <a:avLst/>
          </a:prstGeom>
          <a:effectLst>
            <a:glow rad="127000">
              <a:schemeClr val="accent1">
                <a:alpha val="0"/>
              </a:schemeClr>
            </a:glow>
          </a:effectLst>
        </p:spPr>
      </p:pic>
      <p:sp>
        <p:nvSpPr>
          <p:cNvPr id="4" name="Título 3">
            <a:extLst>
              <a:ext uri="{FF2B5EF4-FFF2-40B4-BE49-F238E27FC236}">
                <a16:creationId xmlns:a16="http://schemas.microsoft.com/office/drawing/2014/main" id="{91865AFC-6F0E-22B8-5157-F36D38224702}"/>
              </a:ext>
            </a:extLst>
          </p:cNvPr>
          <p:cNvSpPr>
            <a:spLocks noGrp="1"/>
          </p:cNvSpPr>
          <p:nvPr>
            <p:ph type="title"/>
          </p:nvPr>
        </p:nvSpPr>
        <p:spPr>
          <a:xfrm>
            <a:off x="846909" y="164828"/>
            <a:ext cx="11031583" cy="610235"/>
          </a:xfrm>
        </p:spPr>
        <p:txBody>
          <a:bodyPr>
            <a:noAutofit/>
          </a:bodyPr>
          <a:lstStyle/>
          <a:p>
            <a:pPr algn="ctr"/>
            <a:r>
              <a:rPr lang="pt-BR" sz="3200" dirty="0">
                <a:latin typeface="Impact" panose="020B0806030902050204" pitchFamily="34" charset="0"/>
              </a:rPr>
              <a:t>Análise 2: Buscar a representatividade da área plantada via IBGE e extrapolar para os dados da Conab.</a:t>
            </a:r>
          </a:p>
        </p:txBody>
      </p:sp>
      <p:sp>
        <p:nvSpPr>
          <p:cNvPr id="22" name="CaixaDeTexto 21">
            <a:extLst>
              <a:ext uri="{FF2B5EF4-FFF2-40B4-BE49-F238E27FC236}">
                <a16:creationId xmlns:a16="http://schemas.microsoft.com/office/drawing/2014/main" id="{103EEDD7-8E7C-CC08-57DA-BAEB8ECA95BB}"/>
              </a:ext>
            </a:extLst>
          </p:cNvPr>
          <p:cNvSpPr txBox="1"/>
          <p:nvPr/>
        </p:nvSpPr>
        <p:spPr>
          <a:xfrm>
            <a:off x="143848" y="4179538"/>
            <a:ext cx="9086306" cy="276999"/>
          </a:xfrm>
          <a:prstGeom prst="rect">
            <a:avLst/>
          </a:prstGeom>
          <a:noFill/>
        </p:spPr>
        <p:txBody>
          <a:bodyPr wrap="square" rtlCol="0">
            <a:spAutoFit/>
          </a:bodyPr>
          <a:lstStyle/>
          <a:p>
            <a:r>
              <a:rPr lang="pt-BR" sz="1200" dirty="0"/>
              <a:t>Gráfico 3. Comparativo entre as duas bases de dados e suas diferenças por estado. </a:t>
            </a:r>
          </a:p>
        </p:txBody>
      </p:sp>
      <p:sp>
        <p:nvSpPr>
          <p:cNvPr id="26" name="CaixaDeTexto 25">
            <a:extLst>
              <a:ext uri="{FF2B5EF4-FFF2-40B4-BE49-F238E27FC236}">
                <a16:creationId xmlns:a16="http://schemas.microsoft.com/office/drawing/2014/main" id="{EE072BBB-FED7-F28E-22E6-C6F1E3C2E047}"/>
              </a:ext>
            </a:extLst>
          </p:cNvPr>
          <p:cNvSpPr txBox="1"/>
          <p:nvPr/>
        </p:nvSpPr>
        <p:spPr>
          <a:xfrm>
            <a:off x="143848" y="988029"/>
            <a:ext cx="6593307" cy="276999"/>
          </a:xfrm>
          <a:prstGeom prst="rect">
            <a:avLst/>
          </a:prstGeom>
          <a:noFill/>
        </p:spPr>
        <p:txBody>
          <a:bodyPr wrap="square" rtlCol="0">
            <a:spAutoFit/>
          </a:bodyPr>
          <a:lstStyle/>
          <a:p>
            <a:r>
              <a:rPr lang="pt-BR" sz="1200" dirty="0"/>
              <a:t>Tabela 3. Comparação de quanto a diferença representa no total dos estados. </a:t>
            </a:r>
          </a:p>
        </p:txBody>
      </p:sp>
      <p:sp>
        <p:nvSpPr>
          <p:cNvPr id="27" name="CaixaDeTexto 26">
            <a:extLst>
              <a:ext uri="{FF2B5EF4-FFF2-40B4-BE49-F238E27FC236}">
                <a16:creationId xmlns:a16="http://schemas.microsoft.com/office/drawing/2014/main" id="{4E50EC02-996C-D32D-8C17-20DC55D4A1C4}"/>
              </a:ext>
            </a:extLst>
          </p:cNvPr>
          <p:cNvSpPr txBox="1"/>
          <p:nvPr/>
        </p:nvSpPr>
        <p:spPr>
          <a:xfrm>
            <a:off x="6565549" y="960776"/>
            <a:ext cx="5312943" cy="461665"/>
          </a:xfrm>
          <a:prstGeom prst="rect">
            <a:avLst/>
          </a:prstGeom>
          <a:noFill/>
        </p:spPr>
        <p:txBody>
          <a:bodyPr wrap="square" rtlCol="0">
            <a:spAutoFit/>
          </a:bodyPr>
          <a:lstStyle/>
          <a:p>
            <a:r>
              <a:rPr lang="pt-BR" sz="1200" dirty="0"/>
              <a:t>Gráfico 2. Dispersão das representatividade da área plantada por município considerando as porcentagens atreladas ao IBGE e a Conab.</a:t>
            </a:r>
          </a:p>
        </p:txBody>
      </p:sp>
      <p:pic>
        <p:nvPicPr>
          <p:cNvPr id="3" name="Imagem 2">
            <a:extLst>
              <a:ext uri="{FF2B5EF4-FFF2-40B4-BE49-F238E27FC236}">
                <a16:creationId xmlns:a16="http://schemas.microsoft.com/office/drawing/2014/main" id="{6AACAB4C-3FCD-634D-4E17-82380AB42AB9}"/>
              </a:ext>
            </a:extLst>
          </p:cNvPr>
          <p:cNvPicPr>
            <a:picLocks noChangeAspect="1"/>
          </p:cNvPicPr>
          <p:nvPr/>
        </p:nvPicPr>
        <p:blipFill>
          <a:blip r:embed="rId4"/>
          <a:stretch>
            <a:fillRect/>
          </a:stretch>
        </p:blipFill>
        <p:spPr>
          <a:xfrm>
            <a:off x="143848" y="1272277"/>
            <a:ext cx="6361727" cy="2843279"/>
          </a:xfrm>
          <a:prstGeom prst="rect">
            <a:avLst/>
          </a:prstGeom>
        </p:spPr>
        <p:style>
          <a:lnRef idx="2">
            <a:schemeClr val="accent3"/>
          </a:lnRef>
          <a:fillRef idx="1">
            <a:schemeClr val="lt1"/>
          </a:fillRef>
          <a:effectRef idx="0">
            <a:schemeClr val="accent3"/>
          </a:effectRef>
          <a:fontRef idx="minor">
            <a:schemeClr val="dk1"/>
          </a:fontRef>
        </p:style>
      </p:pic>
      <p:pic>
        <p:nvPicPr>
          <p:cNvPr id="8" name="Imagem 7">
            <a:extLst>
              <a:ext uri="{FF2B5EF4-FFF2-40B4-BE49-F238E27FC236}">
                <a16:creationId xmlns:a16="http://schemas.microsoft.com/office/drawing/2014/main" id="{C387FCA6-1C31-C0F5-DD3D-B4B70E08F459}"/>
              </a:ext>
            </a:extLst>
          </p:cNvPr>
          <p:cNvPicPr>
            <a:picLocks noChangeAspect="1"/>
          </p:cNvPicPr>
          <p:nvPr/>
        </p:nvPicPr>
        <p:blipFill>
          <a:blip r:embed="rId5"/>
          <a:stretch>
            <a:fillRect/>
          </a:stretch>
        </p:blipFill>
        <p:spPr>
          <a:xfrm>
            <a:off x="6649423" y="1378285"/>
            <a:ext cx="5507510" cy="2737271"/>
          </a:xfrm>
          <a:prstGeom prst="rect">
            <a:avLst/>
          </a:prstGeom>
        </p:spPr>
      </p:pic>
      <p:pic>
        <p:nvPicPr>
          <p:cNvPr id="10" name="Imagem 9">
            <a:extLst>
              <a:ext uri="{FF2B5EF4-FFF2-40B4-BE49-F238E27FC236}">
                <a16:creationId xmlns:a16="http://schemas.microsoft.com/office/drawing/2014/main" id="{8404A227-238F-05DF-E89B-F157570D7201}"/>
              </a:ext>
            </a:extLst>
          </p:cNvPr>
          <p:cNvPicPr>
            <a:picLocks noChangeAspect="1"/>
          </p:cNvPicPr>
          <p:nvPr/>
        </p:nvPicPr>
        <p:blipFill>
          <a:blip r:embed="rId6"/>
          <a:stretch>
            <a:fillRect/>
          </a:stretch>
        </p:blipFill>
        <p:spPr>
          <a:xfrm>
            <a:off x="143847" y="4424815"/>
            <a:ext cx="5542577" cy="2268358"/>
          </a:xfrm>
          <a:prstGeom prst="rect">
            <a:avLst/>
          </a:prstGeom>
        </p:spPr>
      </p:pic>
      <p:sp>
        <p:nvSpPr>
          <p:cNvPr id="11" name="Elipse 10">
            <a:extLst>
              <a:ext uri="{FF2B5EF4-FFF2-40B4-BE49-F238E27FC236}">
                <a16:creationId xmlns:a16="http://schemas.microsoft.com/office/drawing/2014/main" id="{3D257458-CC8E-2480-C111-D15BF105CB20}"/>
              </a:ext>
            </a:extLst>
          </p:cNvPr>
          <p:cNvSpPr/>
          <p:nvPr/>
        </p:nvSpPr>
        <p:spPr>
          <a:xfrm>
            <a:off x="6793271" y="1721411"/>
            <a:ext cx="1389677" cy="14218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A4B7C0DB-8082-B6C0-865D-5C61FFB3FC66}"/>
              </a:ext>
            </a:extLst>
          </p:cNvPr>
          <p:cNvSpPr/>
          <p:nvPr/>
        </p:nvSpPr>
        <p:spPr>
          <a:xfrm>
            <a:off x="8431571" y="1428702"/>
            <a:ext cx="3506895" cy="14218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1DD6EE4C-2FF2-1C73-5944-A410E7F9A573}"/>
              </a:ext>
            </a:extLst>
          </p:cNvPr>
          <p:cNvSpPr txBox="1"/>
          <p:nvPr/>
        </p:nvSpPr>
        <p:spPr>
          <a:xfrm>
            <a:off x="6540642" y="4498074"/>
            <a:ext cx="5507511" cy="2215991"/>
          </a:xfrm>
          <a:prstGeom prst="rect">
            <a:avLst/>
          </a:prstGeom>
          <a:noFill/>
        </p:spPr>
        <p:txBody>
          <a:bodyPr wrap="square" rtlCol="0">
            <a:spAutoFit/>
          </a:bodyPr>
          <a:lstStyle/>
          <a:p>
            <a:pPr marL="171450" indent="-171450" algn="just">
              <a:buFont typeface="Arial" panose="020B0604020202020204" pitchFamily="34" charset="0"/>
              <a:buChar char="•"/>
            </a:pPr>
            <a:r>
              <a:rPr lang="pt-BR" dirty="0"/>
              <a:t>Assim como na primeira análise as regiões com maior aumento de área em porcentagem houve maior dispersão nos valores em comparação entre as bases de dados;</a:t>
            </a:r>
          </a:p>
          <a:p>
            <a:pPr marL="171450" indent="-171450" algn="just">
              <a:buFont typeface="Arial" panose="020B0604020202020204" pitchFamily="34" charset="0"/>
              <a:buChar char="•"/>
            </a:pPr>
            <a:r>
              <a:rPr lang="pt-BR" dirty="0"/>
              <a:t>A correlação entre os dados das duas bases é de 83%;</a:t>
            </a:r>
          </a:p>
          <a:p>
            <a:pPr marL="171450" indent="-171450" algn="just">
              <a:buFont typeface="Arial" panose="020B0604020202020204" pitchFamily="34" charset="0"/>
              <a:buChar char="•"/>
            </a:pPr>
            <a:r>
              <a:rPr lang="pt-BR" dirty="0"/>
              <a:t>Regiões de áreas maiores sofrem com as maiores diferenças, ex: Mato Grosso.</a:t>
            </a:r>
          </a:p>
          <a:p>
            <a:endParaRPr lang="pt-BR" sz="1200" dirty="0"/>
          </a:p>
        </p:txBody>
      </p:sp>
    </p:spTree>
    <p:extLst>
      <p:ext uri="{BB962C8B-B14F-4D97-AF65-F5344CB8AC3E}">
        <p14:creationId xmlns:p14="http://schemas.microsoft.com/office/powerpoint/2010/main" val="51535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a:extLst>
              <a:ext uri="{FF2B5EF4-FFF2-40B4-BE49-F238E27FC236}">
                <a16:creationId xmlns:a16="http://schemas.microsoft.com/office/drawing/2014/main" id="{7CF50EDC-33F3-6814-C271-A3849AA17248}"/>
              </a:ext>
            </a:extLst>
          </p:cNvPr>
          <p:cNvPicPr>
            <a:picLocks noChangeAspect="1"/>
          </p:cNvPicPr>
          <p:nvPr/>
        </p:nvPicPr>
        <p:blipFill>
          <a:blip r:embed="rId3">
            <a:alphaModFix amt="22000"/>
            <a:extLst>
              <a:ext uri="{28A0092B-C50C-407E-A947-70E740481C1C}">
                <a14:useLocalDpi xmlns:a14="http://schemas.microsoft.com/office/drawing/2010/main" val="0"/>
              </a:ext>
            </a:extLst>
          </a:blip>
          <a:stretch>
            <a:fillRect/>
          </a:stretch>
        </p:blipFill>
        <p:spPr>
          <a:xfrm>
            <a:off x="0" y="-22134"/>
            <a:ext cx="12192000" cy="6858000"/>
          </a:xfrm>
          <a:prstGeom prst="rect">
            <a:avLst/>
          </a:prstGeom>
          <a:effectLst>
            <a:glow rad="127000">
              <a:schemeClr val="accent1">
                <a:alpha val="0"/>
              </a:schemeClr>
            </a:glow>
          </a:effectLst>
        </p:spPr>
      </p:pic>
      <p:sp>
        <p:nvSpPr>
          <p:cNvPr id="4" name="Título 3">
            <a:extLst>
              <a:ext uri="{FF2B5EF4-FFF2-40B4-BE49-F238E27FC236}">
                <a16:creationId xmlns:a16="http://schemas.microsoft.com/office/drawing/2014/main" id="{91865AFC-6F0E-22B8-5157-F36D38224702}"/>
              </a:ext>
            </a:extLst>
          </p:cNvPr>
          <p:cNvSpPr>
            <a:spLocks noGrp="1"/>
          </p:cNvSpPr>
          <p:nvPr>
            <p:ph type="title"/>
          </p:nvPr>
        </p:nvSpPr>
        <p:spPr>
          <a:xfrm>
            <a:off x="846909" y="164828"/>
            <a:ext cx="11031583" cy="610235"/>
          </a:xfrm>
        </p:spPr>
        <p:txBody>
          <a:bodyPr>
            <a:noAutofit/>
          </a:bodyPr>
          <a:lstStyle/>
          <a:p>
            <a:pPr algn="ctr"/>
            <a:r>
              <a:rPr lang="pt-BR" sz="3200" dirty="0">
                <a:latin typeface="Impact" panose="020B0806030902050204" pitchFamily="34" charset="0"/>
              </a:rPr>
              <a:t>Análise 3: Comparação das safras (19/20, 20/21 e 21/22) de Agua Boa-MT.</a:t>
            </a:r>
          </a:p>
        </p:txBody>
      </p:sp>
      <p:sp>
        <p:nvSpPr>
          <p:cNvPr id="26" name="CaixaDeTexto 25">
            <a:extLst>
              <a:ext uri="{FF2B5EF4-FFF2-40B4-BE49-F238E27FC236}">
                <a16:creationId xmlns:a16="http://schemas.microsoft.com/office/drawing/2014/main" id="{EE072BBB-FED7-F28E-22E6-C6F1E3C2E047}"/>
              </a:ext>
            </a:extLst>
          </p:cNvPr>
          <p:cNvSpPr txBox="1"/>
          <p:nvPr/>
        </p:nvSpPr>
        <p:spPr>
          <a:xfrm>
            <a:off x="143847" y="1283941"/>
            <a:ext cx="6593307" cy="276999"/>
          </a:xfrm>
          <a:prstGeom prst="rect">
            <a:avLst/>
          </a:prstGeom>
          <a:noFill/>
        </p:spPr>
        <p:txBody>
          <a:bodyPr wrap="square" rtlCol="0">
            <a:spAutoFit/>
          </a:bodyPr>
          <a:lstStyle/>
          <a:p>
            <a:r>
              <a:rPr lang="pt-BR" sz="1200" dirty="0"/>
              <a:t>Tabela 3. Análise da área plantada (há) de Água Boa-MT, MT e Brasil. </a:t>
            </a:r>
          </a:p>
        </p:txBody>
      </p:sp>
      <p:sp>
        <p:nvSpPr>
          <p:cNvPr id="27" name="CaixaDeTexto 26">
            <a:extLst>
              <a:ext uri="{FF2B5EF4-FFF2-40B4-BE49-F238E27FC236}">
                <a16:creationId xmlns:a16="http://schemas.microsoft.com/office/drawing/2014/main" id="{4E50EC02-996C-D32D-8C17-20DC55D4A1C4}"/>
              </a:ext>
            </a:extLst>
          </p:cNvPr>
          <p:cNvSpPr txBox="1"/>
          <p:nvPr/>
        </p:nvSpPr>
        <p:spPr>
          <a:xfrm>
            <a:off x="6573681" y="1169471"/>
            <a:ext cx="4557713" cy="461665"/>
          </a:xfrm>
          <a:prstGeom prst="rect">
            <a:avLst/>
          </a:prstGeom>
          <a:noFill/>
        </p:spPr>
        <p:txBody>
          <a:bodyPr wrap="square" rtlCol="0">
            <a:spAutoFit/>
          </a:bodyPr>
          <a:lstStyle/>
          <a:p>
            <a:r>
              <a:rPr lang="pt-BR" sz="1200" dirty="0"/>
              <a:t>Tabela 4.  Crescimento em porcentagem de Água boa-MT, MT e Brasil em relação ao ano anterior. </a:t>
            </a:r>
          </a:p>
        </p:txBody>
      </p:sp>
      <p:pic>
        <p:nvPicPr>
          <p:cNvPr id="5" name="Imagem 4">
            <a:extLst>
              <a:ext uri="{FF2B5EF4-FFF2-40B4-BE49-F238E27FC236}">
                <a16:creationId xmlns:a16="http://schemas.microsoft.com/office/drawing/2014/main" id="{64E9E69F-E610-4A13-963D-AB4230B53D55}"/>
              </a:ext>
            </a:extLst>
          </p:cNvPr>
          <p:cNvPicPr>
            <a:picLocks noChangeAspect="1"/>
          </p:cNvPicPr>
          <p:nvPr/>
        </p:nvPicPr>
        <p:blipFill>
          <a:blip r:embed="rId4"/>
          <a:stretch>
            <a:fillRect/>
          </a:stretch>
        </p:blipFill>
        <p:spPr>
          <a:xfrm>
            <a:off x="143847" y="1644772"/>
            <a:ext cx="5542577" cy="1200150"/>
          </a:xfrm>
          <a:prstGeom prst="rect">
            <a:avLst/>
          </a:prstGeom>
        </p:spPr>
        <p:style>
          <a:lnRef idx="2">
            <a:schemeClr val="accent3"/>
          </a:lnRef>
          <a:fillRef idx="1">
            <a:schemeClr val="lt1"/>
          </a:fillRef>
          <a:effectRef idx="0">
            <a:schemeClr val="accent3"/>
          </a:effectRef>
          <a:fontRef idx="minor">
            <a:schemeClr val="dk1"/>
          </a:fontRef>
        </p:style>
      </p:pic>
      <p:pic>
        <p:nvPicPr>
          <p:cNvPr id="7" name="Imagem 6">
            <a:extLst>
              <a:ext uri="{FF2B5EF4-FFF2-40B4-BE49-F238E27FC236}">
                <a16:creationId xmlns:a16="http://schemas.microsoft.com/office/drawing/2014/main" id="{5DB27D37-67D9-D946-2BE1-A87E6981E825}"/>
              </a:ext>
            </a:extLst>
          </p:cNvPr>
          <p:cNvPicPr>
            <a:picLocks noChangeAspect="1"/>
          </p:cNvPicPr>
          <p:nvPr/>
        </p:nvPicPr>
        <p:blipFill>
          <a:blip r:embed="rId5"/>
          <a:stretch>
            <a:fillRect/>
          </a:stretch>
        </p:blipFill>
        <p:spPr>
          <a:xfrm>
            <a:off x="6573682" y="1644772"/>
            <a:ext cx="4557713" cy="1200149"/>
          </a:xfrm>
          <a:prstGeom prst="rect">
            <a:avLst/>
          </a:prstGeom>
        </p:spPr>
        <p:style>
          <a:lnRef idx="2">
            <a:schemeClr val="accent3"/>
          </a:lnRef>
          <a:fillRef idx="1">
            <a:schemeClr val="lt1"/>
          </a:fillRef>
          <a:effectRef idx="0">
            <a:schemeClr val="accent3"/>
          </a:effectRef>
          <a:fontRef idx="minor">
            <a:schemeClr val="dk1"/>
          </a:fontRef>
        </p:style>
      </p:pic>
      <p:pic>
        <p:nvPicPr>
          <p:cNvPr id="11" name="Imagem 10">
            <a:extLst>
              <a:ext uri="{FF2B5EF4-FFF2-40B4-BE49-F238E27FC236}">
                <a16:creationId xmlns:a16="http://schemas.microsoft.com/office/drawing/2014/main" id="{14BFF4EE-2855-CFBD-2207-576F26004A5D}"/>
              </a:ext>
            </a:extLst>
          </p:cNvPr>
          <p:cNvPicPr>
            <a:picLocks noChangeAspect="1"/>
          </p:cNvPicPr>
          <p:nvPr/>
        </p:nvPicPr>
        <p:blipFill>
          <a:blip r:embed="rId6"/>
          <a:stretch>
            <a:fillRect/>
          </a:stretch>
        </p:blipFill>
        <p:spPr>
          <a:xfrm>
            <a:off x="6573681" y="3714630"/>
            <a:ext cx="4584589" cy="2755631"/>
          </a:xfrm>
          <a:prstGeom prst="rect">
            <a:avLst/>
          </a:prstGeom>
        </p:spPr>
      </p:pic>
      <p:sp>
        <p:nvSpPr>
          <p:cNvPr id="12" name="CaixaDeTexto 11">
            <a:extLst>
              <a:ext uri="{FF2B5EF4-FFF2-40B4-BE49-F238E27FC236}">
                <a16:creationId xmlns:a16="http://schemas.microsoft.com/office/drawing/2014/main" id="{93431AD0-AF12-0B7A-836D-B5B316B72DDD}"/>
              </a:ext>
            </a:extLst>
          </p:cNvPr>
          <p:cNvSpPr txBox="1"/>
          <p:nvPr/>
        </p:nvSpPr>
        <p:spPr>
          <a:xfrm>
            <a:off x="6573680" y="3252965"/>
            <a:ext cx="4557713" cy="461665"/>
          </a:xfrm>
          <a:prstGeom prst="rect">
            <a:avLst/>
          </a:prstGeom>
          <a:noFill/>
        </p:spPr>
        <p:txBody>
          <a:bodyPr wrap="square" rtlCol="0">
            <a:spAutoFit/>
          </a:bodyPr>
          <a:lstStyle/>
          <a:p>
            <a:r>
              <a:rPr lang="pt-BR" sz="1200" dirty="0"/>
              <a:t>Gráfico 4. Representa o crescimento em porcentagem de Água boa-MT, MT e Brasil em relação ao ano anterior. </a:t>
            </a:r>
          </a:p>
        </p:txBody>
      </p:sp>
      <p:sp>
        <p:nvSpPr>
          <p:cNvPr id="14" name="CaixaDeTexto 13">
            <a:extLst>
              <a:ext uri="{FF2B5EF4-FFF2-40B4-BE49-F238E27FC236}">
                <a16:creationId xmlns:a16="http://schemas.microsoft.com/office/drawing/2014/main" id="{AAD3DCC2-37E7-D8B0-2160-81F55B93A32A}"/>
              </a:ext>
            </a:extLst>
          </p:cNvPr>
          <p:cNvSpPr txBox="1"/>
          <p:nvPr/>
        </p:nvSpPr>
        <p:spPr>
          <a:xfrm>
            <a:off x="408174" y="3635067"/>
            <a:ext cx="5507511" cy="2985433"/>
          </a:xfrm>
          <a:prstGeom prst="rect">
            <a:avLst/>
          </a:prstGeom>
          <a:noFill/>
        </p:spPr>
        <p:txBody>
          <a:bodyPr wrap="square" rtlCol="0">
            <a:spAutoFit/>
          </a:bodyPr>
          <a:lstStyle/>
          <a:p>
            <a:pPr marL="171450" indent="-171450" algn="just">
              <a:buFont typeface="Arial" panose="020B0604020202020204" pitchFamily="34" charset="0"/>
              <a:buChar char="•"/>
            </a:pPr>
            <a:r>
              <a:rPr lang="pt-BR" sz="1600" dirty="0"/>
              <a:t>Não havia a safra 2022 na base do IBGE. Considerou se a média de representatividade de Água Boa em relação ao MT para extrapolar para a safra 2022 via dados da Conab;</a:t>
            </a:r>
          </a:p>
          <a:p>
            <a:pPr marL="171450" indent="-171450" algn="just">
              <a:buFont typeface="Arial" panose="020B0604020202020204" pitchFamily="34" charset="0"/>
              <a:buChar char="•"/>
            </a:pPr>
            <a:r>
              <a:rPr lang="pt-BR" sz="1600" dirty="0"/>
              <a:t>Crescimento do Brasil e do MT esta muito similar proporcionalmente.</a:t>
            </a:r>
          </a:p>
          <a:p>
            <a:pPr marL="171450" indent="-171450" algn="just">
              <a:buFont typeface="Arial" panose="020B0604020202020204" pitchFamily="34" charset="0"/>
              <a:buChar char="•"/>
            </a:pPr>
            <a:r>
              <a:rPr lang="pt-BR" sz="1600" dirty="0"/>
              <a:t>Proporcionalmente o crescimento de Água Boa é maior, em âmbito estadual e nacional;</a:t>
            </a:r>
          </a:p>
          <a:p>
            <a:pPr marL="171450" indent="-171450" algn="just">
              <a:buFont typeface="Arial" panose="020B0604020202020204" pitchFamily="34" charset="0"/>
              <a:buChar char="•"/>
            </a:pPr>
            <a:r>
              <a:rPr lang="pt-BR" sz="1600" dirty="0"/>
              <a:t>Esta é uma região de expansão da cultura do algodão e conversão de pastagem, por isso possíveis aumentos de área com conversão de pastagem, e queda em 21 com a rotação de cultura para o algodão safra.</a:t>
            </a:r>
          </a:p>
          <a:p>
            <a:pPr marL="171450" indent="-171450">
              <a:buFont typeface="Arial" panose="020B0604020202020204" pitchFamily="34" charset="0"/>
              <a:buChar char="•"/>
            </a:pPr>
            <a:endParaRPr lang="pt-BR" sz="1200" dirty="0"/>
          </a:p>
        </p:txBody>
      </p:sp>
    </p:spTree>
    <p:extLst>
      <p:ext uri="{BB962C8B-B14F-4D97-AF65-F5344CB8AC3E}">
        <p14:creationId xmlns:p14="http://schemas.microsoft.com/office/powerpoint/2010/main" val="120527894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1025</Words>
  <Application>Microsoft Office PowerPoint</Application>
  <PresentationFormat>Widescreen</PresentationFormat>
  <Paragraphs>36</Paragraphs>
  <Slides>4</Slides>
  <Notes>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vt:i4>
      </vt:variant>
    </vt:vector>
  </HeadingPairs>
  <TitlesOfParts>
    <vt:vector size="10" baseType="lpstr">
      <vt:lpstr>Arial</vt:lpstr>
      <vt:lpstr>Calibri</vt:lpstr>
      <vt:lpstr>Calibri Light</vt:lpstr>
      <vt:lpstr>Impact</vt:lpstr>
      <vt:lpstr>Söhne</vt:lpstr>
      <vt:lpstr>Tema do Office</vt:lpstr>
      <vt:lpstr>Análise de dados da Soja no Brasil</vt:lpstr>
      <vt:lpstr>Análise 1: Comparativo entre as bases em âmbito nacional e estadual.</vt:lpstr>
      <vt:lpstr>Análise 2: Buscar a representatividade da área plantada via IBGE e extrapolar para os dados da Conab.</vt:lpstr>
      <vt:lpstr>Análise 3: Comparação das safras (19/20, 20/21 e 21/22) de Agua Boa-MT.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 Di Carmo</dc:creator>
  <cp:lastModifiedBy>Pedro Di Carmo</cp:lastModifiedBy>
  <cp:revision>5</cp:revision>
  <dcterms:created xsi:type="dcterms:W3CDTF">2023-03-19T14:04:09Z</dcterms:created>
  <dcterms:modified xsi:type="dcterms:W3CDTF">2023-03-20T14:08:40Z</dcterms:modified>
</cp:coreProperties>
</file>