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695" r:id="rId3"/>
    <p:sldId id="697" r:id="rId4"/>
    <p:sldId id="698" r:id="rId5"/>
    <p:sldId id="699" r:id="rId6"/>
    <p:sldId id="715" r:id="rId7"/>
    <p:sldId id="716" r:id="rId8"/>
    <p:sldId id="701" r:id="rId9"/>
    <p:sldId id="702" r:id="rId10"/>
    <p:sldId id="703" r:id="rId11"/>
    <p:sldId id="704" r:id="rId12"/>
    <p:sldId id="707" r:id="rId13"/>
    <p:sldId id="708" r:id="rId14"/>
    <p:sldId id="709" r:id="rId15"/>
    <p:sldId id="710" r:id="rId16"/>
    <p:sldId id="718" r:id="rId17"/>
    <p:sldId id="706" r:id="rId18"/>
    <p:sldId id="717" r:id="rId19"/>
    <p:sldId id="719" r:id="rId20"/>
    <p:sldId id="722" r:id="rId21"/>
    <p:sldId id="721" r:id="rId22"/>
    <p:sldId id="711" r:id="rId23"/>
    <p:sldId id="714" r:id="rId24"/>
    <p:sldId id="712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71" d="100"/>
          <a:sy n="71" d="100"/>
        </p:scale>
        <p:origin x="552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18574-DBF7-465D-B037-FE631F471BB2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C3D8E-6D01-472B-9760-E65C392860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351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defRPr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defRPr>
            </a:lvl1pPr>
          </a:lstStyle>
          <a:p>
            <a:fld id="{6C70B395-2DD1-4E0C-AD7F-C33E717CE14B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defRPr>
            </a:lvl1pPr>
          </a:lstStyle>
          <a:p>
            <a:fld id="{A6666332-D461-43D9-A1C1-8FF0295CCE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965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Liberation Sans" panose="020B0604020202020204" charset="0"/>
        <a:ea typeface="Liberation Sans" panose="020B0604020202020204" charset="0"/>
        <a:cs typeface="Liberation Sans" panose="020B0604020202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Liberation Sans" panose="020B0604020202020204" charset="0"/>
        <a:ea typeface="Liberation Sans" panose="020B0604020202020204" charset="0"/>
        <a:cs typeface="Liberation Sans" panose="020B0604020202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Liberation Sans" panose="020B0604020202020204" charset="0"/>
        <a:ea typeface="Liberation Sans" panose="020B0604020202020204" charset="0"/>
        <a:cs typeface="Liberation Sans" panose="020B0604020202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Liberation Sans" panose="020B0604020202020204" charset="0"/>
        <a:ea typeface="Liberation Sans" panose="020B0604020202020204" charset="0"/>
        <a:cs typeface="Liberation Sans" panose="020B0604020202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Liberation Sans" panose="020B0604020202020204" charset="0"/>
        <a:ea typeface="Liberation Sans" panose="020B0604020202020204" charset="0"/>
        <a:cs typeface="Liberation Sans" panose="020B0604020202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675884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0" hangingPunct="1"/>
            <a:endParaRPr kumimoji="0" lang="en-US" strike="noStrike" noProof="1">
              <a:latin typeface="Liberation Serif" panose="02020603050405020304" charset="0"/>
              <a:ea typeface="Liberation Sans" panose="020B0604020202020204" charset="0"/>
              <a:cs typeface="Liberation Sans" panose="020B0604020202020204" charset="0"/>
            </a:endParaRPr>
          </a:p>
        </p:txBody>
      </p:sp>
      <p:sp useBgFill="1">
        <p:nvSpPr>
          <p:cNvPr id="13" name="Retângulo arredondado 12"/>
          <p:cNvSpPr/>
          <p:nvPr userDrawn="1"/>
        </p:nvSpPr>
        <p:spPr>
          <a:xfrm>
            <a:off x="87313" y="69850"/>
            <a:ext cx="1201737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0" hangingPunct="1"/>
            <a:endParaRPr kumimoji="0" lang="en-US" strike="noStrike" noProof="1">
              <a:latin typeface="Liberation Serif" panose="02020603050405020304" charset="0"/>
              <a:ea typeface="Liberation Sans" panose="020B0604020202020204" charset="0"/>
              <a:cs typeface="Liberation Sans" panose="020B0604020202020204" charset="0"/>
            </a:endParaRPr>
          </a:p>
        </p:txBody>
      </p:sp>
      <p:sp>
        <p:nvSpPr>
          <p:cNvPr id="7" name="Retângulo 6"/>
          <p:cNvSpPr/>
          <p:nvPr userDrawn="1"/>
        </p:nvSpPr>
        <p:spPr>
          <a:xfrm>
            <a:off x="84138" y="1449388"/>
            <a:ext cx="12028488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0" hangingPunct="1"/>
            <a:endParaRPr kumimoji="0" lang="en-US" strike="noStrike" noProof="1">
              <a:latin typeface="Liberation Serif" panose="02020603050405020304" charset="0"/>
              <a:ea typeface="Liberation Sans" panose="020B0604020202020204" charset="0"/>
              <a:cs typeface="Liberation Sans" panose="020B0604020202020204" charset="0"/>
            </a:endParaRPr>
          </a:p>
        </p:txBody>
      </p:sp>
      <p:sp>
        <p:nvSpPr>
          <p:cNvPr id="10" name="Retângulo 9"/>
          <p:cNvSpPr/>
          <p:nvPr userDrawn="1"/>
        </p:nvSpPr>
        <p:spPr>
          <a:xfrm>
            <a:off x="84138" y="1397000"/>
            <a:ext cx="12028488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0" hangingPunct="1"/>
            <a:endParaRPr kumimoji="0" lang="en-US" strike="noStrike" noProof="1">
              <a:latin typeface="Liberation Serif" panose="02020603050405020304" charset="0"/>
              <a:ea typeface="Liberation Sans" panose="020B0604020202020204" charset="0"/>
              <a:cs typeface="Liberation Sans" panose="020B0604020202020204" charset="0"/>
            </a:endParaRPr>
          </a:p>
        </p:txBody>
      </p:sp>
      <p:sp>
        <p:nvSpPr>
          <p:cNvPr id="11" name="Retângulo 10"/>
          <p:cNvSpPr/>
          <p:nvPr userDrawn="1"/>
        </p:nvSpPr>
        <p:spPr>
          <a:xfrm>
            <a:off x="84138" y="2976563"/>
            <a:ext cx="12028488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0" hangingPunct="1"/>
            <a:endParaRPr kumimoji="0" lang="en-US" strike="noStrike" noProof="1">
              <a:latin typeface="Liberation Serif" panose="02020603050405020304" charset="0"/>
              <a:ea typeface="Liberation Sans" panose="020B0604020202020204" charset="0"/>
              <a:cs typeface="Liberation Sans" panose="020B0604020202020204" charset="0"/>
            </a:endParaRPr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auto"/>
            <a:endParaRPr kumimoji="0" lang="en-US" strike="noStrike" noProof="1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09600" y="1505930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pPr fontAlgn="auto"/>
            <a:endParaRPr kumimoji="0" lang="en-US" strike="noStrike" noProof="1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Liberation Serif" panose="02020603050405020304" charset="0"/>
                <a:ea typeface="Liberation Sans" panose="020B0604020202020204" charset="0"/>
                <a:cs typeface="Liberation Sans" panose="020B0604020202020204" charset="0"/>
              </a:defRPr>
            </a:lvl1pPr>
          </a:lstStyle>
          <a:p>
            <a:fld id="{F3A711B5-2115-45C1-8945-4CD8CCC3DB36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Liberation Serif" panose="02020603050405020304" charset="0"/>
                <a:ea typeface="Liberation Sans" panose="020B0604020202020204" charset="0"/>
                <a:cs typeface="Liberation Sans" panose="020B0604020202020204" charset="0"/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9526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5580" y="97790"/>
            <a:ext cx="1958340" cy="1062355"/>
          </a:xfrm>
          <a:prstGeom prst="rect">
            <a:avLst/>
          </a:prstGeom>
        </p:spPr>
      </p:pic>
      <p:sp>
        <p:nvSpPr>
          <p:cNvPr id="2" name="Caixa de Texto 1"/>
          <p:cNvSpPr txBox="1"/>
          <p:nvPr userDrawn="1"/>
        </p:nvSpPr>
        <p:spPr>
          <a:xfrm>
            <a:off x="2060575" y="121920"/>
            <a:ext cx="86893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pt-BR" sz="2200" b="1" dirty="0" err="1"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Programa</a:t>
            </a:r>
            <a:r>
              <a:rPr lang="en-US" altLang="pt-BR" sz="2200" b="1" dirty="0"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 de </a:t>
            </a:r>
            <a:r>
              <a:rPr lang="en-US" altLang="pt-BR" sz="2200" b="1" dirty="0" err="1"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Pós-Graduação</a:t>
            </a:r>
            <a:r>
              <a:rPr lang="en-US" altLang="pt-BR" sz="2200" b="1" dirty="0"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 em </a:t>
            </a:r>
            <a:r>
              <a:rPr lang="en-US" altLang="pt-BR" sz="2200" b="1" dirty="0" err="1"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Engenharia</a:t>
            </a:r>
            <a:r>
              <a:rPr lang="en-US" altLang="pt-BR" sz="2200" b="1" dirty="0"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 </a:t>
            </a:r>
            <a:r>
              <a:rPr lang="en-US" altLang="pt-BR" sz="2200" b="1" dirty="0" err="1"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Elétrica</a:t>
            </a:r>
            <a:r>
              <a:rPr lang="en-US" altLang="pt-BR" sz="2200" b="1" dirty="0"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 - PPGEE</a:t>
            </a:r>
            <a:endParaRPr lang="en-US" altLang="pt-BR" sz="2200" dirty="0">
              <a:latin typeface="Liberation Sans" panose="020B0604020202020204" charset="0"/>
              <a:ea typeface="Liberation Sans" panose="020B0604020202020204" charset="0"/>
              <a:cs typeface="Liberation Sans" panose="020B0604020202020204" charset="0"/>
            </a:endParaRPr>
          </a:p>
          <a:p>
            <a:pPr algn="ctr"/>
            <a:r>
              <a:rPr lang="en-US" altLang="pt-BR" sz="2200" dirty="0" smtClean="0"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Planejamento e </a:t>
            </a:r>
            <a:r>
              <a:rPr lang="en-US" altLang="pt-BR" sz="2200" dirty="0" err="1" smtClean="0"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Análise</a:t>
            </a:r>
            <a:r>
              <a:rPr lang="en-US" altLang="pt-BR" sz="2200" dirty="0" smtClean="0"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 de </a:t>
            </a:r>
            <a:r>
              <a:rPr lang="en-US" altLang="pt-BR" sz="2200" dirty="0" err="1" smtClean="0"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Experimentos</a:t>
            </a:r>
            <a:endParaRPr lang="en-US" altLang="pt-BR" sz="1600" dirty="0">
              <a:latin typeface="Liberation Sans" panose="020B0604020202020204" charset="0"/>
              <a:ea typeface="Liberation Sans" panose="020B0604020202020204" charset="0"/>
              <a:cs typeface="Liberation Sans" panose="020B0604020202020204" charset="0"/>
            </a:endParaRPr>
          </a:p>
          <a:p>
            <a:pPr algn="ctr"/>
            <a:endParaRPr lang="en-US" altLang="pt-BR" sz="1600" dirty="0">
              <a:latin typeface="Liberation Sans" panose="020B0604020202020204" charset="0"/>
              <a:ea typeface="Liberation Sans" panose="020B0604020202020204" charset="0"/>
              <a:cs typeface="Liberation Sans" panose="020B060402020202020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endParaRPr kumimoji="0" lang="en-US" strike="noStrike" noProof="1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fontAlgn="auto" latinLnBrk="0" hangingPunct="1"/>
            <a:endParaRPr/>
          </a:p>
          <a:p>
            <a:pPr lvl="1" eaLnBrk="1" fontAlgn="auto" latinLnBrk="0" hangingPunct="1"/>
            <a:endParaRPr/>
          </a:p>
          <a:p>
            <a:pPr lvl="2" eaLnBrk="1" fontAlgn="auto" latinLnBrk="0" hangingPunct="1"/>
            <a:endParaRPr/>
          </a:p>
          <a:p>
            <a:pPr lvl="3" eaLnBrk="1" fontAlgn="auto" latinLnBrk="0" hangingPunct="1"/>
            <a:endParaRPr/>
          </a:p>
          <a:p>
            <a:pPr lvl="4" eaLnBrk="1" fontAlgn="auto" latinLnBrk="0" hangingPunct="1"/>
            <a:endParaRPr kumimoji="0" lang="en-US" strike="noStrike" noProof="1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9600" y="6191250"/>
            <a:ext cx="3302000" cy="476250"/>
          </a:xfrm>
        </p:spPr>
        <p:txBody>
          <a:bodyPr/>
          <a:lstStyle>
            <a:lvl1pPr>
              <a:defRPr>
                <a:latin typeface="Liberation Serif" panose="02020603050405020304" charset="0"/>
                <a:ea typeface="Liberation Sans" panose="020B0604020202020204" charset="0"/>
                <a:cs typeface="Liberation Sans" panose="020B0604020202020204" charset="0"/>
              </a:defRPr>
            </a:lvl1pPr>
          </a:lstStyle>
          <a:p>
            <a:fld id="{F3A711B5-2115-45C1-8945-4CD8CCC3DB36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283200" cy="457200"/>
          </a:xfrm>
        </p:spPr>
        <p:txBody>
          <a:bodyPr/>
          <a:lstStyle>
            <a:lvl1pPr>
              <a:defRPr>
                <a:latin typeface="Liberation Serif" panose="02020603050405020304" charset="0"/>
                <a:ea typeface="Liberation Sans" panose="020B0604020202020204" charset="0"/>
                <a:cs typeface="Liberation Sans" panose="020B0604020202020204" charset="0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682240" cy="5851525"/>
          </a:xfrm>
        </p:spPr>
        <p:txBody>
          <a:bodyPr vert="eaVert"/>
          <a:lstStyle/>
          <a:p>
            <a:pPr fontAlgn="auto"/>
            <a:endParaRPr kumimoji="0" lang="en-US" strike="noStrike" noProof="1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9200" y="274640"/>
            <a:ext cx="7416800" cy="5851525"/>
          </a:xfrm>
        </p:spPr>
        <p:txBody>
          <a:bodyPr vert="eaVert"/>
          <a:lstStyle/>
          <a:p>
            <a:pPr lvl="0" eaLnBrk="1" fontAlgn="auto" latinLnBrk="0" hangingPunct="1"/>
            <a:endParaRPr/>
          </a:p>
          <a:p>
            <a:pPr lvl="1" eaLnBrk="1" fontAlgn="auto" latinLnBrk="0" hangingPunct="1"/>
            <a:endParaRPr/>
          </a:p>
          <a:p>
            <a:pPr lvl="2" eaLnBrk="1" fontAlgn="auto" latinLnBrk="0" hangingPunct="1"/>
            <a:endParaRPr/>
          </a:p>
          <a:p>
            <a:pPr lvl="3" eaLnBrk="1" fontAlgn="auto" latinLnBrk="0" hangingPunct="1"/>
            <a:endParaRPr/>
          </a:p>
          <a:p>
            <a:pPr lvl="4" eaLnBrk="1" fontAlgn="auto" latinLnBrk="0" hangingPunct="1"/>
            <a:endParaRPr kumimoji="0" lang="en-US" strike="noStrike" noProof="1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9600" y="6191250"/>
            <a:ext cx="3302000" cy="476250"/>
          </a:xfrm>
        </p:spPr>
        <p:txBody>
          <a:bodyPr/>
          <a:lstStyle>
            <a:lvl1pPr>
              <a:defRPr>
                <a:latin typeface="Liberation Serif" panose="02020603050405020304" charset="0"/>
                <a:ea typeface="Liberation Sans" panose="020B0604020202020204" charset="0"/>
                <a:cs typeface="Liberation Sans" panose="020B0604020202020204" charset="0"/>
              </a:defRPr>
            </a:lvl1pPr>
          </a:lstStyle>
          <a:p>
            <a:fld id="{F3A711B5-2115-45C1-8945-4CD8CCC3DB36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283200" cy="457200"/>
          </a:xfrm>
        </p:spPr>
        <p:txBody>
          <a:bodyPr/>
          <a:lstStyle>
            <a:lvl1pPr>
              <a:defRPr>
                <a:latin typeface="Liberation Serif" panose="02020603050405020304" charset="0"/>
                <a:ea typeface="Liberation Sans" panose="020B0604020202020204" charset="0"/>
                <a:cs typeface="Liberation Sans" panose="020B0604020202020204" charset="0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965835"/>
            <a:ext cx="10363200" cy="889000"/>
          </a:xfrm>
        </p:spPr>
        <p:txBody>
          <a:bodyPr/>
          <a:lstStyle>
            <a:lvl1pPr algn="ctr">
              <a:defRPr>
                <a:latin typeface="Liberation Sans" panose="020B0604020202020204" charset="0"/>
                <a:cs typeface="Liberation Sans" panose="020B0604020202020204" charset="0"/>
              </a:defRPr>
            </a:lvl1pPr>
          </a:lstStyle>
          <a:p>
            <a:pPr fontAlgn="auto"/>
            <a:endParaRPr kumimoji="0" lang="en-US" strike="noStrike" noProof="1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 hasCustomPrompt="1"/>
          </p:nvPr>
        </p:nvSpPr>
        <p:spPr>
          <a:xfrm>
            <a:off x="1219200" y="2021840"/>
            <a:ext cx="10363200" cy="4645660"/>
          </a:xfrm>
        </p:spPr>
        <p:txBody>
          <a:bodyPr vert="horz"/>
          <a:lstStyle/>
          <a:p>
            <a:pPr lvl="0" eaLnBrk="1" fontAlgn="auto" latinLnBrk="0" hangingPunct="1"/>
            <a:endParaRPr/>
          </a:p>
          <a:p>
            <a:pPr lvl="1" eaLnBrk="1" fontAlgn="auto" latinLnBrk="0" hangingPunct="1"/>
            <a:endParaRPr/>
          </a:p>
          <a:p>
            <a:pPr lvl="2" eaLnBrk="1" fontAlgn="auto" latinLnBrk="0" hangingPunct="1"/>
            <a:endParaRPr/>
          </a:p>
          <a:p>
            <a:pPr lvl="3" eaLnBrk="1" fontAlgn="auto" latinLnBrk="0" hangingPunct="1"/>
            <a:endParaRPr/>
          </a:p>
          <a:p>
            <a:pPr lvl="4" eaLnBrk="1" fontAlgn="auto" latinLnBrk="0" hangingPunct="1"/>
            <a:endParaRPr kumimoji="0" lang="en-US" strike="noStrike" noProof="1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iberation Sans" panose="020B0604020202020204" charset="0"/>
                <a:cs typeface="Liberation Sans" panose="020B0604020202020204" charset="0"/>
              </a:defRPr>
            </a:lvl1pPr>
          </a:lstStyle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5595" y="97790"/>
            <a:ext cx="1292860" cy="70104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0" hangingPunct="1"/>
            <a:endParaRPr kumimoji="0" lang="en-US" strike="noStrike" noProof="1">
              <a:latin typeface="Liberation Serif" panose="02020603050405020304" charset="0"/>
              <a:ea typeface="Liberation Sans" panose="020B0604020202020204" charset="0"/>
              <a:cs typeface="Liberation Sans" panose="020B0604020202020204" charset="0"/>
            </a:endParaRPr>
          </a:p>
        </p:txBody>
      </p:sp>
      <p:sp useBgFill="1">
        <p:nvSpPr>
          <p:cNvPr id="10" name="Retângulo arredondado 9"/>
          <p:cNvSpPr/>
          <p:nvPr/>
        </p:nvSpPr>
        <p:spPr>
          <a:xfrm>
            <a:off x="87313" y="69850"/>
            <a:ext cx="1201737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0" hangingPunct="1"/>
            <a:endParaRPr kumimoji="0" lang="en-US" strike="noStrike" noProof="1">
              <a:latin typeface="Liberation Serif" panose="02020603050405020304" charset="0"/>
              <a:ea typeface="Liberation Sans" panose="020B0604020202020204" charset="0"/>
              <a:cs typeface="Liberation Sans" panose="020B0604020202020204" charset="0"/>
            </a:endParaRPr>
          </a:p>
        </p:txBody>
      </p:sp>
      <p:sp>
        <p:nvSpPr>
          <p:cNvPr id="7" name="Retângulo 6"/>
          <p:cNvSpPr/>
          <p:nvPr/>
        </p:nvSpPr>
        <p:spPr>
          <a:xfrm flipV="1">
            <a:off x="92075" y="2376488"/>
            <a:ext cx="12018963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0" hangingPunct="1"/>
            <a:endParaRPr kumimoji="0" lang="en-US" strike="noStrike" noProof="1">
              <a:latin typeface="Liberation Serif" panose="02020603050405020304" charset="0"/>
              <a:ea typeface="Liberation Sans" panose="020B0604020202020204" charset="0"/>
              <a:cs typeface="Liberation Sans" panose="020B060402020202020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2075" y="2341563"/>
            <a:ext cx="12018963" cy="46038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0" hangingPunct="1"/>
            <a:endParaRPr kumimoji="0" lang="en-US" strike="noStrike" noProof="1">
              <a:latin typeface="Liberation Serif" panose="02020603050405020304" charset="0"/>
              <a:ea typeface="Liberation Sans" panose="020B0604020202020204" charset="0"/>
              <a:cs typeface="Liberation Sans" panose="020B060402020202020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90488" y="2468563"/>
            <a:ext cx="12020550" cy="46038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0" hangingPunct="1"/>
            <a:endParaRPr kumimoji="0" lang="en-US" strike="noStrike" noProof="1">
              <a:latin typeface="Liberation Serif" panose="02020603050405020304" charset="0"/>
              <a:ea typeface="Liberation Sans" panose="020B0604020202020204" charset="0"/>
              <a:cs typeface="Liberation Sans" panose="020B060402020202020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952500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pPr fontAlgn="auto"/>
            <a:endParaRPr kumimoji="0" lang="en-US" strike="noStrike" noProof="1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fontAlgn="auto" latinLnBrk="0" hangingPunct="1"/>
            <a:endParaRPr kumimoji="0" lang="en-US" strike="noStrike" noProof="1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Liberation Serif" panose="02020603050405020304" charset="0"/>
                <a:ea typeface="Liberation Sans" panose="020B0604020202020204" charset="0"/>
                <a:cs typeface="Liberation Sans" panose="020B0604020202020204" charset="0"/>
              </a:defRPr>
            </a:lvl1pPr>
          </a:lstStyle>
          <a:p>
            <a:fld id="{F3A711B5-2115-45C1-8945-4CD8CCC3DB36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Liberation Serif" panose="02020603050405020304" charset="0"/>
                <a:ea typeface="Liberation Sans" panose="020B0604020202020204" charset="0"/>
                <a:cs typeface="Liberation Sans" panose="020B0604020202020204" charset="0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95263" y="6208713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endParaRPr kumimoji="0" lang="en-US" strike="noStrike" noProof="1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 hasCustomPrompt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fontAlgn="auto" latinLnBrk="0" hangingPunct="1"/>
            <a:endParaRPr/>
          </a:p>
          <a:p>
            <a:pPr lvl="1" eaLnBrk="1" fontAlgn="auto" latinLnBrk="0" hangingPunct="1"/>
            <a:endParaRPr/>
          </a:p>
          <a:p>
            <a:pPr lvl="2" eaLnBrk="1" fontAlgn="auto" latinLnBrk="0" hangingPunct="1"/>
            <a:endParaRPr/>
          </a:p>
          <a:p>
            <a:pPr lvl="3" eaLnBrk="1" fontAlgn="auto" latinLnBrk="0" hangingPunct="1"/>
            <a:endParaRPr/>
          </a:p>
          <a:p>
            <a:pPr lvl="4" eaLnBrk="1" fontAlgn="auto" latinLnBrk="0" hangingPunct="1"/>
            <a:endParaRPr kumimoji="0" lang="en-US" strike="noStrike" noProof="1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 hasCustomPrompt="1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fontAlgn="auto" latinLnBrk="0" hangingPunct="1"/>
            <a:endParaRPr/>
          </a:p>
          <a:p>
            <a:pPr lvl="1" eaLnBrk="1" fontAlgn="auto" latinLnBrk="0" hangingPunct="1"/>
            <a:endParaRPr/>
          </a:p>
          <a:p>
            <a:pPr lvl="2" eaLnBrk="1" fontAlgn="auto" latinLnBrk="0" hangingPunct="1"/>
            <a:endParaRPr/>
          </a:p>
          <a:p>
            <a:pPr lvl="3" eaLnBrk="1" fontAlgn="auto" latinLnBrk="0" hangingPunct="1"/>
            <a:endParaRPr/>
          </a:p>
          <a:p>
            <a:pPr lvl="4" eaLnBrk="1" fontAlgn="auto" latinLnBrk="0" hangingPunct="1"/>
            <a:endParaRPr kumimoji="0" lang="en-US" strike="noStrike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229600" y="6191250"/>
            <a:ext cx="3302000" cy="476250"/>
          </a:xfrm>
        </p:spPr>
        <p:txBody>
          <a:bodyPr/>
          <a:lstStyle>
            <a:lvl1pPr>
              <a:defRPr>
                <a:latin typeface="Liberation Serif" panose="02020603050405020304" charset="0"/>
                <a:ea typeface="Liberation Sans" panose="020B0604020202020204" charset="0"/>
                <a:cs typeface="Liberation Sans" panose="020B0604020202020204" charset="0"/>
              </a:defRPr>
            </a:lvl1pPr>
          </a:lstStyle>
          <a:p>
            <a:fld id="{F3A711B5-2115-45C1-8945-4CD8CCC3DB36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283200" cy="457200"/>
          </a:xfrm>
        </p:spPr>
        <p:txBody>
          <a:bodyPr/>
          <a:lstStyle>
            <a:lvl1pPr>
              <a:defRPr>
                <a:latin typeface="Liberation Serif" panose="02020603050405020304" charset="0"/>
                <a:ea typeface="Liberation Sans" panose="020B0604020202020204" charset="0"/>
                <a:cs typeface="Liberation Sans" panose="020B0604020202020204" charset="0"/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pPr fontAlgn="auto"/>
            <a:endParaRPr kumimoji="0" lang="en-US" strike="noStrike" noProof="1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fontAlgn="auto" latinLnBrk="0" hangingPunct="1"/>
            <a:endParaRPr kumimoji="0" lang="en-US" strike="noStrike" noProof="1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fontAlgn="auto" latinLnBrk="0" hangingPunct="1"/>
            <a:endParaRPr kumimoji="0" lang="en-US" strike="noStrike" noProof="1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 hasCustomPrompt="1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fontAlgn="auto" latinLnBrk="0" hangingPunct="1"/>
            <a:endParaRPr/>
          </a:p>
          <a:p>
            <a:pPr lvl="1" eaLnBrk="1" fontAlgn="auto" latinLnBrk="0" hangingPunct="1"/>
            <a:endParaRPr/>
          </a:p>
          <a:p>
            <a:pPr lvl="2" eaLnBrk="1" fontAlgn="auto" latinLnBrk="0" hangingPunct="1"/>
            <a:endParaRPr/>
          </a:p>
          <a:p>
            <a:pPr lvl="3" eaLnBrk="1" fontAlgn="auto" latinLnBrk="0" hangingPunct="1"/>
            <a:endParaRPr/>
          </a:p>
          <a:p>
            <a:pPr lvl="4" eaLnBrk="1" fontAlgn="auto" latinLnBrk="0" hangingPunct="1"/>
            <a:endParaRPr kumimoji="0" lang="en-US" strike="noStrike" noProof="1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 hasCustomPrompt="1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fontAlgn="auto" latinLnBrk="0" hangingPunct="1"/>
            <a:endParaRPr/>
          </a:p>
          <a:p>
            <a:pPr lvl="1" eaLnBrk="1" fontAlgn="auto" latinLnBrk="0" hangingPunct="1"/>
            <a:endParaRPr/>
          </a:p>
          <a:p>
            <a:pPr lvl="2" eaLnBrk="1" fontAlgn="auto" latinLnBrk="0" hangingPunct="1"/>
            <a:endParaRPr/>
          </a:p>
          <a:p>
            <a:pPr lvl="3" eaLnBrk="1" fontAlgn="auto" latinLnBrk="0" hangingPunct="1"/>
            <a:endParaRPr/>
          </a:p>
          <a:p>
            <a:pPr lvl="4" eaLnBrk="1" fontAlgn="auto" latinLnBrk="0" hangingPunct="1"/>
            <a:endParaRPr kumimoji="0" lang="en-US" strike="noStrike" noProof="1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229600" y="6191250"/>
            <a:ext cx="3302000" cy="476250"/>
          </a:xfrm>
        </p:spPr>
        <p:txBody>
          <a:bodyPr/>
          <a:lstStyle>
            <a:lvl1pPr>
              <a:defRPr>
                <a:latin typeface="Liberation Serif" panose="02020603050405020304" charset="0"/>
                <a:ea typeface="Liberation Sans" panose="020B0604020202020204" charset="0"/>
                <a:cs typeface="Liberation Sans" panose="020B0604020202020204" charset="0"/>
              </a:defRPr>
            </a:lvl1pPr>
          </a:lstStyle>
          <a:p>
            <a:fld id="{F3A711B5-2115-45C1-8945-4CD8CCC3DB36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283200" cy="457200"/>
          </a:xfrm>
        </p:spPr>
        <p:txBody>
          <a:bodyPr/>
          <a:lstStyle>
            <a:lvl1pPr>
              <a:defRPr>
                <a:latin typeface="Liberation Serif" panose="02020603050405020304" charset="0"/>
                <a:ea typeface="Liberation Sans" panose="020B0604020202020204" charset="0"/>
                <a:cs typeface="Liberation Sans" panose="020B060402020202020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endParaRPr kumimoji="0" lang="en-US" strike="noStrike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229600" y="6191250"/>
            <a:ext cx="3302000" cy="476250"/>
          </a:xfrm>
        </p:spPr>
        <p:txBody>
          <a:bodyPr/>
          <a:lstStyle>
            <a:lvl1pPr>
              <a:defRPr>
                <a:latin typeface="Liberation Serif" panose="02020603050405020304" charset="0"/>
                <a:ea typeface="Liberation Sans" panose="020B0604020202020204" charset="0"/>
                <a:cs typeface="Liberation Sans" panose="020B0604020202020204" charset="0"/>
              </a:defRPr>
            </a:lvl1pPr>
          </a:lstStyle>
          <a:p>
            <a:fld id="{F3A711B5-2115-45C1-8945-4CD8CCC3DB36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283200" cy="457200"/>
          </a:xfrm>
        </p:spPr>
        <p:txBody>
          <a:bodyPr/>
          <a:lstStyle>
            <a:lvl1pPr>
              <a:defRPr>
                <a:latin typeface="Liberation Serif" panose="02020603050405020304" charset="0"/>
                <a:ea typeface="Liberation Sans" panose="020B0604020202020204" charset="0"/>
                <a:cs typeface="Liberation Sans" panose="020B0604020202020204" charset="0"/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8229600" y="6191250"/>
            <a:ext cx="3302000" cy="476250"/>
          </a:xfrm>
        </p:spPr>
        <p:txBody>
          <a:bodyPr/>
          <a:lstStyle>
            <a:lvl1pPr>
              <a:defRPr>
                <a:latin typeface="Liberation Serif" panose="02020603050405020304" charset="0"/>
                <a:ea typeface="Liberation Sans" panose="020B0604020202020204" charset="0"/>
                <a:cs typeface="Liberation Sans" panose="020B0604020202020204" charset="0"/>
              </a:defRPr>
            </a:lvl1pPr>
          </a:lstStyle>
          <a:p>
            <a:fld id="{F3A711B5-2115-45C1-8945-4CD8CCC3DB36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283200" cy="457200"/>
          </a:xfrm>
        </p:spPr>
        <p:txBody>
          <a:bodyPr/>
          <a:lstStyle>
            <a:lvl1pPr>
              <a:defRPr>
                <a:latin typeface="Liberation Serif" panose="02020603050405020304" charset="0"/>
                <a:ea typeface="Liberation Sans" panose="020B0604020202020204" charset="0"/>
                <a:cs typeface="Liberation Sans" panose="020B0604020202020204" charset="0"/>
              </a:defRPr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0" hangingPunct="1"/>
            <a:endParaRPr kumimoji="0" lang="en-US" strike="noStrike" noProof="1">
              <a:latin typeface="Liberation Serif" panose="02020603050405020304" charset="0"/>
              <a:ea typeface="Liberation Sans" panose="020B0604020202020204" charset="0"/>
              <a:cs typeface="Liberation Sans" panose="020B0604020202020204" charset="0"/>
            </a:endParaRPr>
          </a:p>
        </p:txBody>
      </p:sp>
      <p:sp useBgFill="1">
        <p:nvSpPr>
          <p:cNvPr id="9" name="Retângulo arredondado 8"/>
          <p:cNvSpPr/>
          <p:nvPr/>
        </p:nvSpPr>
        <p:spPr>
          <a:xfrm>
            <a:off x="85725" y="69850"/>
            <a:ext cx="1201737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0" hangingPunct="1"/>
            <a:endParaRPr kumimoji="0" lang="en-US" strike="noStrike" noProof="1">
              <a:latin typeface="Liberation Serif" panose="02020603050405020304" charset="0"/>
              <a:ea typeface="Liberation Sans" panose="020B0604020202020204" charset="0"/>
              <a:cs typeface="Liberation Sans" panose="020B060402020202020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pPr fontAlgn="auto"/>
            <a:endParaRPr kumimoji="0" lang="en-US" strike="noStrike" noProof="1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fontAlgn="auto" latinLnBrk="0" hangingPunct="1"/>
            <a:endParaRPr kumimoji="0" lang="en-US" strike="noStrike" noProof="1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 hasCustomPrompt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fontAlgn="auto" latinLnBrk="0" hangingPunct="1"/>
            <a:endParaRPr/>
          </a:p>
          <a:p>
            <a:pPr lvl="1" eaLnBrk="1" fontAlgn="auto" latinLnBrk="0" hangingPunct="1"/>
            <a:endParaRPr/>
          </a:p>
          <a:p>
            <a:pPr lvl="2" eaLnBrk="1" fontAlgn="auto" latinLnBrk="0" hangingPunct="1"/>
            <a:endParaRPr/>
          </a:p>
          <a:p>
            <a:pPr lvl="3" eaLnBrk="1" fontAlgn="auto" latinLnBrk="0" hangingPunct="1"/>
            <a:endParaRPr/>
          </a:p>
          <a:p>
            <a:pPr lvl="4" eaLnBrk="1" fontAlgn="auto" latinLnBrk="0" hangingPunct="1"/>
            <a:endParaRPr kumimoji="0" lang="en-US" strike="noStrike" noProof="1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Liberation Serif" panose="02020603050405020304" charset="0"/>
                <a:ea typeface="Liberation Sans" panose="020B0604020202020204" charset="0"/>
                <a:cs typeface="Liberation Sans" panose="020B0604020202020204" charset="0"/>
              </a:defRPr>
            </a:lvl1pPr>
          </a:lstStyle>
          <a:p>
            <a:fld id="{F3A711B5-2115-45C1-8945-4CD8CCC3DB36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Liberation Serif" panose="02020603050405020304" charset="0"/>
                <a:ea typeface="Liberation Sans" panose="020B0604020202020204" charset="0"/>
                <a:cs typeface="Liberation Sans" panose="020B060402020202020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9526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flipV="1">
            <a:off x="90488" y="4683125"/>
            <a:ext cx="12009438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0" hangingPunct="1"/>
            <a:endParaRPr kumimoji="0" lang="en-US" strike="noStrike" noProof="1">
              <a:latin typeface="Liberation Serif" panose="02020603050405020304" charset="0"/>
              <a:ea typeface="Liberation Sans" panose="020B0604020202020204" charset="0"/>
              <a:cs typeface="Liberation Sans" panose="020B060402020202020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92075" y="4649788"/>
            <a:ext cx="12007850" cy="46038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0" hangingPunct="1"/>
            <a:endParaRPr kumimoji="0" lang="en-US" strike="noStrike" noProof="1">
              <a:latin typeface="Liberation Serif" panose="02020603050405020304" charset="0"/>
              <a:ea typeface="Liberation Sans" panose="020B0604020202020204" charset="0"/>
              <a:cs typeface="Liberation Sans" panose="020B060402020202020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92075" y="4773613"/>
            <a:ext cx="12007850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0" hangingPunct="1"/>
            <a:endParaRPr kumimoji="0" lang="en-US" strike="noStrike" noProof="1">
              <a:latin typeface="Liberation Serif" panose="02020603050405020304" charset="0"/>
              <a:ea typeface="Liberation Sans" panose="020B0604020202020204" charset="0"/>
              <a:cs typeface="Liberation Sans" panose="020B060402020202020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pPr fontAlgn="auto"/>
            <a:endParaRPr kumimoji="0" lang="en-US" strike="noStrike" noProof="1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fontAlgn="auto" latinLnBrk="0" hangingPunct="1"/>
            <a:endParaRPr kumimoji="0" lang="en-US" strike="noStrike" noProof="1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91077" y="66675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pPr fontAlgn="auto"/>
            <a:endParaRPr kumimoji="0" lang="en-US" strike="noStrike" noProof="1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Liberation Serif" panose="02020603050405020304" charset="0"/>
                <a:ea typeface="Liberation Sans" panose="020B0604020202020204" charset="0"/>
                <a:cs typeface="Liberation Sans" panose="020B0604020202020204" charset="0"/>
              </a:defRPr>
            </a:lvl1pPr>
          </a:lstStyle>
          <a:p>
            <a:fld id="{F3A711B5-2115-45C1-8945-4CD8CCC3DB36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Liberation Serif" panose="02020603050405020304" charset="0"/>
                <a:ea typeface="Liberation Sans" panose="020B0604020202020204" charset="0"/>
                <a:cs typeface="Liberation Sans" panose="020B060402020202020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95263" y="6208713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0" hangingPunct="1"/>
            <a:endParaRPr kumimoji="0" lang="en-US" strike="noStrike" noProof="1">
              <a:latin typeface="Liberation Serif" panose="02020603050405020304" charset="0"/>
              <a:ea typeface="Liberation Sans" panose="020B0604020202020204" charset="0"/>
              <a:cs typeface="Liberation Sans" panose="020B0604020202020204" charset="0"/>
            </a:endParaRPr>
          </a:p>
        </p:txBody>
      </p:sp>
      <p:sp useBgFill="1">
        <p:nvSpPr>
          <p:cNvPr id="8" name="Retângulo arredondado 7"/>
          <p:cNvSpPr/>
          <p:nvPr userDrawn="1"/>
        </p:nvSpPr>
        <p:spPr>
          <a:xfrm>
            <a:off x="85725" y="69850"/>
            <a:ext cx="1201737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0" hangingPunct="1"/>
            <a:r>
              <a:rPr lang="en-US" altLang="pt-BR"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  <a:sym typeface="+mn-ea"/>
              </a:rPr>
              <a:t>Disciplina: Fisiologia Aplicada à Engenharia Biomédica</a:t>
            </a:r>
            <a:endParaRPr kumimoji="0" lang="en-US" strike="noStrike" noProof="1">
              <a:latin typeface="Liberation Serif" panose="02020603050405020304" charset="0"/>
              <a:ea typeface="Liberation Sans" panose="020B0604020202020204" charset="0"/>
              <a:cs typeface="Liberation Sans" panose="020B0604020202020204" charset="0"/>
            </a:endParaRPr>
          </a:p>
        </p:txBody>
      </p:sp>
      <p:sp>
        <p:nvSpPr>
          <p:cNvPr id="1028" name="Título 21"/>
          <p:cNvSpPr>
            <a:spLocks noGrp="1"/>
          </p:cNvSpPr>
          <p:nvPr>
            <p:ph type="title"/>
          </p:nvPr>
        </p:nvSpPr>
        <p:spPr>
          <a:xfrm>
            <a:off x="1219200" y="1083310"/>
            <a:ext cx="10363200" cy="711835"/>
          </a:xfrm>
          <a:prstGeom prst="rect">
            <a:avLst/>
          </a:prstGeom>
          <a:noFill/>
          <a:ln w="9525">
            <a:noFill/>
          </a:ln>
        </p:spPr>
        <p:txBody>
          <a:bodyPr bIns="91440" anchor="b" anchorCtr="0"/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29" name="Espaço Reservado para Texto 12"/>
          <p:cNvSpPr>
            <a:spLocks noGrp="1"/>
          </p:cNvSpPr>
          <p:nvPr>
            <p:ph type="body"/>
          </p:nvPr>
        </p:nvSpPr>
        <p:spPr>
          <a:xfrm>
            <a:off x="1219200" y="1951355"/>
            <a:ext cx="10363200" cy="460311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274320"/>
            <a:r>
              <a:rPr lang="en-US" altLang="pt-BR"/>
              <a:t>Click to edit Master text styles</a:t>
            </a:r>
          </a:p>
          <a:p>
            <a:pPr lvl="1" indent="-227965"/>
            <a:r>
              <a:rPr lang="en-US" altLang="pt-BR"/>
              <a:t>Second level</a:t>
            </a:r>
          </a:p>
          <a:p>
            <a:pPr lvl="2" indent="-229235"/>
            <a:r>
              <a:rPr lang="en-US" altLang="pt-BR"/>
              <a:t>Third level</a:t>
            </a:r>
          </a:p>
          <a:p>
            <a:pPr lvl="3" indent="-228600"/>
            <a:r>
              <a:rPr lang="en-US" altLang="pt-BR"/>
              <a:t>Fourth level</a:t>
            </a:r>
          </a:p>
          <a:p>
            <a:pPr lvl="4" indent="-228600"/>
            <a:r>
              <a:rPr lang="en-US" altLang="pt-BR"/>
              <a:t>Fifth level</a:t>
            </a:r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9526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defRPr>
            </a:lvl1pPr>
          </a:lstStyle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Caixa de Texto 6"/>
          <p:cNvSpPr txBox="1"/>
          <p:nvPr userDrawn="1"/>
        </p:nvSpPr>
        <p:spPr>
          <a:xfrm>
            <a:off x="1255077" y="97790"/>
            <a:ext cx="9678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pt-BR" sz="1600" b="1" dirty="0" err="1"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Programa</a:t>
            </a:r>
            <a:r>
              <a:rPr lang="en-US" altLang="pt-BR" sz="1600" b="1" dirty="0"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 de </a:t>
            </a:r>
            <a:r>
              <a:rPr lang="en-US" altLang="pt-BR" sz="1600" b="1" dirty="0" err="1"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Pós-Graduação</a:t>
            </a:r>
            <a:r>
              <a:rPr lang="en-US" altLang="pt-BR" sz="1600" b="1" dirty="0"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 em </a:t>
            </a:r>
            <a:r>
              <a:rPr lang="en-US" altLang="pt-BR" sz="1600" b="1" dirty="0" err="1"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Engenharia</a:t>
            </a:r>
            <a:r>
              <a:rPr lang="en-US" altLang="pt-BR" sz="1600" b="1" dirty="0"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 </a:t>
            </a:r>
            <a:r>
              <a:rPr lang="en-US" altLang="pt-BR" sz="1600" b="1" dirty="0" err="1"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Elétrica</a:t>
            </a:r>
            <a:r>
              <a:rPr lang="en-US" altLang="pt-BR" sz="1600" b="1" dirty="0"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 - PPGEE</a:t>
            </a:r>
            <a:endParaRPr lang="en-US" altLang="pt-BR" sz="1600" dirty="0">
              <a:latin typeface="Liberation Sans" panose="020B0604020202020204" charset="0"/>
              <a:ea typeface="Liberation Sans" panose="020B0604020202020204" charset="0"/>
              <a:cs typeface="Liberation Sans" panose="020B0604020202020204" charset="0"/>
            </a:endParaRPr>
          </a:p>
          <a:p>
            <a:pPr algn="ctr"/>
            <a:r>
              <a:rPr lang="pt-BR" altLang="pt-BR" sz="1600" dirty="0" smtClean="0"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Planejamento e Análise de Experimentos</a:t>
            </a:r>
          </a:p>
          <a:p>
            <a:pPr algn="ctr"/>
            <a:r>
              <a:rPr lang="pt-BR" altLang="pt-BR" sz="1600" dirty="0" smtClean="0"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Comparação</a:t>
            </a:r>
            <a:r>
              <a:rPr lang="pt-BR" altLang="pt-BR" sz="1600" baseline="0" dirty="0" smtClean="0"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 de múltiplos algoritmos: </a:t>
            </a:r>
            <a:r>
              <a:rPr lang="pt-BR" altLang="pt-BR" sz="1600" dirty="0" smtClean="0"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Problema de Roteamento de Veículos</a:t>
            </a:r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15595" y="97790"/>
            <a:ext cx="1292860" cy="7010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Liberation Sans" panose="020B0604020202020204" charset="0"/>
          <a:ea typeface="Liberation Sans" panose="020B0604020202020204" charset="0"/>
          <a:cs typeface="Liberation Sans" panose="020B060402020202020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Liberation Sans" panose="020B0604020202020204" charset="0"/>
          <a:ea typeface="Liberation Sans" panose="020B0604020202020204" charset="0"/>
          <a:cs typeface="Liberation Sans" panose="020B060402020202020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Liberation Sans" panose="020B0604020202020204" charset="0"/>
          <a:ea typeface="Liberation Sans" panose="020B0604020202020204" charset="0"/>
          <a:cs typeface="Liberation Sans" panose="020B060402020202020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Liberation Sans" panose="020B0604020202020204" charset="0"/>
          <a:ea typeface="Liberation Sans" panose="020B0604020202020204" charset="0"/>
          <a:cs typeface="Liberation Sans" panose="020B060402020202020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Liberation Sans" panose="020B0604020202020204" charset="0"/>
          <a:ea typeface="Liberation Sans" panose="020B0604020202020204" charset="0"/>
          <a:cs typeface="Liberation Sans" panose="020B060402020202020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Liberation Sans" panose="020B0604020202020204" charset="0"/>
          <a:ea typeface="Liberation Sans" panose="020B0604020202020204" charset="0"/>
          <a:cs typeface="Liberation Sans" panose="020B060402020202020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pt-BR" dirty="0"/>
              <a:t> </a:t>
            </a:r>
            <a:r>
              <a:rPr lang="pt-BR" altLang="pt-BR" dirty="0" smtClean="0"/>
              <a:t>Comparação de múltiplos algoritmos: Problema de Roteamento de Veículos</a:t>
            </a:r>
            <a:endParaRPr lang="en-US" alt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09138" y="3403835"/>
            <a:ext cx="3856917" cy="2004999"/>
          </a:xfrm>
        </p:spPr>
        <p:txBody>
          <a:bodyPr/>
          <a:lstStyle/>
          <a:p>
            <a:pPr algn="r"/>
            <a:r>
              <a:rPr lang="en-US" alt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Frederico</a:t>
            </a:r>
            <a:r>
              <a:rPr lang="en-US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Parrela</a:t>
            </a:r>
            <a:endParaRPr lang="en-US" alt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Mariana </a:t>
            </a:r>
            <a:r>
              <a:rPr lang="en-US" alt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Pimenta</a:t>
            </a:r>
            <a:endParaRPr lang="en-US" altLang="pt-B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Patrícia Vaz</a:t>
            </a:r>
          </a:p>
          <a:p>
            <a:pPr algn="r"/>
            <a:r>
              <a:rPr lang="en-US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Pedro Maia</a:t>
            </a:r>
          </a:p>
          <a:p>
            <a:pPr algn="r"/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ubtítulo 2"/>
          <p:cNvSpPr>
            <a:spLocks noGrp="1"/>
          </p:cNvSpPr>
          <p:nvPr/>
        </p:nvSpPr>
        <p:spPr>
          <a:xfrm>
            <a:off x="1828800" y="6094292"/>
            <a:ext cx="8534400" cy="387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 panose="05020102010507070707"/>
              <a:buNone/>
              <a:defRPr kumimoji="0" sz="2600" kern="1200">
                <a:solidFill>
                  <a:schemeClr val="tx2"/>
                </a:solidFill>
                <a:latin typeface="Liberation Sans" panose="020B0604020202020204" charset="0"/>
                <a:ea typeface="+mn-ea"/>
                <a:cs typeface="Liberation Sans" panose="020B0604020202020204" charset="0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 panose="05020102010507070707"/>
              <a:buNone/>
              <a:defRPr kumimoji="0" sz="2400" kern="1200">
                <a:solidFill>
                  <a:schemeClr val="tx1"/>
                </a:solidFill>
                <a:latin typeface="Liberation Sans" panose="020B0604020202020204" charset="0"/>
                <a:ea typeface="+mn-ea"/>
                <a:cs typeface="Liberation Sans" panose="020B0604020202020204" charset="0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 panose="05020102010507070707"/>
              <a:buNone/>
              <a:defRPr kumimoji="0" sz="2000" kern="1200">
                <a:solidFill>
                  <a:schemeClr val="tx1"/>
                </a:solidFill>
                <a:latin typeface="Liberation Sans" panose="020B0604020202020204" charset="0"/>
                <a:ea typeface="+mn-ea"/>
                <a:cs typeface="Liberation Sans" panose="020B0604020202020204" charset="0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 panose="05020102010507070707"/>
              <a:buNone/>
              <a:defRPr kumimoji="0" sz="2000" kern="1200">
                <a:solidFill>
                  <a:schemeClr val="tx1"/>
                </a:solidFill>
                <a:latin typeface="Liberation Sans" panose="020B0604020202020204" charset="0"/>
                <a:ea typeface="+mn-ea"/>
                <a:cs typeface="Liberation Sans" panose="020B0604020202020204" charset="0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Liberation Sans" panose="020B0604020202020204" charset="0"/>
                <a:ea typeface="+mn-ea"/>
                <a:cs typeface="Liberation Sans" panose="020B0604020202020204" charset="0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800" dirty="0">
                <a:ea typeface="Liberation Sans" panose="020B0604020202020204" charset="0"/>
              </a:rPr>
              <a:t>Belo Horizonte, </a:t>
            </a:r>
            <a:r>
              <a:rPr lang="en-US" altLang="en-US" sz="1800" dirty="0" smtClean="0">
                <a:ea typeface="Liberation Sans" panose="020B0604020202020204" charset="0"/>
              </a:rPr>
              <a:t>03 de </a:t>
            </a:r>
            <a:r>
              <a:rPr lang="en-US" altLang="en-US" sz="1800" dirty="0" err="1" smtClean="0">
                <a:ea typeface="Liberation Sans" panose="020B0604020202020204" charset="0"/>
              </a:rPr>
              <a:t>Dezembro</a:t>
            </a:r>
            <a:r>
              <a:rPr lang="en-US" altLang="en-US" sz="1800" dirty="0" smtClean="0">
                <a:ea typeface="Liberation Sans" panose="020B0604020202020204" charset="0"/>
              </a:rPr>
              <a:t> de </a:t>
            </a:r>
            <a:r>
              <a:rPr lang="en-US" altLang="en-US" sz="1800" dirty="0">
                <a:ea typeface="Liberation Sans" panose="020B0604020202020204" charset="0"/>
              </a:rPr>
              <a:t>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914320"/>
            <a:ext cx="10363200" cy="889000"/>
          </a:xfrm>
        </p:spPr>
        <p:txBody>
          <a:bodyPr/>
          <a:lstStyle/>
          <a:p>
            <a:r>
              <a:rPr lang="en-US" altLang="en-US" dirty="0" err="1" smtClean="0"/>
              <a:t>Modelagem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Estatística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10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04860" y="1688289"/>
                <a:ext cx="11123903" cy="4979211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pt-BR" altLang="en-US" sz="2400" dirty="0" smtClean="0"/>
                  <a:t>O modelo estatístico é dado por: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alt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pt-BR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pt-BR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pt-BR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begChr m:val="{"/>
                        <m:endChr m:val=""/>
                        <m:ctrlPr>
                          <a:rPr lang="pt-BR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=1,…,4</m:t>
                            </m:r>
                          </m:e>
                          <m:e>
                            <m:r>
                              <a:rPr lang="pt-BR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=1,…,6</m:t>
                            </m:r>
                          </m:e>
                        </m:eqArr>
                      </m:e>
                    </m:d>
                  </m:oMath>
                </a14:m>
                <a:r>
                  <a:rPr lang="pt-BR" altLang="en-US" sz="2400" dirty="0" smtClean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pt-BR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pt-BR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pt-BR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pt-BR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pt-BR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BR" altLang="en-US" sz="2400" dirty="0"/>
              </a:p>
              <a:p>
                <a:pPr>
                  <a:lnSpc>
                    <a:spcPct val="150000"/>
                  </a:lnSpc>
                </a:pPr>
                <a:r>
                  <a:rPr lang="pt-BR" altLang="en-US" sz="2400" dirty="0" smtClean="0"/>
                  <a:t>Formulação das Hipóteses: interessados somente nos efeitos dos algoritmos</a:t>
                </a:r>
                <a:endParaRPr lang="pt-BR" altLang="en-US" sz="220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pt-BR" altLang="en-US" sz="2200" dirty="0" smtClean="0"/>
                  <a:t>Hipótese Nula avalia se as amostras vêm de populações com médias iguais;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pt-BR" altLang="en-US" sz="2200" dirty="0" smtClean="0"/>
                  <a:t>Hipótese Alternativa testa se pelo menos um dos algoritmos possui média diferente.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pt-BR" altLang="en-US" sz="2400" dirty="0" smtClean="0"/>
              </a:p>
              <a:p>
                <a:pPr>
                  <a:lnSpc>
                    <a:spcPct val="150000"/>
                  </a:lnSpc>
                </a:pPr>
                <a:endParaRPr lang="pt-BR" altLang="en-US" sz="2400" dirty="0"/>
              </a:p>
              <a:p>
                <a:pPr>
                  <a:lnSpc>
                    <a:spcPct val="150000"/>
                  </a:lnSpc>
                </a:pPr>
                <a:endParaRPr lang="pt-BR" altLang="en-US" sz="2400" dirty="0"/>
              </a:p>
              <a:p>
                <a:pPr marL="0" indent="0">
                  <a:buNone/>
                </a:pPr>
                <a:endParaRPr lang="en-US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04860" y="1688289"/>
                <a:ext cx="11123903" cy="4979211"/>
              </a:xfrm>
              <a:blipFill rotWithShape="0">
                <a:blip r:embed="rId2"/>
                <a:stretch>
                  <a:fillRect l="-3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5301166" y="5385406"/>
                <a:ext cx="2154692" cy="1053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alt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altLang="en-US" sz="28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t-BR" alt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altLang="en-US" sz="2800" i="1">
                                <a:latin typeface="Cambria Math" panose="02040503050406030204" pitchFamily="18" charset="0"/>
                              </a:rPr>
                              <m:t>: </m:t>
                            </m:r>
                            <m:sSub>
                              <m:sSubPr>
                                <m:ctrlPr>
                                  <a:rPr lang="el-GR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en-US" sz="2800" i="1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e>
                              <m:sub>
                                <m:r>
                                  <a:rPr lang="pt-BR" alt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=0;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altLang="en-US" sz="28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t-BR" alt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altLang="en-US" sz="28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l-GR" alt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alt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en-US" sz="2800" i="1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e>
                              <m:sub>
                                <m:r>
                                  <a:rPr lang="pt-BR" alt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≠0;</m:t>
                            </m:r>
                          </m:e>
                        </m:eqArr>
                      </m:e>
                    </m:d>
                  </m:oMath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166" y="5385406"/>
                <a:ext cx="2154692" cy="10534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03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914320"/>
            <a:ext cx="10363200" cy="889000"/>
          </a:xfrm>
        </p:spPr>
        <p:txBody>
          <a:bodyPr/>
          <a:lstStyle/>
          <a:p>
            <a:r>
              <a:rPr lang="en-US" altLang="en-US" dirty="0" err="1" smtClean="0"/>
              <a:t>Modelagem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Estatística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11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04860" y="1688289"/>
                <a:ext cx="11123903" cy="4979211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pt-BR" altLang="en-US" sz="2400" dirty="0" smtClean="0"/>
                  <a:t>Resultado do ANOVA: existe pelo menos um algoritmo com efeito diferente de zero (média diferente), visto que o p-valor para a configuração (algoritmo) é menor que o nível de significância estabelecido </a:t>
                </a:r>
                <a14:m>
                  <m:oMath xmlns:m="http://schemas.openxmlformats.org/officeDocument/2006/math">
                    <m:r>
                      <a:rPr lang="pt-BR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pt-BR" altLang="en-US" sz="2400" dirty="0" smtClean="0"/>
                  <a:t>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pt-BR" altLang="en-US" sz="2400" dirty="0" smtClean="0"/>
              </a:p>
              <a:p>
                <a:pPr>
                  <a:lnSpc>
                    <a:spcPct val="150000"/>
                  </a:lnSpc>
                </a:pPr>
                <a:endParaRPr lang="pt-BR" altLang="en-US" sz="2400" dirty="0"/>
              </a:p>
              <a:p>
                <a:pPr>
                  <a:lnSpc>
                    <a:spcPct val="150000"/>
                  </a:lnSpc>
                </a:pPr>
                <a:endParaRPr lang="pt-BR" altLang="en-US" sz="2400" dirty="0"/>
              </a:p>
              <a:p>
                <a:pPr marL="0" indent="0">
                  <a:buNone/>
                </a:pPr>
                <a:endParaRPr lang="en-US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04860" y="1688289"/>
                <a:ext cx="11123903" cy="4979211"/>
              </a:xfrm>
              <a:blipFill rotWithShape="0">
                <a:blip r:embed="rId2"/>
                <a:stretch>
                  <a:fillRect l="-3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655" y="3336785"/>
            <a:ext cx="7519342" cy="3330715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7083380" y="4778062"/>
            <a:ext cx="901521" cy="360608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3013403" y="6306892"/>
            <a:ext cx="1289656" cy="360608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2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914320"/>
            <a:ext cx="10363200" cy="889000"/>
          </a:xfrm>
        </p:spPr>
        <p:txBody>
          <a:bodyPr/>
          <a:lstStyle/>
          <a:p>
            <a:r>
              <a:rPr lang="en-US" altLang="en-US" dirty="0" err="1" smtClean="0"/>
              <a:t>Validação</a:t>
            </a:r>
            <a:r>
              <a:rPr lang="en-US" altLang="en-US" dirty="0" smtClean="0"/>
              <a:t> das </a:t>
            </a:r>
            <a:r>
              <a:rPr lang="en-US" altLang="en-US" dirty="0" err="1" smtClean="0"/>
              <a:t>Premissas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12</a:t>
            </a:fld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04860" y="1688289"/>
            <a:ext cx="11123903" cy="49792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altLang="en-US" sz="2400" dirty="0" smtClean="0"/>
              <a:t>Normalidade dos resíduos:</a:t>
            </a:r>
          </a:p>
          <a:p>
            <a:pPr marL="0" indent="0">
              <a:lnSpc>
                <a:spcPct val="150000"/>
              </a:lnSpc>
              <a:buNone/>
            </a:pPr>
            <a:endParaRPr lang="pt-BR" altLang="en-US" sz="2400" dirty="0" smtClean="0"/>
          </a:p>
          <a:p>
            <a:pPr marL="0" indent="0">
              <a:lnSpc>
                <a:spcPct val="150000"/>
              </a:lnSpc>
              <a:buNone/>
            </a:pPr>
            <a:endParaRPr lang="pt-BR" altLang="en-US" sz="2400" dirty="0"/>
          </a:p>
          <a:p>
            <a:pPr marL="0" indent="0">
              <a:buNone/>
            </a:pPr>
            <a:endParaRPr lang="en-US" altLang="en-US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419" y="2138656"/>
            <a:ext cx="6889894" cy="430024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54" y="2757409"/>
            <a:ext cx="5037576" cy="1638566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763491" y="6210300"/>
            <a:ext cx="597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Figura 8 – Normalidade dos resíduos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2235581" y="4108474"/>
            <a:ext cx="901521" cy="360608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5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914320"/>
            <a:ext cx="10363200" cy="889000"/>
          </a:xfrm>
        </p:spPr>
        <p:txBody>
          <a:bodyPr/>
          <a:lstStyle/>
          <a:p>
            <a:r>
              <a:rPr lang="en-US" altLang="en-US" dirty="0" err="1" smtClean="0"/>
              <a:t>Validação</a:t>
            </a:r>
            <a:r>
              <a:rPr lang="en-US" altLang="en-US" dirty="0" smtClean="0"/>
              <a:t> das </a:t>
            </a:r>
            <a:r>
              <a:rPr lang="en-US" altLang="en-US" dirty="0" err="1" smtClean="0"/>
              <a:t>Premissas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13</a:t>
            </a:fld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04860" y="1688289"/>
            <a:ext cx="11123903" cy="49792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altLang="en-US" sz="2400" dirty="0" smtClean="0"/>
              <a:t>Normalidade dos resíduos:</a:t>
            </a:r>
          </a:p>
          <a:p>
            <a:pPr marL="0" indent="0">
              <a:lnSpc>
                <a:spcPct val="150000"/>
              </a:lnSpc>
              <a:buNone/>
            </a:pPr>
            <a:endParaRPr lang="pt-BR" altLang="en-US" sz="2400" dirty="0" smtClean="0"/>
          </a:p>
          <a:p>
            <a:pPr marL="0" indent="0">
              <a:lnSpc>
                <a:spcPct val="150000"/>
              </a:lnSpc>
              <a:buNone/>
            </a:pPr>
            <a:endParaRPr lang="pt-BR" altLang="en-US" sz="2400" dirty="0"/>
          </a:p>
          <a:p>
            <a:pPr marL="0" indent="0">
              <a:buNone/>
            </a:pPr>
            <a:endParaRPr lang="en-US" altLang="en-US" sz="24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38" y="1642204"/>
            <a:ext cx="7415071" cy="4628027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234545" y="6210300"/>
            <a:ext cx="504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Figura 9 – Modelo estatístico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05" y="2411033"/>
            <a:ext cx="4200943" cy="90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1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914320"/>
            <a:ext cx="10363200" cy="889000"/>
          </a:xfrm>
        </p:spPr>
        <p:txBody>
          <a:bodyPr/>
          <a:lstStyle/>
          <a:p>
            <a:r>
              <a:rPr lang="en-US" altLang="en-US" dirty="0" err="1" smtClean="0"/>
              <a:t>Validação</a:t>
            </a:r>
            <a:r>
              <a:rPr lang="en-US" altLang="en-US" dirty="0" smtClean="0"/>
              <a:t> das </a:t>
            </a:r>
            <a:r>
              <a:rPr lang="en-US" altLang="en-US" dirty="0" err="1" smtClean="0"/>
              <a:t>Premissas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14</a:t>
            </a:fld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04860" y="1688289"/>
            <a:ext cx="11123903" cy="49792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altLang="en-US" sz="2400" dirty="0" err="1" smtClean="0"/>
              <a:t>Homocedasticidade</a:t>
            </a:r>
            <a:r>
              <a:rPr lang="pt-BR" altLang="en-US" sz="2400" dirty="0" smtClean="0"/>
              <a:t> (entre configurações):</a:t>
            </a:r>
          </a:p>
          <a:p>
            <a:pPr marL="0" indent="0">
              <a:lnSpc>
                <a:spcPct val="150000"/>
              </a:lnSpc>
              <a:buNone/>
            </a:pPr>
            <a:endParaRPr lang="pt-BR" altLang="en-US" sz="2400" dirty="0" smtClean="0"/>
          </a:p>
          <a:p>
            <a:pPr marL="0" indent="0">
              <a:lnSpc>
                <a:spcPct val="150000"/>
              </a:lnSpc>
              <a:buNone/>
            </a:pPr>
            <a:endParaRPr lang="pt-BR" altLang="en-US" sz="2400" dirty="0" smtClean="0"/>
          </a:p>
          <a:p>
            <a:pPr marL="0" indent="0">
              <a:lnSpc>
                <a:spcPct val="150000"/>
              </a:lnSpc>
              <a:buNone/>
            </a:pPr>
            <a:endParaRPr lang="pt-BR" altLang="en-US" sz="2400" dirty="0"/>
          </a:p>
          <a:p>
            <a:pPr algn="just"/>
            <a:r>
              <a:rPr lang="en-US" altLang="en-US" sz="2400" dirty="0" smtClean="0"/>
              <a:t>Independência: </a:t>
            </a:r>
            <a:r>
              <a:rPr lang="pt-BR" sz="2400" dirty="0" smtClean="0"/>
              <a:t>garantida </a:t>
            </a:r>
            <a:r>
              <a:rPr lang="pt-BR" sz="2400" dirty="0"/>
              <a:t>pelo projeto do </a:t>
            </a:r>
            <a:r>
              <a:rPr lang="pt-BR" sz="2400" dirty="0" smtClean="0"/>
              <a:t>experimento (amostras </a:t>
            </a:r>
            <a:r>
              <a:rPr lang="pt-BR" sz="2400" dirty="0"/>
              <a:t>geradas para </a:t>
            </a:r>
            <a:r>
              <a:rPr lang="pt-BR" sz="2400" dirty="0" smtClean="0"/>
              <a:t>os algoritmos </a:t>
            </a:r>
            <a:r>
              <a:rPr lang="pt-BR" sz="2400" dirty="0"/>
              <a:t>em qualquer instância são produzidas sem uma </a:t>
            </a:r>
            <a:r>
              <a:rPr lang="pt-BR" sz="2400" dirty="0" smtClean="0"/>
              <a:t>observação influenciar </a:t>
            </a:r>
            <a:r>
              <a:rPr lang="pt-BR" sz="2400" dirty="0"/>
              <a:t>o valor </a:t>
            </a:r>
            <a:r>
              <a:rPr lang="pt-BR" sz="2400" dirty="0" smtClean="0"/>
              <a:t>de qualquer outra);</a:t>
            </a:r>
            <a:endParaRPr lang="en-US" sz="2400" dirty="0" smtClean="0"/>
          </a:p>
          <a:p>
            <a:pPr algn="just"/>
            <a:r>
              <a:rPr lang="en-US" altLang="en-US" sz="2400" dirty="0" smtClean="0"/>
              <a:t>Uma </a:t>
            </a:r>
            <a:r>
              <a:rPr lang="en-US" altLang="en-US" sz="2400" dirty="0" err="1" smtClean="0"/>
              <a:t>replicação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por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bloco</a:t>
            </a:r>
            <a:r>
              <a:rPr lang="en-US" altLang="en-US" sz="2400" dirty="0" smtClean="0"/>
              <a:t> (</a:t>
            </a:r>
            <a:r>
              <a:rPr lang="en-US" altLang="en-US" sz="2400" dirty="0" err="1" smtClean="0"/>
              <a:t>por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construção</a:t>
            </a:r>
            <a:r>
              <a:rPr lang="en-US" altLang="en-US" sz="2400" dirty="0" smtClean="0"/>
              <a:t>);</a:t>
            </a:r>
            <a:endParaRPr lang="en-US" altLang="en-US" sz="2400" dirty="0"/>
          </a:p>
          <a:p>
            <a:pPr algn="just"/>
            <a:r>
              <a:rPr lang="en-US" altLang="en-US" sz="2400" dirty="0" err="1" smtClean="0"/>
              <a:t>Randomização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dentro</a:t>
            </a:r>
            <a:r>
              <a:rPr lang="en-US" altLang="en-US" sz="2400" dirty="0" smtClean="0"/>
              <a:t> do </a:t>
            </a:r>
            <a:r>
              <a:rPr lang="en-US" altLang="en-US" sz="2400" dirty="0" err="1" smtClean="0"/>
              <a:t>bloco</a:t>
            </a:r>
            <a:r>
              <a:rPr lang="en-US" altLang="en-US" sz="2400" dirty="0" smtClean="0"/>
              <a:t> (</a:t>
            </a:r>
            <a:r>
              <a:rPr lang="en-US" altLang="en-US" sz="2400" dirty="0" err="1" smtClean="0"/>
              <a:t>por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construção</a:t>
            </a:r>
            <a:r>
              <a:rPr lang="en-US" altLang="en-US" sz="2400" dirty="0" smtClean="0"/>
              <a:t>).</a:t>
            </a:r>
          </a:p>
          <a:p>
            <a:pPr lvl="1"/>
            <a:endParaRPr lang="en-US" altLang="en-US" sz="2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037" y="2477180"/>
            <a:ext cx="8159548" cy="1758229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9545064" y="3694498"/>
            <a:ext cx="901521" cy="360608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1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914320"/>
            <a:ext cx="10363200" cy="889000"/>
          </a:xfrm>
        </p:spPr>
        <p:txBody>
          <a:bodyPr/>
          <a:lstStyle/>
          <a:p>
            <a:r>
              <a:rPr lang="en-US" altLang="en-US" dirty="0" err="1" smtClean="0"/>
              <a:t>Eficiência</a:t>
            </a:r>
            <a:r>
              <a:rPr lang="en-US" altLang="en-US" dirty="0" smtClean="0"/>
              <a:t> da </a:t>
            </a:r>
            <a:r>
              <a:rPr lang="en-US" altLang="en-US" dirty="0" err="1" smtClean="0"/>
              <a:t>Blocagem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15</a:t>
            </a:fld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04860" y="1688289"/>
            <a:ext cx="11123903" cy="49792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altLang="en-US" sz="2400" dirty="0" smtClean="0"/>
              <a:t>Se não fosse feita a blocagem, seria necessário um tamanho amostral </a:t>
            </a:r>
            <a:r>
              <a:rPr lang="pt-BR" altLang="en-US" sz="2400" b="1" dirty="0" smtClean="0"/>
              <a:t>38x</a:t>
            </a:r>
            <a:r>
              <a:rPr lang="pt-BR" altLang="en-US" sz="2400" dirty="0" smtClean="0"/>
              <a:t> maior para realizar a inferência estatística nos dados.</a:t>
            </a:r>
          </a:p>
          <a:p>
            <a:pPr marL="0" indent="0">
              <a:lnSpc>
                <a:spcPct val="150000"/>
              </a:lnSpc>
              <a:buNone/>
            </a:pPr>
            <a:endParaRPr lang="pt-BR" altLang="en-US" sz="2400" dirty="0" smtClean="0"/>
          </a:p>
          <a:p>
            <a:pPr marL="0" indent="0">
              <a:lnSpc>
                <a:spcPct val="150000"/>
              </a:lnSpc>
              <a:buNone/>
            </a:pPr>
            <a:endParaRPr lang="pt-BR" altLang="en-US" sz="2400" dirty="0"/>
          </a:p>
          <a:p>
            <a:pPr lvl="1"/>
            <a:endParaRPr lang="en-US" altLang="en-US" sz="22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168" y="3262627"/>
            <a:ext cx="8706281" cy="2362317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2485623" y="5264336"/>
            <a:ext cx="1326524" cy="360608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3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914320"/>
            <a:ext cx="10363200" cy="889000"/>
          </a:xfrm>
        </p:spPr>
        <p:txBody>
          <a:bodyPr/>
          <a:lstStyle/>
          <a:p>
            <a:r>
              <a:rPr lang="en-US" altLang="en-US" dirty="0" err="1" smtClean="0"/>
              <a:t>Comparações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Múltiplas</a:t>
            </a:r>
            <a:r>
              <a:rPr lang="en-US" altLang="en-US" dirty="0" smtClean="0"/>
              <a:t>: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16</a:t>
            </a:fld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6364" y="1454727"/>
            <a:ext cx="4585854" cy="5212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altLang="en-US" sz="2400" dirty="0" smtClean="0"/>
              <a:t>Todos contra todos:</a:t>
            </a:r>
          </a:p>
          <a:p>
            <a:pPr marL="0" indent="0">
              <a:lnSpc>
                <a:spcPct val="150000"/>
              </a:lnSpc>
              <a:buNone/>
            </a:pPr>
            <a:endParaRPr lang="pt-BR" altLang="en-US" sz="2400" dirty="0" smtClean="0"/>
          </a:p>
          <a:p>
            <a:pPr marL="0" indent="0">
              <a:lnSpc>
                <a:spcPct val="150000"/>
              </a:lnSpc>
              <a:buNone/>
            </a:pPr>
            <a:endParaRPr lang="pt-BR" altLang="en-US" sz="2400" dirty="0"/>
          </a:p>
          <a:p>
            <a:pPr lvl="1"/>
            <a:endParaRPr lang="en-US" altLang="en-US" sz="2200" b="1" dirty="0" smtClean="0"/>
          </a:p>
          <a:p>
            <a:pPr lvl="1"/>
            <a:r>
              <a:rPr lang="en-US" altLang="en-US" sz="2200" b="1" dirty="0" smtClean="0"/>
              <a:t>O 10LS </a:t>
            </a:r>
            <a:r>
              <a:rPr lang="en-US" altLang="en-US" sz="2200" b="1" dirty="0" err="1" smtClean="0"/>
              <a:t>possui</a:t>
            </a:r>
            <a:r>
              <a:rPr lang="en-US" altLang="en-US" sz="2200" b="1" dirty="0" smtClean="0"/>
              <a:t> a </a:t>
            </a:r>
            <a:r>
              <a:rPr lang="en-US" altLang="en-US" sz="2200" b="1" dirty="0" err="1" smtClean="0"/>
              <a:t>menor</a:t>
            </a:r>
            <a:r>
              <a:rPr lang="en-US" altLang="en-US" sz="2200" b="1" dirty="0" smtClean="0"/>
              <a:t> </a:t>
            </a:r>
            <a:r>
              <a:rPr lang="en-US" altLang="en-US" sz="2200" b="1" dirty="0" err="1" smtClean="0"/>
              <a:t>distância</a:t>
            </a:r>
            <a:r>
              <a:rPr lang="en-US" altLang="en-US" sz="2200" b="1" dirty="0" smtClean="0"/>
              <a:t> </a:t>
            </a:r>
            <a:r>
              <a:rPr lang="en-US" altLang="en-US" sz="2200" b="1" dirty="0" err="1" smtClean="0"/>
              <a:t>possível</a:t>
            </a:r>
            <a:r>
              <a:rPr lang="en-US" altLang="en-US" sz="2200" b="1" dirty="0" smtClean="0"/>
              <a:t>;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3" y="2088379"/>
            <a:ext cx="4957797" cy="155536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18" y="1627862"/>
            <a:ext cx="7065820" cy="501693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234545" y="6418124"/>
            <a:ext cx="504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Figura 10 – Todos contra todos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5237620" y="2516862"/>
            <a:ext cx="901521" cy="360608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/>
          <p:cNvSpPr/>
          <p:nvPr/>
        </p:nvSpPr>
        <p:spPr>
          <a:xfrm>
            <a:off x="4829578" y="4159876"/>
            <a:ext cx="1361924" cy="33706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1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914320"/>
            <a:ext cx="10363200" cy="889000"/>
          </a:xfrm>
        </p:spPr>
        <p:txBody>
          <a:bodyPr/>
          <a:lstStyle/>
          <a:p>
            <a:r>
              <a:rPr lang="en-US" altLang="en-US" dirty="0" err="1" smtClean="0"/>
              <a:t>Comparações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Múltiplas</a:t>
            </a:r>
            <a:r>
              <a:rPr lang="en-US" altLang="en-US" dirty="0" smtClean="0"/>
              <a:t>: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17</a:t>
            </a:fld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6364" y="1454727"/>
            <a:ext cx="4585854" cy="5212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altLang="en-US" sz="2400" dirty="0" smtClean="0"/>
              <a:t>Todos contra todos:</a:t>
            </a:r>
          </a:p>
          <a:p>
            <a:pPr marL="0" indent="0">
              <a:lnSpc>
                <a:spcPct val="150000"/>
              </a:lnSpc>
              <a:buNone/>
            </a:pPr>
            <a:endParaRPr lang="pt-BR" altLang="en-US" sz="2400" dirty="0" smtClean="0"/>
          </a:p>
          <a:p>
            <a:pPr marL="0" indent="0">
              <a:lnSpc>
                <a:spcPct val="150000"/>
              </a:lnSpc>
              <a:buNone/>
            </a:pPr>
            <a:endParaRPr lang="pt-BR" altLang="en-US" sz="2400" dirty="0"/>
          </a:p>
          <a:p>
            <a:pPr lvl="1"/>
            <a:endParaRPr lang="en-US" altLang="en-US" sz="2200" b="1" dirty="0" smtClean="0"/>
          </a:p>
          <a:p>
            <a:pPr lvl="1"/>
            <a:r>
              <a:rPr lang="en-US" altLang="en-US" sz="2200" b="1" dirty="0" smtClean="0"/>
              <a:t>O 10LS </a:t>
            </a:r>
            <a:r>
              <a:rPr lang="en-US" altLang="en-US" sz="2200" b="1" dirty="0" err="1" smtClean="0"/>
              <a:t>possui</a:t>
            </a:r>
            <a:r>
              <a:rPr lang="en-US" altLang="en-US" sz="2200" b="1" dirty="0" smtClean="0"/>
              <a:t> a </a:t>
            </a:r>
            <a:r>
              <a:rPr lang="en-US" altLang="en-US" sz="2200" b="1" dirty="0" err="1" smtClean="0"/>
              <a:t>menor</a:t>
            </a:r>
            <a:r>
              <a:rPr lang="en-US" altLang="en-US" sz="2200" b="1" dirty="0" smtClean="0"/>
              <a:t> </a:t>
            </a:r>
            <a:r>
              <a:rPr lang="en-US" altLang="en-US" sz="2200" b="1" dirty="0" err="1" smtClean="0"/>
              <a:t>distância</a:t>
            </a:r>
            <a:r>
              <a:rPr lang="en-US" altLang="en-US" sz="2200" b="1" dirty="0" smtClean="0"/>
              <a:t> </a:t>
            </a:r>
            <a:r>
              <a:rPr lang="en-US" altLang="en-US" sz="2200" b="1" dirty="0" err="1" smtClean="0"/>
              <a:t>possível</a:t>
            </a:r>
            <a:r>
              <a:rPr lang="en-US" altLang="en-US" sz="2200" b="1" dirty="0" smtClean="0"/>
              <a:t>;</a:t>
            </a:r>
          </a:p>
          <a:p>
            <a:pPr lvl="1"/>
            <a:r>
              <a:rPr lang="en-US" altLang="en-US" sz="2200" dirty="0" err="1" smtClean="0"/>
              <a:t>Não</a:t>
            </a:r>
            <a:r>
              <a:rPr lang="en-US" altLang="en-US" sz="2200" dirty="0" smtClean="0"/>
              <a:t> </a:t>
            </a:r>
            <a:r>
              <a:rPr lang="en-US" altLang="en-US" sz="2200" dirty="0" err="1"/>
              <a:t>existe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diferença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significativa</a:t>
            </a:r>
            <a:r>
              <a:rPr lang="en-US" altLang="en-US" sz="2200" dirty="0"/>
              <a:t> </a:t>
            </a:r>
            <a:r>
              <a:rPr lang="en-US" altLang="en-US" sz="2200" dirty="0" smtClean="0"/>
              <a:t>entre o 20p10LS e 0LS;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3" y="2088379"/>
            <a:ext cx="4957797" cy="155536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18" y="1627862"/>
            <a:ext cx="7065820" cy="501693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234545" y="6418124"/>
            <a:ext cx="504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Figura 10 – Todos contra todos</a:t>
            </a:r>
            <a:endParaRPr lang="pt-BR" dirty="0"/>
          </a:p>
        </p:txBody>
      </p:sp>
      <p:sp>
        <p:nvSpPr>
          <p:cNvPr id="17" name="Elipse 16"/>
          <p:cNvSpPr/>
          <p:nvPr/>
        </p:nvSpPr>
        <p:spPr>
          <a:xfrm>
            <a:off x="4868214" y="3078050"/>
            <a:ext cx="1361924" cy="33706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914320"/>
            <a:ext cx="10363200" cy="889000"/>
          </a:xfrm>
        </p:spPr>
        <p:txBody>
          <a:bodyPr/>
          <a:lstStyle/>
          <a:p>
            <a:r>
              <a:rPr lang="en-US" altLang="en-US" dirty="0" err="1" smtClean="0"/>
              <a:t>Comparações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Múltiplas</a:t>
            </a:r>
            <a:r>
              <a:rPr lang="en-US" altLang="en-US" dirty="0" smtClean="0"/>
              <a:t>: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18</a:t>
            </a:fld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6364" y="1454727"/>
            <a:ext cx="4585854" cy="5212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altLang="en-US" sz="2400" dirty="0" smtClean="0"/>
              <a:t>Todos contra todos:</a:t>
            </a:r>
          </a:p>
          <a:p>
            <a:pPr marL="0" indent="0">
              <a:lnSpc>
                <a:spcPct val="150000"/>
              </a:lnSpc>
              <a:buNone/>
            </a:pPr>
            <a:endParaRPr lang="pt-BR" altLang="en-US" sz="2400" dirty="0" smtClean="0"/>
          </a:p>
          <a:p>
            <a:pPr marL="0" indent="0">
              <a:lnSpc>
                <a:spcPct val="150000"/>
              </a:lnSpc>
              <a:buNone/>
            </a:pPr>
            <a:endParaRPr lang="pt-BR" altLang="en-US" sz="2400" dirty="0"/>
          </a:p>
          <a:p>
            <a:pPr lvl="1"/>
            <a:endParaRPr lang="en-US" altLang="en-US" sz="2200" b="1" dirty="0" smtClean="0"/>
          </a:p>
          <a:p>
            <a:pPr lvl="1"/>
            <a:r>
              <a:rPr lang="en-US" altLang="en-US" sz="2200" b="1" dirty="0" smtClean="0"/>
              <a:t>O 10LS </a:t>
            </a:r>
            <a:r>
              <a:rPr lang="en-US" altLang="en-US" sz="2200" b="1" dirty="0" err="1" smtClean="0"/>
              <a:t>possui</a:t>
            </a:r>
            <a:r>
              <a:rPr lang="en-US" altLang="en-US" sz="2200" b="1" dirty="0" smtClean="0"/>
              <a:t> a </a:t>
            </a:r>
            <a:r>
              <a:rPr lang="en-US" altLang="en-US" sz="2200" b="1" dirty="0" err="1" smtClean="0"/>
              <a:t>menor</a:t>
            </a:r>
            <a:r>
              <a:rPr lang="en-US" altLang="en-US" sz="2200" b="1" dirty="0" smtClean="0"/>
              <a:t> </a:t>
            </a:r>
            <a:r>
              <a:rPr lang="en-US" altLang="en-US" sz="2200" b="1" dirty="0" err="1" smtClean="0"/>
              <a:t>distância</a:t>
            </a:r>
            <a:r>
              <a:rPr lang="en-US" altLang="en-US" sz="2200" b="1" dirty="0" smtClean="0"/>
              <a:t> </a:t>
            </a:r>
            <a:r>
              <a:rPr lang="en-US" altLang="en-US" sz="2200" b="1" dirty="0" err="1" smtClean="0"/>
              <a:t>possível</a:t>
            </a:r>
            <a:r>
              <a:rPr lang="en-US" altLang="en-US" sz="2200" b="1" dirty="0" smtClean="0"/>
              <a:t>;</a:t>
            </a:r>
          </a:p>
          <a:p>
            <a:pPr lvl="1"/>
            <a:r>
              <a:rPr lang="en-US" altLang="en-US" sz="2200" dirty="0" err="1" smtClean="0"/>
              <a:t>Não</a:t>
            </a:r>
            <a:r>
              <a:rPr lang="en-US" altLang="en-US" sz="2200" dirty="0" smtClean="0"/>
              <a:t> </a:t>
            </a:r>
            <a:r>
              <a:rPr lang="en-US" altLang="en-US" sz="2200" dirty="0" err="1"/>
              <a:t>existe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diferença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significativa</a:t>
            </a:r>
            <a:r>
              <a:rPr lang="en-US" altLang="en-US" sz="2200" dirty="0"/>
              <a:t> </a:t>
            </a:r>
            <a:r>
              <a:rPr lang="en-US" altLang="en-US" sz="2200" dirty="0" smtClean="0"/>
              <a:t>entre o 20p10LS e 0LS;</a:t>
            </a:r>
          </a:p>
          <a:p>
            <a:pPr lvl="1"/>
            <a:r>
              <a:rPr lang="en-US" altLang="en-US" sz="2200" dirty="0" err="1"/>
              <a:t>Probabilidade</a:t>
            </a:r>
            <a:r>
              <a:rPr lang="en-US" altLang="en-US" sz="2200" dirty="0"/>
              <a:t> do 2LS </a:t>
            </a:r>
            <a:r>
              <a:rPr lang="en-US" altLang="en-US" sz="2200" dirty="0" err="1"/>
              <a:t>ser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melhor</a:t>
            </a:r>
            <a:r>
              <a:rPr lang="en-US" altLang="en-US" sz="2200" dirty="0"/>
              <a:t> que o </a:t>
            </a:r>
            <a:r>
              <a:rPr lang="en-US" altLang="en-US" sz="2200" dirty="0" smtClean="0"/>
              <a:t>0LS </a:t>
            </a:r>
            <a:r>
              <a:rPr lang="en-US" altLang="en-US" sz="2200" dirty="0"/>
              <a:t>é </a:t>
            </a:r>
            <a:r>
              <a:rPr lang="en-US" altLang="en-US" sz="2200" dirty="0" err="1" smtClean="0"/>
              <a:t>maior</a:t>
            </a:r>
            <a:r>
              <a:rPr lang="en-US" altLang="en-US" sz="2200" dirty="0" smtClean="0"/>
              <a:t>;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3" y="2088379"/>
            <a:ext cx="4957797" cy="155536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18" y="1627862"/>
            <a:ext cx="7065820" cy="501693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234545" y="6418124"/>
            <a:ext cx="504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Figura 10 – Todos contra todos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5250499" y="3598688"/>
            <a:ext cx="901521" cy="360608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914320"/>
            <a:ext cx="10363200" cy="889000"/>
          </a:xfrm>
        </p:spPr>
        <p:txBody>
          <a:bodyPr/>
          <a:lstStyle/>
          <a:p>
            <a:r>
              <a:rPr lang="en-US" altLang="en-US" dirty="0" err="1" smtClean="0"/>
              <a:t>Comparações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Múltiplas</a:t>
            </a:r>
            <a:r>
              <a:rPr lang="en-US" altLang="en-US" dirty="0" smtClean="0"/>
              <a:t>: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19</a:t>
            </a:fld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6364" y="1454727"/>
            <a:ext cx="4585854" cy="5212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altLang="en-US" sz="2400" dirty="0" smtClean="0"/>
              <a:t>Todos contra todos:</a:t>
            </a:r>
          </a:p>
          <a:p>
            <a:pPr marL="0" indent="0">
              <a:lnSpc>
                <a:spcPct val="150000"/>
              </a:lnSpc>
              <a:buNone/>
            </a:pPr>
            <a:endParaRPr lang="pt-BR" altLang="en-US" sz="2400" dirty="0" smtClean="0"/>
          </a:p>
          <a:p>
            <a:pPr marL="0" indent="0">
              <a:lnSpc>
                <a:spcPct val="150000"/>
              </a:lnSpc>
              <a:buNone/>
            </a:pPr>
            <a:endParaRPr lang="pt-BR" altLang="en-US" sz="2400" dirty="0"/>
          </a:p>
          <a:p>
            <a:pPr lvl="1"/>
            <a:endParaRPr lang="en-US" altLang="en-US" sz="2200" b="1" dirty="0" smtClean="0"/>
          </a:p>
          <a:p>
            <a:pPr lvl="1"/>
            <a:r>
              <a:rPr lang="en-US" altLang="en-US" sz="2200" b="1" dirty="0" smtClean="0"/>
              <a:t>O 10LS </a:t>
            </a:r>
            <a:r>
              <a:rPr lang="en-US" altLang="en-US" sz="2200" b="1" dirty="0" err="1" smtClean="0"/>
              <a:t>possui</a:t>
            </a:r>
            <a:r>
              <a:rPr lang="en-US" altLang="en-US" sz="2200" b="1" dirty="0" smtClean="0"/>
              <a:t> a </a:t>
            </a:r>
            <a:r>
              <a:rPr lang="en-US" altLang="en-US" sz="2200" b="1" dirty="0" err="1" smtClean="0"/>
              <a:t>menor</a:t>
            </a:r>
            <a:r>
              <a:rPr lang="en-US" altLang="en-US" sz="2200" b="1" dirty="0" smtClean="0"/>
              <a:t> </a:t>
            </a:r>
            <a:r>
              <a:rPr lang="en-US" altLang="en-US" sz="2200" b="1" dirty="0" err="1" smtClean="0"/>
              <a:t>distância</a:t>
            </a:r>
            <a:r>
              <a:rPr lang="en-US" altLang="en-US" sz="2200" b="1" dirty="0" smtClean="0"/>
              <a:t> </a:t>
            </a:r>
            <a:r>
              <a:rPr lang="en-US" altLang="en-US" sz="2200" b="1" dirty="0" err="1" smtClean="0"/>
              <a:t>possível</a:t>
            </a:r>
            <a:r>
              <a:rPr lang="en-US" altLang="en-US" sz="2200" b="1" dirty="0" smtClean="0"/>
              <a:t>;</a:t>
            </a:r>
          </a:p>
          <a:p>
            <a:pPr lvl="1"/>
            <a:r>
              <a:rPr lang="en-US" altLang="en-US" sz="2200" dirty="0" err="1" smtClean="0"/>
              <a:t>Não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existe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diferença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significativa</a:t>
            </a:r>
            <a:r>
              <a:rPr lang="en-US" altLang="en-US" sz="2200" dirty="0" smtClean="0"/>
              <a:t> entre o 20p10LS e 0LS;</a:t>
            </a:r>
          </a:p>
          <a:p>
            <a:pPr lvl="1"/>
            <a:r>
              <a:rPr lang="en-US" altLang="en-US" sz="2200" dirty="0" err="1" smtClean="0"/>
              <a:t>Probabilidade</a:t>
            </a:r>
            <a:r>
              <a:rPr lang="en-US" altLang="en-US" sz="2200" dirty="0" smtClean="0"/>
              <a:t> do 2LS </a:t>
            </a:r>
            <a:r>
              <a:rPr lang="en-US" altLang="en-US" sz="2200" dirty="0" err="1" smtClean="0"/>
              <a:t>ser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melhor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que</a:t>
            </a:r>
            <a:r>
              <a:rPr lang="en-US" altLang="en-US" sz="2200" dirty="0" smtClean="0"/>
              <a:t> o 0LS é </a:t>
            </a:r>
            <a:r>
              <a:rPr lang="en-US" altLang="en-US" sz="2200" dirty="0" err="1" smtClean="0"/>
              <a:t>maior</a:t>
            </a:r>
            <a:r>
              <a:rPr lang="en-US" altLang="en-US" sz="2200" dirty="0" smtClean="0"/>
              <a:t>;</a:t>
            </a:r>
          </a:p>
          <a:p>
            <a:pPr lvl="1"/>
            <a:r>
              <a:rPr lang="en-US" altLang="en-US" sz="2200" dirty="0" err="1" smtClean="0"/>
              <a:t>Probabilidade</a:t>
            </a:r>
            <a:r>
              <a:rPr lang="en-US" altLang="en-US" sz="2200" dirty="0" smtClean="0"/>
              <a:t> do 2LS </a:t>
            </a:r>
            <a:r>
              <a:rPr lang="en-US" altLang="en-US" sz="2200" dirty="0" err="1" smtClean="0"/>
              <a:t>ser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melhor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que</a:t>
            </a:r>
            <a:r>
              <a:rPr lang="en-US" altLang="en-US" sz="2200" dirty="0" smtClean="0"/>
              <a:t> o 20p10LS é </a:t>
            </a:r>
            <a:r>
              <a:rPr lang="en-US" altLang="en-US" sz="2200" dirty="0" err="1" smtClean="0"/>
              <a:t>maior</a:t>
            </a:r>
            <a:r>
              <a:rPr lang="en-US" altLang="en-US" sz="2200" dirty="0" smtClean="0"/>
              <a:t>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3" y="2088379"/>
            <a:ext cx="4957797" cy="155536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18" y="1627862"/>
            <a:ext cx="7065820" cy="501693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234545" y="6418124"/>
            <a:ext cx="504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Figura 10 – Todos contra todos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5083319" y="5208547"/>
            <a:ext cx="982630" cy="360608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3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914320"/>
            <a:ext cx="10363200" cy="889000"/>
          </a:xfrm>
        </p:spPr>
        <p:txBody>
          <a:bodyPr/>
          <a:lstStyle/>
          <a:p>
            <a:r>
              <a:rPr lang="pt-BR" altLang="en-US" dirty="0" smtClean="0"/>
              <a:t>Definição da Questão Experimental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2</a:t>
            </a:fld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04863" y="2082165"/>
            <a:ext cx="6846513" cy="45853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altLang="en-US" sz="2400" dirty="0" smtClean="0"/>
              <a:t>Problema de Roteamento de Veículos</a:t>
            </a:r>
          </a:p>
          <a:p>
            <a:pPr lvl="1" algn="just">
              <a:lnSpc>
                <a:spcPct val="150000"/>
              </a:lnSpc>
            </a:pPr>
            <a:r>
              <a:rPr lang="pt-BR" altLang="en-US" sz="2200" dirty="0" smtClean="0"/>
              <a:t>VRP </a:t>
            </a:r>
            <a:r>
              <a:rPr lang="pt-BR" altLang="en-US" sz="2200" dirty="0"/>
              <a:t>- </a:t>
            </a:r>
            <a:r>
              <a:rPr lang="pt-BR" altLang="en-US" sz="2200" i="1" dirty="0" err="1"/>
              <a:t>Vehicle</a:t>
            </a:r>
            <a:r>
              <a:rPr lang="pt-BR" altLang="en-US" sz="2200" i="1" dirty="0"/>
              <a:t> </a:t>
            </a:r>
            <a:r>
              <a:rPr lang="pt-BR" altLang="en-US" sz="2200" i="1" dirty="0" err="1"/>
              <a:t>Routing</a:t>
            </a:r>
            <a:r>
              <a:rPr lang="pt-BR" altLang="en-US" sz="2200" i="1" dirty="0"/>
              <a:t> </a:t>
            </a:r>
            <a:r>
              <a:rPr lang="pt-BR" altLang="en-US" sz="2200" i="1" dirty="0" err="1"/>
              <a:t>Problem</a:t>
            </a:r>
            <a:r>
              <a:rPr lang="pt-BR" altLang="en-US" sz="2200" i="1" dirty="0"/>
              <a:t> </a:t>
            </a:r>
            <a:r>
              <a:rPr lang="pt-BR" altLang="en-US" sz="2200" dirty="0"/>
              <a:t>do inglês;</a:t>
            </a:r>
            <a:endParaRPr lang="pt-BR" altLang="en-US" sz="2200" i="1" dirty="0"/>
          </a:p>
          <a:p>
            <a:pPr lvl="1" algn="just">
              <a:lnSpc>
                <a:spcPct val="150000"/>
              </a:lnSpc>
            </a:pPr>
            <a:r>
              <a:rPr lang="pt-BR" altLang="en-US" sz="2200" dirty="0" smtClean="0"/>
              <a:t>Problema: quais clientes serão atendidos por cada veículo? Definido isso, qual a melhor ordem de clientes para cada veículo? </a:t>
            </a:r>
          </a:p>
          <a:p>
            <a:pPr lvl="1" algn="just">
              <a:lnSpc>
                <a:spcPct val="150000"/>
              </a:lnSpc>
            </a:pPr>
            <a:r>
              <a:rPr lang="pt-BR" altLang="en-US" sz="2200" dirty="0" smtClean="0"/>
              <a:t>Objetivo: obter a menor distância possível total;</a:t>
            </a:r>
            <a:endParaRPr lang="pt-BR" altLang="en-US" sz="2200" dirty="0"/>
          </a:p>
          <a:p>
            <a:pPr marL="0" indent="0">
              <a:lnSpc>
                <a:spcPct val="150000"/>
              </a:lnSpc>
              <a:buNone/>
            </a:pPr>
            <a:endParaRPr lang="pt-BR" altLang="en-US" sz="2400" dirty="0" smtClean="0"/>
          </a:p>
          <a:p>
            <a:pPr>
              <a:lnSpc>
                <a:spcPct val="150000"/>
              </a:lnSpc>
            </a:pPr>
            <a:endParaRPr lang="pt-BR" altLang="en-US" sz="2400" dirty="0"/>
          </a:p>
          <a:p>
            <a:pPr>
              <a:lnSpc>
                <a:spcPct val="150000"/>
              </a:lnSpc>
            </a:pPr>
            <a:endParaRPr lang="pt-BR" altLang="en-US" sz="2400" dirty="0"/>
          </a:p>
          <a:p>
            <a:pPr marL="0" indent="0">
              <a:buNone/>
            </a:pPr>
            <a:endParaRPr lang="en-US" altLang="en-US" sz="2400" dirty="0"/>
          </a:p>
        </p:txBody>
      </p:sp>
      <p:pic>
        <p:nvPicPr>
          <p:cNvPr id="5" name="Picture 2" descr="https://lh5.googleusercontent.com/jQ28wlfKZnTFPHFNfI6WGGdHG2XAeNv0GftqneXneyyTP7oFWmEA3elLeA03IHOsf6i9fqRhTzHs7DNqINURbLk5-PnoNhn1GRR_Tr1y2A59XuTp-bLfCbD3r3onWpYioOjZxZd1h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740" y="2775300"/>
            <a:ext cx="3989604" cy="281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7812740" y="5591736"/>
            <a:ext cx="398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Figura 1 – Roteamento de Veículos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667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914320"/>
            <a:ext cx="10363200" cy="889000"/>
          </a:xfrm>
        </p:spPr>
        <p:txBody>
          <a:bodyPr/>
          <a:lstStyle/>
          <a:p>
            <a:r>
              <a:rPr lang="en-US" altLang="en-US" dirty="0" err="1" smtClean="0"/>
              <a:t>Comparações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Múltiplas</a:t>
            </a:r>
            <a:r>
              <a:rPr lang="en-US" altLang="en-US" dirty="0" smtClean="0"/>
              <a:t>: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20</a:t>
            </a:fld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6364" y="1454727"/>
            <a:ext cx="4585854" cy="5212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altLang="en-US" sz="2400" dirty="0" smtClean="0"/>
              <a:t>Todos contra todos:</a:t>
            </a:r>
          </a:p>
          <a:p>
            <a:pPr marL="0" indent="0">
              <a:lnSpc>
                <a:spcPct val="150000"/>
              </a:lnSpc>
              <a:buNone/>
            </a:pPr>
            <a:endParaRPr lang="pt-BR" altLang="en-US" sz="2400" dirty="0" smtClean="0"/>
          </a:p>
          <a:p>
            <a:pPr marL="0" indent="0">
              <a:lnSpc>
                <a:spcPct val="150000"/>
              </a:lnSpc>
              <a:buNone/>
            </a:pPr>
            <a:endParaRPr lang="pt-BR" altLang="en-US" sz="2400" dirty="0"/>
          </a:p>
          <a:p>
            <a:pPr lvl="1"/>
            <a:endParaRPr lang="en-US" altLang="en-US" sz="2200" b="1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3" y="2088379"/>
            <a:ext cx="4957797" cy="155536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18" y="1627862"/>
            <a:ext cx="7065820" cy="501693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234545" y="6418124"/>
            <a:ext cx="504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Figura 10 – Todos contra todos</a:t>
            </a:r>
            <a:endParaRPr lang="pt-BR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64" y="4061113"/>
            <a:ext cx="4236116" cy="92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2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914320"/>
            <a:ext cx="10363200" cy="889000"/>
          </a:xfrm>
        </p:spPr>
        <p:txBody>
          <a:bodyPr/>
          <a:lstStyle/>
          <a:p>
            <a:r>
              <a:rPr lang="en-US" altLang="en-US" dirty="0" err="1" smtClean="0"/>
              <a:t>Comparações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Múltiplas</a:t>
            </a:r>
            <a:r>
              <a:rPr lang="en-US" altLang="en-US" dirty="0" smtClean="0"/>
              <a:t>: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21</a:t>
            </a:fld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6364" y="1454727"/>
            <a:ext cx="4585854" cy="5212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 err="1" smtClean="0"/>
              <a:t>Intervalo</a:t>
            </a:r>
            <a:r>
              <a:rPr lang="en-US" altLang="en-US" sz="2400" dirty="0" smtClean="0"/>
              <a:t> de </a:t>
            </a:r>
            <a:r>
              <a:rPr lang="en-US" altLang="en-US" sz="2400" dirty="0" err="1" smtClean="0"/>
              <a:t>Confiança</a:t>
            </a:r>
            <a:r>
              <a:rPr lang="en-US" altLang="en-US" sz="2400" dirty="0" smtClean="0"/>
              <a:t>:</a:t>
            </a:r>
            <a:endParaRPr lang="en-US" altLang="en-US" sz="2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787" y="1627862"/>
            <a:ext cx="6816591" cy="483997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758980" y="6264088"/>
            <a:ext cx="504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Figura 10 – Todos contra todos</a:t>
            </a:r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3"/>
          <a:srcRect t="13571"/>
          <a:stretch/>
        </p:blipFill>
        <p:spPr>
          <a:xfrm>
            <a:off x="218161" y="2205320"/>
            <a:ext cx="5003627" cy="1467677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5514107" y="6210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74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914320"/>
            <a:ext cx="10363200" cy="889000"/>
          </a:xfrm>
        </p:spPr>
        <p:txBody>
          <a:bodyPr/>
          <a:lstStyle/>
          <a:p>
            <a:r>
              <a:rPr lang="en-US" altLang="en-US" dirty="0" err="1" smtClean="0"/>
              <a:t>Conclusões</a:t>
            </a:r>
            <a:r>
              <a:rPr lang="en-US" altLang="en-US" dirty="0" smtClean="0"/>
              <a:t> e </a:t>
            </a:r>
            <a:r>
              <a:rPr lang="en-US" altLang="en-US" dirty="0" err="1" smtClean="0"/>
              <a:t>Recomendações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22</a:t>
            </a:fld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04863" y="1981199"/>
            <a:ext cx="11123903" cy="4570765"/>
          </a:xfrm>
        </p:spPr>
        <p:txBody>
          <a:bodyPr/>
          <a:lstStyle/>
          <a:p>
            <a:pPr algn="just"/>
            <a:r>
              <a:rPr lang="pt-BR" sz="2400" dirty="0"/>
              <a:t>Todas as premissas necessárias para realizar o teste da blocagem foram atendidas, logo o modelo proposto é condizente com o comportamento do fenômeno </a:t>
            </a:r>
            <a:r>
              <a:rPr lang="pt-BR" sz="2400" dirty="0" smtClean="0"/>
              <a:t>estudado;</a:t>
            </a:r>
          </a:p>
          <a:p>
            <a:pPr algn="just"/>
            <a:endParaRPr lang="pt-BR" altLang="en-US" sz="2400" dirty="0"/>
          </a:p>
          <a:p>
            <a:pPr algn="just"/>
            <a:r>
              <a:rPr lang="pt-BR" sz="2400" dirty="0" smtClean="0"/>
              <a:t>Há diferença </a:t>
            </a:r>
            <a:r>
              <a:rPr lang="pt-BR" sz="2400" dirty="0"/>
              <a:t>estatística significante entre os </a:t>
            </a:r>
            <a:r>
              <a:rPr lang="pt-BR" sz="2400" dirty="0" smtClean="0"/>
              <a:t>desempenhos das configurações;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altLang="en-US" sz="2400" dirty="0" smtClean="0"/>
              <a:t>O melhor desempenho, que obteve a melhor distância possível, é do algoritmo que realiza 1 busca local a cada 10 gerações – </a:t>
            </a:r>
            <a:r>
              <a:rPr lang="pt-BR" altLang="en-US" sz="2400" b="1" dirty="0" smtClean="0"/>
              <a:t>10LS</a:t>
            </a:r>
            <a:r>
              <a:rPr lang="pt-BR" altLang="en-US" sz="2400" dirty="0" smtClean="0"/>
              <a:t>;</a:t>
            </a:r>
          </a:p>
          <a:p>
            <a:pPr marL="0" indent="0">
              <a:lnSpc>
                <a:spcPct val="150000"/>
              </a:lnSpc>
              <a:buNone/>
            </a:pPr>
            <a:endParaRPr lang="pt-BR" altLang="en-US" sz="2400" dirty="0" smtClean="0"/>
          </a:p>
          <a:p>
            <a:pPr>
              <a:lnSpc>
                <a:spcPct val="150000"/>
              </a:lnSpc>
            </a:pPr>
            <a:endParaRPr lang="pt-BR" altLang="en-US" sz="2400" dirty="0"/>
          </a:p>
          <a:p>
            <a:pPr>
              <a:lnSpc>
                <a:spcPct val="150000"/>
              </a:lnSpc>
            </a:pPr>
            <a:endParaRPr lang="pt-BR" altLang="en-US" sz="2400" dirty="0"/>
          </a:p>
          <a:p>
            <a:pPr marL="0" indent="0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530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914320"/>
            <a:ext cx="10363200" cy="889000"/>
          </a:xfrm>
        </p:spPr>
        <p:txBody>
          <a:bodyPr/>
          <a:lstStyle/>
          <a:p>
            <a:r>
              <a:rPr lang="en-US" altLang="en-US" dirty="0" err="1" smtClean="0"/>
              <a:t>Conclusões</a:t>
            </a:r>
            <a:r>
              <a:rPr lang="en-US" altLang="en-US" dirty="0" smtClean="0"/>
              <a:t> e </a:t>
            </a:r>
            <a:r>
              <a:rPr lang="en-US" altLang="en-US" dirty="0" err="1" smtClean="0"/>
              <a:t>Recomendações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23</a:t>
            </a:fld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04863" y="1981199"/>
            <a:ext cx="11123903" cy="4570765"/>
          </a:xfrm>
        </p:spPr>
        <p:txBody>
          <a:bodyPr/>
          <a:lstStyle/>
          <a:p>
            <a:pPr marL="274320" lvl="1" indent="-274320" algn="just">
              <a:spcBef>
                <a:spcPts val="580"/>
              </a:spcBef>
              <a:buClr>
                <a:schemeClr val="accent1"/>
              </a:buClr>
            </a:pPr>
            <a:r>
              <a:rPr lang="pt-BR" altLang="en-US" dirty="0"/>
              <a:t>A</a:t>
            </a:r>
            <a:r>
              <a:rPr lang="pt-BR" altLang="en-US" dirty="0" smtClean="0"/>
              <a:t> </a:t>
            </a:r>
            <a:r>
              <a:rPr lang="pt-BR" altLang="en-US" dirty="0"/>
              <a:t>busca local e o tipo tem um papel importante na qualidade da solução;</a:t>
            </a:r>
          </a:p>
          <a:p>
            <a:pPr marL="0" lvl="1" indent="0" algn="just">
              <a:spcBef>
                <a:spcPts val="580"/>
              </a:spcBef>
              <a:buClr>
                <a:schemeClr val="accent1"/>
              </a:buClr>
              <a:buNone/>
            </a:pPr>
            <a:endParaRPr lang="pt-BR" altLang="en-US" dirty="0"/>
          </a:p>
          <a:p>
            <a:pPr marL="274320" lvl="1" indent="-274320" algn="just">
              <a:spcBef>
                <a:spcPts val="580"/>
              </a:spcBef>
              <a:buClr>
                <a:schemeClr val="accent1"/>
              </a:buClr>
            </a:pPr>
            <a:r>
              <a:rPr lang="pt-BR" altLang="en-US" dirty="0"/>
              <a:t>Recomenda-se analisar os algoritmos para outras instâncias;</a:t>
            </a:r>
          </a:p>
          <a:p>
            <a:pPr marL="0" lvl="1" indent="0" algn="just">
              <a:spcBef>
                <a:spcPts val="580"/>
              </a:spcBef>
              <a:buClr>
                <a:schemeClr val="accent1"/>
              </a:buClr>
              <a:buNone/>
            </a:pPr>
            <a:endParaRPr lang="pt-BR" altLang="en-US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en-US" dirty="0"/>
              <a:t>Recomenda-se analisar os algortimos em relação à tempo de </a:t>
            </a:r>
            <a:r>
              <a:rPr lang="en-US" altLang="en-US" dirty="0" err="1" smtClean="0"/>
              <a:t>execução</a:t>
            </a:r>
            <a:r>
              <a:rPr lang="en-US" altLang="en-US" dirty="0" smtClean="0"/>
              <a:t>;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en-US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en-US" dirty="0" err="1" smtClean="0"/>
              <a:t>Recomenda</a:t>
            </a:r>
            <a:r>
              <a:rPr lang="en-US" altLang="en-US" dirty="0" smtClean="0"/>
              <a:t>-se </a:t>
            </a:r>
            <a:r>
              <a:rPr lang="en-US" altLang="en-US" dirty="0" err="1" smtClean="0"/>
              <a:t>realizar</a:t>
            </a:r>
            <a:r>
              <a:rPr lang="en-US" altLang="en-US" dirty="0" smtClean="0"/>
              <a:t> a </a:t>
            </a:r>
            <a:r>
              <a:rPr lang="en-US" altLang="en-US" dirty="0" err="1" smtClean="0"/>
              <a:t>inferência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estatística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em</a:t>
            </a:r>
            <a:r>
              <a:rPr lang="en-US" altLang="en-US" dirty="0" smtClean="0"/>
              <a:t> um </a:t>
            </a:r>
            <a:r>
              <a:rPr lang="en-US" altLang="en-US" dirty="0" err="1" smtClean="0"/>
              <a:t>tamanho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amostral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maior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 marL="0" indent="0">
              <a:lnSpc>
                <a:spcPct val="150000"/>
              </a:lnSpc>
              <a:buNone/>
            </a:pPr>
            <a:endParaRPr lang="pt-BR" altLang="en-US" sz="2400" dirty="0" smtClean="0"/>
          </a:p>
          <a:p>
            <a:pPr>
              <a:lnSpc>
                <a:spcPct val="150000"/>
              </a:lnSpc>
            </a:pPr>
            <a:endParaRPr lang="pt-BR" altLang="en-US" sz="2400" dirty="0"/>
          </a:p>
          <a:p>
            <a:pPr>
              <a:lnSpc>
                <a:spcPct val="150000"/>
              </a:lnSpc>
            </a:pPr>
            <a:endParaRPr lang="pt-BR" altLang="en-US" sz="2400" dirty="0"/>
          </a:p>
          <a:p>
            <a:pPr marL="0" indent="0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447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914320"/>
            <a:ext cx="10363200" cy="889000"/>
          </a:xfrm>
        </p:spPr>
        <p:txBody>
          <a:bodyPr/>
          <a:lstStyle/>
          <a:p>
            <a:r>
              <a:rPr lang="en-US" altLang="en-US" dirty="0" err="1" smtClean="0"/>
              <a:t>Referências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24</a:t>
            </a:fld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04860" y="1688289"/>
            <a:ext cx="11136128" cy="4979211"/>
          </a:xfrm>
        </p:spPr>
        <p:txBody>
          <a:bodyPr/>
          <a:lstStyle/>
          <a:p>
            <a:pPr algn="just"/>
            <a:r>
              <a:rPr lang="pt-BR" altLang="en-US" sz="2400" dirty="0" smtClean="0"/>
              <a:t>[</a:t>
            </a:r>
            <a:r>
              <a:rPr lang="pt-BR" altLang="en-US" sz="2400" dirty="0"/>
              <a:t>1</a:t>
            </a:r>
            <a:r>
              <a:rPr lang="pt-BR" altLang="en-US" sz="2400" dirty="0" smtClean="0"/>
              <a:t>] – CAMPELO F, WABBER E. “</a:t>
            </a:r>
            <a:r>
              <a:rPr lang="en-US" sz="2400" dirty="0"/>
              <a:t>Sample size calculations for the experimental comparison </a:t>
            </a:r>
            <a:r>
              <a:rPr lang="en-US" sz="2400" dirty="0" smtClean="0"/>
              <a:t>of </a:t>
            </a:r>
            <a:r>
              <a:rPr lang="pt-BR" sz="2400" dirty="0" err="1" smtClean="0"/>
              <a:t>multiple</a:t>
            </a:r>
            <a:r>
              <a:rPr lang="pt-BR" sz="2400" dirty="0" smtClean="0"/>
              <a:t> </a:t>
            </a:r>
            <a:r>
              <a:rPr lang="pt-BR" sz="2400" dirty="0" err="1"/>
              <a:t>algorithms</a:t>
            </a:r>
            <a:r>
              <a:rPr lang="pt-BR" sz="2400" dirty="0"/>
              <a:t> </a:t>
            </a:r>
            <a:r>
              <a:rPr lang="pt-BR" sz="2400" dirty="0" err="1"/>
              <a:t>on</a:t>
            </a:r>
            <a:r>
              <a:rPr lang="pt-BR" sz="2400" dirty="0"/>
              <a:t> </a:t>
            </a:r>
            <a:r>
              <a:rPr lang="pt-BR" sz="2400" dirty="0" err="1"/>
              <a:t>multiple</a:t>
            </a:r>
            <a:r>
              <a:rPr lang="pt-BR" sz="2400" dirty="0"/>
              <a:t> </a:t>
            </a:r>
            <a:r>
              <a:rPr lang="pt-BR" sz="2400" dirty="0" err="1"/>
              <a:t>problem</a:t>
            </a:r>
            <a:r>
              <a:rPr lang="pt-BR" sz="2400" dirty="0"/>
              <a:t> </a:t>
            </a:r>
            <a:r>
              <a:rPr lang="pt-BR" sz="2400" dirty="0" err="1"/>
              <a:t>instances</a:t>
            </a:r>
            <a:r>
              <a:rPr lang="pt-BR" altLang="en-US" sz="2400" dirty="0" smtClean="0"/>
              <a:t>”. </a:t>
            </a:r>
            <a:r>
              <a:rPr lang="pt-BR" altLang="en-US" sz="2400" i="1" dirty="0" smtClean="0"/>
              <a:t>In </a:t>
            </a:r>
            <a:r>
              <a:rPr lang="pt-BR" sz="2400" i="1" dirty="0" err="1" smtClean="0"/>
              <a:t>Journal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of</a:t>
            </a:r>
            <a:r>
              <a:rPr lang="pt-BR" sz="2400" i="1" dirty="0"/>
              <a:t> </a:t>
            </a:r>
            <a:r>
              <a:rPr lang="pt-BR" sz="2400" i="1" dirty="0" err="1" smtClean="0"/>
              <a:t>Heuristics</a:t>
            </a:r>
            <a:r>
              <a:rPr lang="pt-BR" sz="2400" i="1" dirty="0" smtClean="0"/>
              <a:t>, 2019.</a:t>
            </a:r>
            <a:r>
              <a:rPr lang="pt-BR" altLang="en-US" sz="2400" i="1" dirty="0" smtClean="0"/>
              <a:t> </a:t>
            </a:r>
          </a:p>
          <a:p>
            <a:r>
              <a:rPr lang="pt-BR" altLang="en-US" sz="2400" dirty="0" smtClean="0"/>
              <a:t>[2] – Slides “Planejamento e Análise de Experimentos” – Programa de Pós-Graduação em Engenharia Elétrica – UFMG, 2019.</a:t>
            </a:r>
          </a:p>
          <a:p>
            <a:r>
              <a:rPr lang="pt-BR" altLang="en-US" sz="2400" dirty="0" smtClean="0"/>
              <a:t>[3] – Slides “Computação Evolucionária” – Programa de Pós-Graduação em Engenharia Elétrica – UFMG, 2019.</a:t>
            </a:r>
          </a:p>
          <a:p>
            <a:r>
              <a:rPr lang="pt-BR" altLang="en-US" sz="2400" dirty="0"/>
              <a:t>[4</a:t>
            </a:r>
            <a:r>
              <a:rPr lang="pt-BR" altLang="en-US" sz="2400" dirty="0" smtClean="0"/>
              <a:t>] - </a:t>
            </a:r>
            <a:r>
              <a:rPr lang="pt-BR" sz="2400" dirty="0"/>
              <a:t>VRPTW </a:t>
            </a:r>
            <a:r>
              <a:rPr lang="pt-BR" sz="2400" dirty="0" smtClean="0"/>
              <a:t>BENCHMARK</a:t>
            </a:r>
            <a:r>
              <a:rPr lang="pt-BR" sz="2400" dirty="0"/>
              <a:t> </a:t>
            </a:r>
            <a:r>
              <a:rPr lang="pt-BR" sz="2400" dirty="0" smtClean="0"/>
              <a:t>PROBLEMS. Disponível em: &lt;</a:t>
            </a:r>
            <a:r>
              <a:rPr lang="pt-BR" altLang="en-US" sz="2400" dirty="0" smtClean="0"/>
              <a:t>http</a:t>
            </a:r>
            <a:r>
              <a:rPr lang="pt-BR" altLang="en-US" sz="2400" dirty="0"/>
              <a:t>://web.cba.neu.edu</a:t>
            </a:r>
            <a:r>
              <a:rPr lang="pt-BR" altLang="en-US" sz="2400" dirty="0" smtClean="0"/>
              <a:t>/~msolomon/problems.htm&gt;. Acesso em: Outubro, 2019. </a:t>
            </a:r>
          </a:p>
          <a:p>
            <a:pPr algn="just"/>
            <a:r>
              <a:rPr lang="pt-BR" altLang="en-US" sz="2400" dirty="0"/>
              <a:t>[5] – Luciana P. Assis, André L. Maravilha, Alessandro Vivas, Felipe Campelo, Jaime A. Ramírez. </a:t>
            </a:r>
            <a:r>
              <a:rPr lang="en-US" sz="2400" dirty="0" err="1"/>
              <a:t>Multiobjective</a:t>
            </a:r>
            <a:r>
              <a:rPr lang="en-US" sz="2400" dirty="0"/>
              <a:t> vehicle routing problem with fixed delivery and optional collection. </a:t>
            </a:r>
            <a:r>
              <a:rPr lang="en-US" sz="2400" i="1" dirty="0"/>
              <a:t>In Optimization Letters</a:t>
            </a:r>
            <a:r>
              <a:rPr lang="en-US" sz="2400" dirty="0"/>
              <a:t>, 2013. </a:t>
            </a:r>
            <a:endParaRPr lang="pt-BR" altLang="en-US" sz="2400" dirty="0"/>
          </a:p>
          <a:p>
            <a:pPr marL="0" indent="0" algn="just">
              <a:buNone/>
            </a:pPr>
            <a:r>
              <a:rPr lang="pt-BR" altLang="en-US" sz="2400" dirty="0"/>
              <a:t>   </a:t>
            </a:r>
          </a:p>
          <a:p>
            <a:endParaRPr lang="pt-BR" altLang="en-US" sz="2400" dirty="0" smtClean="0"/>
          </a:p>
          <a:p>
            <a:pPr>
              <a:lnSpc>
                <a:spcPct val="150000"/>
              </a:lnSpc>
            </a:pPr>
            <a:endParaRPr lang="pt-BR" altLang="en-US" sz="2400" dirty="0" smtClean="0"/>
          </a:p>
          <a:p>
            <a:pPr marL="0" indent="0">
              <a:lnSpc>
                <a:spcPct val="150000"/>
              </a:lnSpc>
              <a:buNone/>
            </a:pPr>
            <a:endParaRPr lang="pt-BR" altLang="en-US" sz="2400" dirty="0" smtClean="0"/>
          </a:p>
          <a:p>
            <a:pPr>
              <a:lnSpc>
                <a:spcPct val="150000"/>
              </a:lnSpc>
            </a:pPr>
            <a:endParaRPr lang="pt-BR" altLang="en-US" sz="2400" dirty="0"/>
          </a:p>
          <a:p>
            <a:pPr>
              <a:lnSpc>
                <a:spcPct val="150000"/>
              </a:lnSpc>
            </a:pPr>
            <a:endParaRPr lang="pt-BR" altLang="en-US" sz="2400" dirty="0"/>
          </a:p>
          <a:p>
            <a:pPr marL="0" indent="0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3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914320"/>
            <a:ext cx="10363200" cy="889000"/>
          </a:xfrm>
        </p:spPr>
        <p:txBody>
          <a:bodyPr/>
          <a:lstStyle/>
          <a:p>
            <a:r>
              <a:rPr lang="pt-BR" altLang="en-US" dirty="0" smtClean="0"/>
              <a:t>Definição da Questão Experimental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3</a:t>
            </a:fld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04862" y="2082165"/>
            <a:ext cx="6039283" cy="45853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altLang="en-US" sz="2400" dirty="0" smtClean="0"/>
              <a:t>Algoritmo Genético:</a:t>
            </a:r>
          </a:p>
          <a:p>
            <a:pPr lvl="1">
              <a:lnSpc>
                <a:spcPct val="150000"/>
              </a:lnSpc>
            </a:pPr>
            <a:r>
              <a:rPr lang="pt-BR" altLang="en-US" sz="2200" dirty="0" smtClean="0"/>
              <a:t>Várias soluções, definidas como indivíduos;</a:t>
            </a:r>
          </a:p>
          <a:p>
            <a:pPr lvl="1">
              <a:lnSpc>
                <a:spcPct val="150000"/>
              </a:lnSpc>
            </a:pPr>
            <a:r>
              <a:rPr lang="pt-BR" altLang="en-US" sz="2200" i="1" dirty="0" smtClean="0"/>
              <a:t>Fitness</a:t>
            </a:r>
            <a:r>
              <a:rPr lang="pt-BR" altLang="en-US" sz="2200" dirty="0" smtClean="0"/>
              <a:t>: distância total de um indivíduo;</a:t>
            </a:r>
          </a:p>
          <a:p>
            <a:pPr lvl="1">
              <a:lnSpc>
                <a:spcPct val="150000"/>
              </a:lnSpc>
            </a:pPr>
            <a:r>
              <a:rPr lang="pt-BR" altLang="en-US" sz="2200" dirty="0" smtClean="0"/>
              <a:t>Seleciona população com as melhores soluções, realiza um cruzamento entre elas e obtém nova população;</a:t>
            </a:r>
          </a:p>
          <a:p>
            <a:pPr lvl="1">
              <a:lnSpc>
                <a:spcPct val="150000"/>
              </a:lnSpc>
            </a:pPr>
            <a:r>
              <a:rPr lang="pt-BR" altLang="en-US" sz="2200" dirty="0" smtClean="0"/>
              <a:t>Eficiente para definir quais clientes devem ser atendidos por cada veículo (não para a ordem).</a:t>
            </a:r>
          </a:p>
          <a:p>
            <a:pPr lvl="1">
              <a:lnSpc>
                <a:spcPct val="150000"/>
              </a:lnSpc>
            </a:pPr>
            <a:endParaRPr lang="pt-BR" altLang="en-US" sz="2200" dirty="0" smtClean="0"/>
          </a:p>
          <a:p>
            <a:pPr lvl="1" algn="just">
              <a:lnSpc>
                <a:spcPct val="150000"/>
              </a:lnSpc>
            </a:pPr>
            <a:endParaRPr lang="pt-BR" altLang="en-US" sz="2000" dirty="0"/>
          </a:p>
          <a:p>
            <a:pPr>
              <a:lnSpc>
                <a:spcPct val="150000"/>
              </a:lnSpc>
            </a:pPr>
            <a:endParaRPr lang="pt-BR" altLang="en-US" sz="2400" dirty="0" smtClean="0"/>
          </a:p>
          <a:p>
            <a:pPr>
              <a:lnSpc>
                <a:spcPct val="150000"/>
              </a:lnSpc>
            </a:pPr>
            <a:endParaRPr lang="pt-BR" altLang="en-US" sz="2400" dirty="0"/>
          </a:p>
          <a:p>
            <a:pPr>
              <a:lnSpc>
                <a:spcPct val="150000"/>
              </a:lnSpc>
            </a:pPr>
            <a:endParaRPr lang="pt-BR" altLang="en-US" sz="2400" dirty="0"/>
          </a:p>
          <a:p>
            <a:pPr marL="0" indent="0">
              <a:buNone/>
            </a:pPr>
            <a:endParaRPr lang="en-US" altLang="en-US" sz="2400" dirty="0"/>
          </a:p>
        </p:txBody>
      </p:sp>
      <p:pic>
        <p:nvPicPr>
          <p:cNvPr id="6" name="Picture 2" descr="https://lh5.googleusercontent.com/56yrXQ34RPYp1G3Aiv5lh2mN1DxuwnoSwocE5KHySnw4Uypl_ZDxnf1kNeuBgeZphDzu3Ir1L1epxsOeyBDvJhexI-c5Wg6DyuxVjvnNz67HDx0SnmKEhNiTIpaJiAAVQPCaUyk8xu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598" y="1688289"/>
            <a:ext cx="5097388" cy="497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8202396" y="6438900"/>
            <a:ext cx="398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Figura 2 – Algoritmo Genético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401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914320"/>
            <a:ext cx="10363200" cy="889000"/>
          </a:xfrm>
        </p:spPr>
        <p:txBody>
          <a:bodyPr/>
          <a:lstStyle/>
          <a:p>
            <a:r>
              <a:rPr lang="pt-BR" altLang="en-US" dirty="0" smtClean="0"/>
              <a:t>Definição da Questão Experimental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4</a:t>
            </a:fld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63" y="1631505"/>
            <a:ext cx="6621174" cy="49792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altLang="en-US" sz="2400" dirty="0" smtClean="0"/>
              <a:t>Realizar inferência estatística em 4 Algoritmos Genéticos, diferenciados pela busca local (</a:t>
            </a:r>
            <a:r>
              <a:rPr lang="pt-BR" altLang="en-US" sz="2200" dirty="0" smtClean="0"/>
              <a:t>para encontrar a ordem ótima).</a:t>
            </a:r>
          </a:p>
          <a:p>
            <a:pPr marL="777240" lvl="1" indent="-457200">
              <a:lnSpc>
                <a:spcPct val="150000"/>
              </a:lnSpc>
              <a:buFont typeface="+mj-lt"/>
              <a:buAutoNum type="arabicPeriod"/>
            </a:pPr>
            <a:r>
              <a:rPr lang="pt-BR" altLang="en-US" sz="2200" dirty="0"/>
              <a:t>0LS: Sem busca </a:t>
            </a:r>
            <a:r>
              <a:rPr lang="pt-BR" altLang="en-US" sz="2200" dirty="0" smtClean="0"/>
              <a:t>local;</a:t>
            </a:r>
            <a:endParaRPr lang="pt-BR" altLang="en-US" sz="2200" dirty="0"/>
          </a:p>
          <a:p>
            <a:pPr marL="777240" lvl="1" indent="-457200">
              <a:lnSpc>
                <a:spcPct val="150000"/>
              </a:lnSpc>
              <a:buFont typeface="+mj-lt"/>
              <a:buAutoNum type="arabicPeriod"/>
            </a:pPr>
            <a:r>
              <a:rPr lang="pt-BR" altLang="en-US" sz="2200" dirty="0" smtClean="0"/>
              <a:t>10LS: A cada 10 gerações, uma busca local;</a:t>
            </a:r>
          </a:p>
          <a:p>
            <a:pPr marL="777240" lvl="1" indent="-457200">
              <a:lnSpc>
                <a:spcPct val="150000"/>
              </a:lnSpc>
              <a:buFont typeface="+mj-lt"/>
              <a:buAutoNum type="arabicPeriod"/>
            </a:pPr>
            <a:r>
              <a:rPr lang="pt-BR" altLang="en-US" sz="2200" dirty="0" smtClean="0"/>
              <a:t>2LS: Início (na primeira população completamente aleatória) e final (após obter a ultima população pelo algoritmo genético; e</a:t>
            </a:r>
          </a:p>
          <a:p>
            <a:pPr marL="777240" lvl="1" indent="-457200">
              <a:lnSpc>
                <a:spcPct val="150000"/>
              </a:lnSpc>
              <a:buFont typeface="+mj-lt"/>
              <a:buAutoNum type="arabicPeriod"/>
            </a:pPr>
            <a:r>
              <a:rPr lang="pt-BR" altLang="en-US" sz="2200" dirty="0" smtClean="0"/>
              <a:t>20p10LS: 10LS sob os 20% melhores indivíduos.  </a:t>
            </a:r>
          </a:p>
          <a:p>
            <a:pPr lvl="1">
              <a:lnSpc>
                <a:spcPct val="150000"/>
              </a:lnSpc>
            </a:pPr>
            <a:endParaRPr lang="pt-BR" altLang="en-US" sz="2200" dirty="0" smtClean="0"/>
          </a:p>
          <a:p>
            <a:pPr lvl="1" algn="just">
              <a:lnSpc>
                <a:spcPct val="150000"/>
              </a:lnSpc>
            </a:pPr>
            <a:endParaRPr lang="pt-BR" altLang="en-US" sz="2000" dirty="0"/>
          </a:p>
          <a:p>
            <a:pPr>
              <a:lnSpc>
                <a:spcPct val="150000"/>
              </a:lnSpc>
            </a:pPr>
            <a:endParaRPr lang="pt-BR" altLang="en-US" sz="2400" dirty="0" smtClean="0"/>
          </a:p>
          <a:p>
            <a:pPr>
              <a:lnSpc>
                <a:spcPct val="150000"/>
              </a:lnSpc>
            </a:pPr>
            <a:endParaRPr lang="pt-BR" altLang="en-US" sz="2400" dirty="0"/>
          </a:p>
          <a:p>
            <a:pPr>
              <a:lnSpc>
                <a:spcPct val="150000"/>
              </a:lnSpc>
            </a:pPr>
            <a:endParaRPr lang="pt-BR" altLang="en-US" sz="2400" dirty="0"/>
          </a:p>
          <a:p>
            <a:pPr marL="0" indent="0">
              <a:buNone/>
            </a:pPr>
            <a:endParaRPr lang="en-US" altLang="en-US" sz="2400" dirty="0"/>
          </a:p>
        </p:txBody>
      </p:sp>
      <p:pic>
        <p:nvPicPr>
          <p:cNvPr id="6" name="Picture 2" descr="https://lh5.googleusercontent.com/56yrXQ34RPYp1G3Aiv5lh2mN1DxuwnoSwocE5KHySnw4Uypl_ZDxnf1kNeuBgeZphDzu3Ir1L1epxsOeyBDvJhexI-c5Wg6DyuxVjvnNz67HDx0SnmKEhNiTIpaJiAAVQPCaUyk8xu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598" y="1688289"/>
            <a:ext cx="5097388" cy="497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8202396" y="6438900"/>
            <a:ext cx="398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Figura 2 – Algoritmo Genético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679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914320"/>
            <a:ext cx="10363200" cy="889000"/>
          </a:xfrm>
        </p:spPr>
        <p:txBody>
          <a:bodyPr/>
          <a:lstStyle/>
          <a:p>
            <a:r>
              <a:rPr lang="en-US" altLang="en-US" dirty="0" smtClean="0"/>
              <a:t>Planejamento Experimental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5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04862" y="1688289"/>
                <a:ext cx="11193174" cy="4979211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pt-BR" altLang="en-US" sz="2400" dirty="0" smtClean="0"/>
                  <a:t>Blocagem: remover os efeitos das Instâncias </a:t>
                </a:r>
                <a:r>
                  <a:rPr lang="pt-BR" altLang="en-US" sz="2400" dirty="0"/>
                  <a:t>de </a:t>
                </a:r>
                <a:r>
                  <a:rPr lang="pt-BR" altLang="en-US" sz="2400" i="1" dirty="0"/>
                  <a:t>benchmark</a:t>
                </a:r>
                <a:r>
                  <a:rPr lang="pt-BR" altLang="en-US" sz="2400" dirty="0"/>
                  <a:t> </a:t>
                </a:r>
                <a:r>
                  <a:rPr lang="pt-BR" altLang="en-US" sz="2400" dirty="0" smtClean="0"/>
                  <a:t>de </a:t>
                </a:r>
                <a:r>
                  <a:rPr lang="pt-BR" altLang="en-US" sz="2400" i="1" dirty="0" err="1" smtClean="0"/>
                  <a:t>Solomon</a:t>
                </a:r>
                <a:r>
                  <a:rPr lang="pt-BR" altLang="en-US" sz="2400" dirty="0" smtClean="0"/>
                  <a:t>;</a:t>
                </a:r>
                <a:endParaRPr lang="pt-BR" altLang="en-US" sz="2400" dirty="0"/>
              </a:p>
              <a:p>
                <a:pPr>
                  <a:lnSpc>
                    <a:spcPct val="150000"/>
                  </a:lnSpc>
                </a:pPr>
                <a:r>
                  <a:rPr lang="pt-BR" altLang="en-US" sz="2400" dirty="0"/>
                  <a:t>Neste trabalho foram considerados 50 clientes e 5 veículos para uma instância de cada </a:t>
                </a:r>
                <a:r>
                  <a:rPr lang="pt-BR" altLang="en-US" sz="2400" dirty="0" smtClean="0"/>
                  <a:t>classe (6 blocos, uma instância cada);</a:t>
                </a:r>
                <a:endParaRPr lang="pt-BR" altLang="en-US" sz="2400" dirty="0"/>
              </a:p>
              <a:p>
                <a:pPr>
                  <a:lnSpc>
                    <a:spcPct val="150000"/>
                  </a:lnSpc>
                </a:pPr>
                <a:endParaRPr lang="pt-BR" altLang="en-US" sz="2400" dirty="0" smtClean="0"/>
              </a:p>
              <a:p>
                <a:pPr lvl="1">
                  <a:lnSpc>
                    <a:spcPct val="150000"/>
                  </a:lnSpc>
                </a:pPr>
                <a:endParaRPr lang="pt-BR" altLang="en-US" sz="2000" dirty="0" smtClean="0"/>
              </a:p>
              <a:p>
                <a:pPr lvl="1" algn="just">
                  <a:lnSpc>
                    <a:spcPct val="150000"/>
                  </a:lnSpc>
                </a:pPr>
                <a:endParaRPr lang="pt-BR" altLang="en-US" sz="2000" dirty="0" smtClean="0"/>
              </a:p>
              <a:p>
                <a:pPr marL="274320" lvl="1" indent="-274320">
                  <a:lnSpc>
                    <a:spcPct val="150000"/>
                  </a:lnSpc>
                  <a:spcBef>
                    <a:spcPts val="580"/>
                  </a:spcBef>
                  <a:buClr>
                    <a:schemeClr val="accent1"/>
                  </a:buClr>
                </a:pPr>
                <a:endParaRPr lang="pt-BR" altLang="en-US" sz="2000" dirty="0"/>
              </a:p>
              <a:p>
                <a:pPr marL="274320" lvl="1" indent="-274320">
                  <a:lnSpc>
                    <a:spcPct val="150000"/>
                  </a:lnSpc>
                  <a:spcBef>
                    <a:spcPts val="580"/>
                  </a:spcBef>
                  <a:buClr>
                    <a:schemeClr val="accent1"/>
                  </a:buClr>
                </a:pPr>
                <a:r>
                  <a:rPr lang="pt-BR" altLang="en-US" sz="2400" dirty="0" smtClean="0"/>
                  <a:t>Execução de um piloto: tamanho amostral total </a:t>
                </a:r>
                <a14:m>
                  <m:oMath xmlns:m="http://schemas.openxmlformats.org/officeDocument/2006/math">
                    <m:r>
                      <a:rPr lang="pt-BR" altLang="en-US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altLang="en-US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alt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alt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alt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altLang="en-US" sz="22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altLang="en-US" sz="2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altLang="en-US" sz="22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altLang="en-US" sz="2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BR" altLang="en-US" sz="2200">
                        <a:latin typeface="Cambria Math" panose="02040503050406030204" pitchFamily="18" charset="0"/>
                      </a:rPr>
                      <m:t>=40</m:t>
                    </m:r>
                    <m:r>
                      <a:rPr lang="pt-BR" altLang="en-US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altLang="en-US" sz="2200" dirty="0" smtClean="0"/>
                  <a:t>(10 para cada algoritmo).</a:t>
                </a:r>
                <a:endParaRPr lang="pt-BR" altLang="en-US" sz="2200" dirty="0"/>
              </a:p>
              <a:p>
                <a:pPr>
                  <a:lnSpc>
                    <a:spcPct val="150000"/>
                  </a:lnSpc>
                </a:pPr>
                <a:endParaRPr lang="pt-BR" altLang="en-US" sz="2400" dirty="0"/>
              </a:p>
              <a:p>
                <a:pPr>
                  <a:lnSpc>
                    <a:spcPct val="150000"/>
                  </a:lnSpc>
                </a:pPr>
                <a:endParaRPr lang="pt-BR" altLang="en-US" sz="2400" dirty="0"/>
              </a:p>
              <a:p>
                <a:pPr marL="0" indent="0">
                  <a:buNone/>
                </a:pPr>
                <a:endParaRPr lang="en-US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04862" y="1688289"/>
                <a:ext cx="11193174" cy="4979211"/>
              </a:xfrm>
              <a:blipFill rotWithShape="0">
                <a:blip r:embed="rId2"/>
                <a:stretch>
                  <a:fillRect l="-381" b="-41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382756"/>
              </p:ext>
            </p:extLst>
          </p:nvPr>
        </p:nvGraphicFramePr>
        <p:xfrm>
          <a:off x="2463943" y="4093543"/>
          <a:ext cx="7239000" cy="1424940"/>
        </p:xfrm>
        <a:graphic>
          <a:graphicData uri="http://schemas.openxmlformats.org/drawingml/2006/table">
            <a:tbl>
              <a:tblPr/>
              <a:tblGrid>
                <a:gridCol w="2419350"/>
                <a:gridCol w="1847850"/>
                <a:gridCol w="1924050"/>
                <a:gridCol w="1047750"/>
              </a:tblGrid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Horizonte de planejamento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Clientes </a:t>
                      </a:r>
                      <a:r>
                        <a:rPr lang="pt-B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Clusterizados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Clientes Randômicos</a:t>
                      </a:r>
                      <a:endParaRPr lang="pt-BR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Misto</a:t>
                      </a:r>
                      <a:endParaRPr lang="pt-BR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Apertado</a:t>
                      </a:r>
                      <a:endParaRPr lang="pt-BR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C101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R101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RC101</a:t>
                      </a:r>
                      <a:endParaRPr lang="pt-BR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Folgado</a:t>
                      </a:r>
                      <a:endParaRPr lang="pt-BR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C201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R201</a:t>
                      </a:r>
                      <a:endParaRPr lang="pt-BR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RC201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2452255" y="5457595"/>
            <a:ext cx="725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Figura 3 – Uma instância para cada classe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61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914320"/>
            <a:ext cx="10363200" cy="889000"/>
          </a:xfrm>
        </p:spPr>
        <p:txBody>
          <a:bodyPr/>
          <a:lstStyle/>
          <a:p>
            <a:r>
              <a:rPr lang="en-US" altLang="en-US" dirty="0" smtClean="0"/>
              <a:t>Planejamento Experimental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6</a:t>
            </a:fld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04862" y="1688289"/>
            <a:ext cx="11193174" cy="49792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altLang="en-US" sz="2400" dirty="0" smtClean="0"/>
              <a:t>Clientes </a:t>
            </a:r>
            <a:r>
              <a:rPr lang="pt-BR" altLang="en-US" sz="2400" dirty="0" err="1" smtClean="0"/>
              <a:t>Clusterizados</a:t>
            </a:r>
            <a:r>
              <a:rPr lang="pt-BR" altLang="en-US" sz="2400" dirty="0" smtClean="0"/>
              <a:t> sem e com busca local:</a:t>
            </a:r>
          </a:p>
          <a:p>
            <a:pPr>
              <a:lnSpc>
                <a:spcPct val="150000"/>
              </a:lnSpc>
            </a:pPr>
            <a:endParaRPr lang="pt-BR" altLang="en-US" sz="2400" dirty="0"/>
          </a:p>
          <a:p>
            <a:pPr marL="0" indent="0">
              <a:buNone/>
            </a:pPr>
            <a:endParaRPr lang="en-US" altLang="en-US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865" y="2278371"/>
            <a:ext cx="5852172" cy="438912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1" y="2278370"/>
            <a:ext cx="5852172" cy="438912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452255" y="6371991"/>
            <a:ext cx="725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Figura 4 – Algoritmo genético sem e com busca local (clientes </a:t>
            </a:r>
            <a:r>
              <a:rPr lang="pt-BR" dirty="0" err="1" smtClean="0"/>
              <a:t>clusterizados</a:t>
            </a:r>
            <a:r>
              <a:rPr lang="pt-BR" dirty="0" smtClean="0"/>
              <a:t>)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39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914320"/>
            <a:ext cx="10363200" cy="889000"/>
          </a:xfrm>
        </p:spPr>
        <p:txBody>
          <a:bodyPr/>
          <a:lstStyle/>
          <a:p>
            <a:r>
              <a:rPr lang="en-US" altLang="en-US" dirty="0" smtClean="0"/>
              <a:t>Planejamento Experimental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7</a:t>
            </a:fld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04862" y="1688289"/>
            <a:ext cx="11193174" cy="49792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altLang="en-US" sz="2400" dirty="0" smtClean="0"/>
              <a:t>Clientes Randômicos sem e com busca local:</a:t>
            </a:r>
          </a:p>
          <a:p>
            <a:pPr>
              <a:lnSpc>
                <a:spcPct val="150000"/>
              </a:lnSpc>
            </a:pPr>
            <a:endParaRPr lang="pt-BR" altLang="en-US" sz="2400" dirty="0"/>
          </a:p>
          <a:p>
            <a:pPr marL="0" indent="0">
              <a:buNone/>
            </a:pPr>
            <a:endParaRPr lang="en-US" altLang="en-US" sz="2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1" y="2278371"/>
            <a:ext cx="5852172" cy="438912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865" y="2278370"/>
            <a:ext cx="5852172" cy="438912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452255" y="6304756"/>
            <a:ext cx="725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Figura 5 – </a:t>
            </a:r>
            <a:r>
              <a:rPr lang="pt-BR" dirty="0"/>
              <a:t>Algoritmo genético sem e com busca </a:t>
            </a:r>
            <a:r>
              <a:rPr lang="pt-BR" dirty="0" smtClean="0"/>
              <a:t>local (clientes randômicos)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360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914320"/>
            <a:ext cx="10363200" cy="889000"/>
          </a:xfrm>
        </p:spPr>
        <p:txBody>
          <a:bodyPr/>
          <a:lstStyle/>
          <a:p>
            <a:r>
              <a:rPr lang="en-US" altLang="en-US" dirty="0" err="1" smtClean="0"/>
              <a:t>Coleta</a:t>
            </a:r>
            <a:r>
              <a:rPr lang="en-US" altLang="en-US" dirty="0" smtClean="0"/>
              <a:t> de Dados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8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04862" y="1688289"/>
                <a:ext cx="10916083" cy="4979211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pt-BR" altLang="en-US" sz="2400" dirty="0" smtClean="0"/>
                  <a:t>Cálculo do Tamanho Amostral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en-US" sz="2400" b="0" i="1" smtClean="0">
                            <a:latin typeface="Cambria Math" panose="02040503050406030204" pitchFamily="18" charset="0"/>
                          </a:rPr>
                          <m:t>𝑠𝑒</m:t>
                        </m:r>
                      </m:e>
                      <m:sup>
                        <m:r>
                          <a:rPr lang="pt-BR" alt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BR" altLang="en-US" sz="2400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pt-BR" altLang="en-US" sz="2400" dirty="0" smtClean="0"/>
                  <a:t>):</a:t>
                </a:r>
                <a:endParaRPr lang="pt-BR" altLang="en-US" sz="2000" dirty="0" smtClean="0"/>
              </a:p>
              <a:p>
                <a:pPr marL="320040" lvl="1" indent="0">
                  <a:lnSpc>
                    <a:spcPct val="150000"/>
                  </a:lnSpc>
                  <a:buNone/>
                </a:pPr>
                <a:endParaRPr lang="pt-BR" altLang="en-US" sz="2200" dirty="0" smtClean="0"/>
              </a:p>
              <a:p>
                <a:pPr>
                  <a:lnSpc>
                    <a:spcPct val="150000"/>
                  </a:lnSpc>
                </a:pPr>
                <a:endParaRPr lang="pt-BR" altLang="en-US" sz="2400" dirty="0" smtClean="0"/>
              </a:p>
              <a:p>
                <a:pPr>
                  <a:lnSpc>
                    <a:spcPct val="150000"/>
                  </a:lnSpc>
                </a:pPr>
                <a:endParaRPr lang="pt-BR" altLang="en-US" sz="2400" dirty="0" smtClean="0"/>
              </a:p>
              <a:p>
                <a:pPr lvl="1">
                  <a:lnSpc>
                    <a:spcPct val="150000"/>
                  </a:lnSpc>
                </a:pPr>
                <a:endParaRPr lang="pt-BR" altLang="en-US" sz="2000" dirty="0" smtClean="0"/>
              </a:p>
              <a:p>
                <a:pPr lvl="1" algn="just">
                  <a:lnSpc>
                    <a:spcPct val="150000"/>
                  </a:lnSpc>
                </a:pPr>
                <a:endParaRPr lang="pt-BR" altLang="en-US" sz="2000" dirty="0"/>
              </a:p>
              <a:p>
                <a:pPr>
                  <a:lnSpc>
                    <a:spcPct val="150000"/>
                  </a:lnSpc>
                </a:pPr>
                <a:endParaRPr lang="pt-BR" altLang="en-US" sz="2400" dirty="0" smtClean="0"/>
              </a:p>
              <a:p>
                <a:pPr>
                  <a:lnSpc>
                    <a:spcPct val="150000"/>
                  </a:lnSpc>
                </a:pPr>
                <a:endParaRPr lang="pt-BR" altLang="en-US" sz="2400" dirty="0"/>
              </a:p>
              <a:p>
                <a:pPr>
                  <a:lnSpc>
                    <a:spcPct val="150000"/>
                  </a:lnSpc>
                </a:pPr>
                <a:endParaRPr lang="pt-BR" altLang="en-US" sz="2400" dirty="0"/>
              </a:p>
              <a:p>
                <a:pPr marL="0" indent="0">
                  <a:buNone/>
                </a:pPr>
                <a:endParaRPr lang="en-US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04862" y="1688289"/>
                <a:ext cx="10916083" cy="4979211"/>
              </a:xfrm>
              <a:blipFill rotWithShape="0">
                <a:blip r:embed="rId2"/>
                <a:stretch>
                  <a:fillRect l="-3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036" y="2412641"/>
            <a:ext cx="8017733" cy="318833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8572" y="5521594"/>
            <a:ext cx="2579901" cy="47429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373339" y="5995893"/>
            <a:ext cx="775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Figura 6 – Cálculo do tamanho amostral [1]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921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914320"/>
            <a:ext cx="10363200" cy="889000"/>
          </a:xfrm>
        </p:spPr>
        <p:txBody>
          <a:bodyPr/>
          <a:lstStyle/>
          <a:p>
            <a:r>
              <a:rPr lang="en-US" altLang="en-US" dirty="0" err="1" smtClean="0"/>
              <a:t>Coleta</a:t>
            </a:r>
            <a:r>
              <a:rPr lang="en-US" altLang="en-US" dirty="0" smtClean="0"/>
              <a:t> de Dados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9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04861" y="1688289"/>
                <a:ext cx="5304994" cy="4979211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pt-BR" altLang="en-US" sz="2400" dirty="0" smtClean="0"/>
                  <a:t>Cálculo do Tamanho Amostral: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pt-BR" altLang="en-US" sz="2200" dirty="0" smtClean="0"/>
                  <a:t>Tamanho total foi restringido a</a:t>
                </a:r>
                <a:r>
                  <a:rPr lang="pt-BR" alt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pt-BR" altLang="en-US" sz="1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alt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en-US" sz="1800" b="0" i="0" smtClean="0">
                        <a:latin typeface="Cambria Math" panose="02040503050406030204" pitchFamily="18" charset="0"/>
                      </a:rPr>
                      <m:t>71.</m:t>
                    </m:r>
                  </m:oMath>
                </a14:m>
                <a:endParaRPr lang="pt-BR" altLang="en-US" sz="1800" b="0" dirty="0" smtClean="0"/>
              </a:p>
              <a:p>
                <a:pPr marL="320040" lvl="1" indent="0">
                  <a:lnSpc>
                    <a:spcPct val="150000"/>
                  </a:lnSpc>
                  <a:buNone/>
                </a:pPr>
                <a:endParaRPr lang="pt-BR" altLang="en-US" sz="2400" dirty="0" smtClean="0"/>
              </a:p>
              <a:p>
                <a:pPr>
                  <a:lnSpc>
                    <a:spcPct val="150000"/>
                  </a:lnSpc>
                </a:pPr>
                <a:endParaRPr lang="pt-BR" altLang="en-US" sz="2400" dirty="0" smtClean="0"/>
              </a:p>
              <a:p>
                <a:pPr lvl="1">
                  <a:lnSpc>
                    <a:spcPct val="150000"/>
                  </a:lnSpc>
                </a:pPr>
                <a:endParaRPr lang="pt-BR" altLang="en-US" sz="2000" dirty="0" smtClean="0"/>
              </a:p>
              <a:p>
                <a:pPr lvl="1" algn="just">
                  <a:lnSpc>
                    <a:spcPct val="150000"/>
                  </a:lnSpc>
                </a:pPr>
                <a:endParaRPr lang="pt-BR" altLang="en-US" sz="2000" dirty="0"/>
              </a:p>
              <a:p>
                <a:pPr>
                  <a:lnSpc>
                    <a:spcPct val="150000"/>
                  </a:lnSpc>
                </a:pPr>
                <a:endParaRPr lang="pt-BR" altLang="en-US" sz="2400" dirty="0" smtClean="0"/>
              </a:p>
              <a:p>
                <a:pPr>
                  <a:lnSpc>
                    <a:spcPct val="150000"/>
                  </a:lnSpc>
                </a:pPr>
                <a:endParaRPr lang="pt-BR" altLang="en-US" sz="2400" dirty="0"/>
              </a:p>
              <a:p>
                <a:pPr>
                  <a:lnSpc>
                    <a:spcPct val="150000"/>
                  </a:lnSpc>
                </a:pPr>
                <a:endParaRPr lang="pt-BR" altLang="en-US" sz="2400" dirty="0"/>
              </a:p>
              <a:p>
                <a:pPr marL="0" indent="0">
                  <a:buNone/>
                </a:pPr>
                <a:endParaRPr lang="en-US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04861" y="1688289"/>
                <a:ext cx="5304994" cy="4979211"/>
              </a:xfrm>
              <a:blipFill rotWithShape="0">
                <a:blip r:embed="rId2"/>
                <a:stretch>
                  <a:fillRect l="-8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04" y="3543112"/>
            <a:ext cx="5083321" cy="117766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486" y="2381566"/>
            <a:ext cx="6239881" cy="3894546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6234545" y="6210300"/>
            <a:ext cx="504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Figura 7 – Distância por algoritmo por instância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614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1885</TotalTime>
  <Words>997</Words>
  <Application>Microsoft Office PowerPoint</Application>
  <PresentationFormat>Widescreen</PresentationFormat>
  <Paragraphs>209</Paragraphs>
  <Slides>24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Liberation Sans</vt:lpstr>
      <vt:lpstr>Liberation Serif</vt:lpstr>
      <vt:lpstr>Perpetua</vt:lpstr>
      <vt:lpstr>Wingdings 2</vt:lpstr>
      <vt:lpstr>Equity</vt:lpstr>
      <vt:lpstr> Comparação de múltiplos algoritmos: Problema de Roteamento de Veículos</vt:lpstr>
      <vt:lpstr>Definição da Questão Experimental</vt:lpstr>
      <vt:lpstr>Definição da Questão Experimental</vt:lpstr>
      <vt:lpstr>Definição da Questão Experimental</vt:lpstr>
      <vt:lpstr>Planejamento Experimental</vt:lpstr>
      <vt:lpstr>Planejamento Experimental</vt:lpstr>
      <vt:lpstr>Planejamento Experimental</vt:lpstr>
      <vt:lpstr>Coleta de Dados</vt:lpstr>
      <vt:lpstr>Coleta de Dados</vt:lpstr>
      <vt:lpstr>Modelagem Estatística</vt:lpstr>
      <vt:lpstr>Modelagem Estatística</vt:lpstr>
      <vt:lpstr>Validação das Premissas</vt:lpstr>
      <vt:lpstr>Validação das Premissas</vt:lpstr>
      <vt:lpstr>Validação das Premissas</vt:lpstr>
      <vt:lpstr>Eficiência da Blocagem</vt:lpstr>
      <vt:lpstr>Comparações Múltiplas:</vt:lpstr>
      <vt:lpstr>Comparações Múltiplas:</vt:lpstr>
      <vt:lpstr>Comparações Múltiplas:</vt:lpstr>
      <vt:lpstr>Comparações Múltiplas:</vt:lpstr>
      <vt:lpstr>Comparações Múltiplas:</vt:lpstr>
      <vt:lpstr>Comparações Múltiplas:</vt:lpstr>
      <vt:lpstr>Conclusões e Recomendações</vt:lpstr>
      <vt:lpstr>Conclusões e Recomendações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larissa</dc:creator>
  <cp:lastModifiedBy>mariana pimenta</cp:lastModifiedBy>
  <cp:revision>264</cp:revision>
  <dcterms:created xsi:type="dcterms:W3CDTF">2019-10-04T01:11:11Z</dcterms:created>
  <dcterms:modified xsi:type="dcterms:W3CDTF">2019-12-03T00:23:11Z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