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A92D557-BF88-43A6-94A7-F561948BE4C0}">
  <a:tblStyle styleId="{6A92D557-BF88-43A6-94A7-F561948BE4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87df52571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87df52571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87df52571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87df52571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87df52571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87df52571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87df52571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87df52571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87df52571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87df52571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7df5257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87df5257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87df52571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87df52571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87df52571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87df52571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87df52571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87df52571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87df52571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87df52571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87df52571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87df52571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87df52571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87df52571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87df52571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87df52571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personalizado">
  <p:cSld name="AUTOLAYOUT">
    <p:bg>
      <p:bgPr>
        <a:solidFill>
          <a:srgbClr val="FFFF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0" y="0"/>
            <a:ext cx="45834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4947374" y="554850"/>
            <a:ext cx="3855900" cy="4033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/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Relationship Id="rId6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Solução numérica de equações diferenciais ordinárias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729450" y="3570950"/>
            <a:ext cx="7688100" cy="9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MÉTODO DE EULER PARA SOLUÇÃO DE EQUAÇÕES DIFERENCIAIS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Método de Euler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4947374" y="554850"/>
            <a:ext cx="3855900" cy="40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</a:t>
            </a:r>
            <a:r>
              <a:rPr lang="pt-BR"/>
              <a:t>  </a:t>
            </a:r>
            <a:r>
              <a:rPr lang="pt-BR"/>
              <a:t>é a estimativa para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y_{n+1} = y_n + h f_n " id="163" name="Google Shape;163;p23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9450" y="2254250"/>
            <a:ext cx="4031746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(x_n)" id="164" name="Google Shape;164;p23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3075" y="623875"/>
            <a:ext cx="641414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_n" id="165" name="Google Shape;165;p23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5650" y="655625"/>
            <a:ext cx="313098" cy="254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_n = f(x_n, y_n)" id="166" name="Google Shape;166;p23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7375" y="1035600"/>
            <a:ext cx="2018544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Solução do exemplo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2" name="Google Shape;172;p24"/>
          <p:cNvSpPr txBox="1"/>
          <p:nvPr>
            <p:ph idx="1" type="body"/>
          </p:nvPr>
        </p:nvSpPr>
        <p:spPr>
          <a:xfrm>
            <a:off x="4947374" y="554850"/>
            <a:ext cx="3855900" cy="40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 </a:t>
            </a:r>
            <a:endParaRPr/>
          </a:p>
        </p:txBody>
      </p:sp>
      <p:graphicFrame>
        <p:nvGraphicFramePr>
          <p:cNvPr id="173" name="Google Shape;173;p24"/>
          <p:cNvGraphicFramePr/>
          <p:nvPr/>
        </p:nvGraphicFramePr>
        <p:xfrm>
          <a:off x="5548650" y="983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{6A92D557-BF88-43A6-94A7-F561948BE4C0}</a:tableStyleId>
              </a:tblPr>
              <a:tblGrid>
                <a:gridCol w="1326675"/>
                <a:gridCol w="1326675"/>
              </a:tblGrid>
              <a:tr h="635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35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</a:tr>
              <a:tr h="635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Lato"/>
                          <a:ea typeface="Lato"/>
                          <a:cs typeface="Lato"/>
                          <a:sym typeface="Lato"/>
                        </a:rPr>
                        <a:t>0.1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</a:tr>
              <a:tr h="635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Lato"/>
                          <a:ea typeface="Lato"/>
                          <a:cs typeface="Lato"/>
                          <a:sym typeface="Lato"/>
                        </a:rPr>
                        <a:t>0.2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Lato"/>
                          <a:ea typeface="Lato"/>
                          <a:cs typeface="Lato"/>
                          <a:sym typeface="Lato"/>
                        </a:rPr>
                        <a:t>2.01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</a:tr>
              <a:tr h="635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Lato"/>
                          <a:ea typeface="Lato"/>
                          <a:cs typeface="Lato"/>
                          <a:sym typeface="Lato"/>
                        </a:rPr>
                        <a:t>0.3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Lato"/>
                          <a:ea typeface="Lato"/>
                          <a:cs typeface="Lato"/>
                          <a:sym typeface="Lato"/>
                        </a:rPr>
                        <a:t>2.029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descr="x_n" id="174" name="Google Shape;174;p24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525" y="1109325"/>
            <a:ext cx="455198" cy="317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_n" id="175" name="Google Shape;175;p24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1275" y="1109325"/>
            <a:ext cx="391372" cy="31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Exercício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1" name="Google Shape;181;p25"/>
          <p:cNvSpPr txBox="1"/>
          <p:nvPr>
            <p:ph idx="1" type="body"/>
          </p:nvPr>
        </p:nvSpPr>
        <p:spPr>
          <a:xfrm>
            <a:off x="4947374" y="554850"/>
            <a:ext cx="3855900" cy="40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 </a:t>
            </a:r>
            <a:endParaRPr/>
          </a:p>
        </p:txBody>
      </p:sp>
      <p:pic>
        <p:nvPicPr>
          <p:cNvPr descr="\begin{cases}&#10;y' = y^2 + 1\\&#10;y(0) = 0&#10;\end{cases}" id="182" name="Google Shape;182;p25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2763" y="2000250"/>
            <a:ext cx="2605128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0 ≤ x ≤ 1 \\&#10;h = 0.2" id="183" name="Google Shape;183;p25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0950" y="3371450"/>
            <a:ext cx="1148744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Solução do exercício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9" name="Google Shape;189;p26"/>
          <p:cNvSpPr txBox="1"/>
          <p:nvPr>
            <p:ph idx="1" type="body"/>
          </p:nvPr>
        </p:nvSpPr>
        <p:spPr>
          <a:xfrm>
            <a:off x="4947374" y="554850"/>
            <a:ext cx="3855900" cy="40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 </a:t>
            </a:r>
            <a:endParaRPr/>
          </a:p>
        </p:txBody>
      </p:sp>
      <p:graphicFrame>
        <p:nvGraphicFramePr>
          <p:cNvPr id="190" name="Google Shape;190;p26"/>
          <p:cNvGraphicFramePr/>
          <p:nvPr/>
        </p:nvGraphicFramePr>
        <p:xfrm>
          <a:off x="5548650" y="375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{6A92D557-BF88-43A6-94A7-F561948BE4C0}</a:tableStyleId>
              </a:tblPr>
              <a:tblGrid>
                <a:gridCol w="1326675"/>
                <a:gridCol w="1326675"/>
              </a:tblGrid>
              <a:tr h="627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27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</a:tr>
              <a:tr h="627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Lato"/>
                          <a:ea typeface="Lato"/>
                          <a:cs typeface="Lato"/>
                          <a:sym typeface="Lato"/>
                        </a:rPr>
                        <a:t>0.2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Lato"/>
                          <a:ea typeface="Lato"/>
                          <a:cs typeface="Lato"/>
                          <a:sym typeface="Lato"/>
                        </a:rPr>
                        <a:t>0.2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</a:tr>
              <a:tr h="627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Lato"/>
                          <a:ea typeface="Lato"/>
                          <a:cs typeface="Lato"/>
                          <a:sym typeface="Lato"/>
                        </a:rPr>
                        <a:t>0.4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Lato"/>
                          <a:ea typeface="Lato"/>
                          <a:cs typeface="Lato"/>
                          <a:sym typeface="Lato"/>
                        </a:rPr>
                        <a:t>0.408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</a:tr>
              <a:tr h="627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Lato"/>
                          <a:ea typeface="Lato"/>
                          <a:cs typeface="Lato"/>
                          <a:sym typeface="Lato"/>
                        </a:rPr>
                        <a:t>0.6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Lato"/>
                          <a:ea typeface="Lato"/>
                          <a:cs typeface="Lato"/>
                          <a:sym typeface="Lato"/>
                        </a:rPr>
                        <a:t>0.6412928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</a:tr>
              <a:tr h="627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Lato"/>
                          <a:ea typeface="Lato"/>
                          <a:cs typeface="Lato"/>
                          <a:sym typeface="Lato"/>
                        </a:rPr>
                        <a:t>0.8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Lato"/>
                          <a:ea typeface="Lato"/>
                          <a:cs typeface="Lato"/>
                          <a:sym typeface="Lato"/>
                        </a:rPr>
                        <a:t>0.9235441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</a:tr>
              <a:tr h="627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Lato"/>
                          <a:ea typeface="Lato"/>
                          <a:cs typeface="Lato"/>
                          <a:sym typeface="Lato"/>
                        </a:rPr>
                        <a:t>1.2941308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descr="x_n" id="191" name="Google Shape;191;p26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5025" y="554850"/>
            <a:ext cx="455198" cy="317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_n" id="192" name="Google Shape;192;p26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9775" y="554850"/>
            <a:ext cx="391372" cy="31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7"/>
          <p:cNvSpPr txBox="1"/>
          <p:nvPr>
            <p:ph idx="1" type="body"/>
          </p:nvPr>
        </p:nvSpPr>
        <p:spPr>
          <a:xfrm>
            <a:off x="4947374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Equação diferencial de primeira ordem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4947374" y="554850"/>
            <a:ext cx="3855900" cy="403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     é uma função de duas variáveis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     é uma função da variável </a:t>
            </a:r>
            <a:endParaRPr/>
          </a:p>
        </p:txBody>
      </p:sp>
      <p:pic>
        <p:nvPicPr>
          <p:cNvPr descr="y' = f(x, y)" id="100" name="Google Shape;100;p15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1400" y="2254250"/>
            <a:ext cx="268783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" id="101" name="Google Shape;101;p15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5075" y="4047525"/>
            <a:ext cx="122594" cy="203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" id="102" name="Google Shape;102;p15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60200" y="4047525"/>
            <a:ext cx="179426" cy="203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" id="103" name="Google Shape;103;p15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96300" y="3575050"/>
            <a:ext cx="100160" cy="2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Solução para esse tipo de equação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4947374" y="554850"/>
            <a:ext cx="3855900" cy="40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 Encontrar uma função                       ,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tal que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y'(x) = f(x, y(x))" id="110" name="Google Shape;110;p16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1550" y="3015725"/>
            <a:ext cx="374754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 = y(x)" id="111" name="Google Shape;111;p16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8850" y="1596225"/>
            <a:ext cx="1792942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Exemplo fácil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4947374" y="554850"/>
            <a:ext cx="3855900" cy="40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 Equação: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Solução: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y' = y" id="118" name="Google Shape;118;p17" title="MathEquation,#0000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2975" y="1493575"/>
            <a:ext cx="1344706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(x) = Ce^x" id="119" name="Google Shape;119;p17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8463" y="3089800"/>
            <a:ext cx="2393718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Uma condição inicial é importante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4947374" y="554850"/>
            <a:ext cx="3855900" cy="40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Equação: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Solução: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\begin{cases}&#10;y' = y \\&#10;y(0) = 1\\&#10;\end{cases}" id="126" name="Google Shape;126;p18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8588" y="1645375"/>
            <a:ext cx="207347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 = 1.e^x" id="127" name="Google Shape;127;p18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6675" y="3591475"/>
            <a:ext cx="1937288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Problema de valor inicial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4947374" y="554850"/>
            <a:ext cx="3855900" cy="40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 </a:t>
            </a:r>
            <a:endParaRPr/>
          </a:p>
        </p:txBody>
      </p:sp>
      <p:pic>
        <p:nvPicPr>
          <p:cNvPr descr="\begin{cases}&#10;y' = f(x, y) \\&#10;y(x_0) =y_0 \\&#10;\end{cases}" id="134" name="Google Shape;134;p19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8475" y="2000250"/>
            <a:ext cx="2673684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Solução numérica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4947374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Usando um método numérico, não vamos encontrar a função            diretamente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Ao invés disso, vamos encontrar uma série de pontos que aproximam essa função em um intervalo</a:t>
            </a:r>
            <a:endParaRPr/>
          </a:p>
        </p:txBody>
      </p:sp>
      <p:pic>
        <p:nvPicPr>
          <p:cNvPr descr="y(x)" id="141" name="Google Shape;141;p20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4038" y="1973400"/>
            <a:ext cx="319372" cy="2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4947374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Exemplo não-fácil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4947374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 </a:t>
            </a:r>
            <a:endParaRPr/>
          </a:p>
        </p:txBody>
      </p:sp>
      <p:pic>
        <p:nvPicPr>
          <p:cNvPr descr="\begin{cases}&#10;y' = -y+x+2 \\&#10;y(0) =2\\&#10;\end{cases}&#10;" id="155" name="Google Shape;155;p22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1450" y="2000250"/>
            <a:ext cx="3544186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 \leq x \leq 0.3 \\&#10;h=0.1" id="156" name="Google Shape;156;p22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5200" y="3601600"/>
            <a:ext cx="1356676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