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3" autoAdjust="0"/>
    <p:restoredTop sz="95501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44321-7FB7-43D1-8C1B-3DC772E0C7DF}" type="datetimeFigureOut">
              <a:rPr lang="pt-BR" smtClean="0"/>
              <a:t>28/10/2015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B33E0-F168-4DDC-9465-843A0B0F3A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780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B33E0-F168-4DDC-9465-843A0B0F3AC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44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B33E0-F168-4DDC-9465-843A0B0F3ACD}" type="slidenum">
              <a:rPr lang="pt-BR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3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B33E0-F168-4DDC-9465-843A0B0F3ACD}" type="slidenum">
              <a:rPr lang="pt-BR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003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B33E0-F168-4DDC-9465-843A0B0F3ACD}" type="slidenum">
              <a:rPr lang="pt-BR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962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B33E0-F168-4DDC-9465-843A0B0F3ACD}" type="slidenum">
              <a:rPr lang="pt-BR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48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B33E0-F168-4DDC-9465-843A0B0F3ACD}" type="slidenum">
              <a:rPr lang="pt-BR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63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B33E0-F168-4DDC-9465-843A0B0F3ACD}" type="slidenum">
              <a:rPr lang="pt-BR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98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B33E0-F168-4DDC-9465-843A0B0F3AC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10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0777-EAD8-4698-AAB0-58DF4C2D84EE}" type="datetime1">
              <a:rPr lang="pt-BR" smtClean="0"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470E-C9BC-4408-8E35-E4E0A12C1C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1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E8B2-9B4F-46FF-8D50-B2082EAC9544}" type="datetime1">
              <a:rPr lang="pt-BR" smtClean="0"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470E-C9BC-4408-8E35-E4E0A12C1C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92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FF0-7D2C-4806-9F17-DC0EF60C5834}" type="datetime1">
              <a:rPr lang="pt-BR" smtClean="0"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470E-C9BC-4408-8E35-E4E0A12C1C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82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BFBA-7B01-46F4-A011-91284597B16B}" type="datetime1">
              <a:rPr lang="pt-BR" smtClean="0"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470E-C9BC-4408-8E35-E4E0A12C1C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2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C31B0-8C27-48F1-938B-CB22D8A4894C}" type="datetime1">
              <a:rPr lang="pt-BR" smtClean="0"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470E-C9BC-4408-8E35-E4E0A12C1C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30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C654-CC10-42D1-8E98-41152C7D818A}" type="datetime1">
              <a:rPr lang="pt-BR" smtClean="0"/>
              <a:t>28/10/2015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470E-C9BC-4408-8E35-E4E0A12C1C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97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0D0A-7469-41AC-9AD4-22094AC60C48}" type="datetime1">
              <a:rPr lang="pt-BR" smtClean="0"/>
              <a:t>28/10/2015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470E-C9BC-4408-8E35-E4E0A12C1C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2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D582-F8F9-4057-9EDF-B298ABE20733}" type="datetime1">
              <a:rPr lang="pt-BR" smtClean="0"/>
              <a:t>28/10/2015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470E-C9BC-4408-8E35-E4E0A12C1C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4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72241-CA5B-4E78-BD87-27363BED4644}" type="datetime1">
              <a:rPr lang="pt-BR" smtClean="0"/>
              <a:t>28/10/2015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470E-C9BC-4408-8E35-E4E0A12C1C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44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EE5E-96C4-48D6-9C5C-CC29EB850607}" type="datetime1">
              <a:rPr lang="pt-BR" smtClean="0"/>
              <a:t>28/10/2015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470E-C9BC-4408-8E35-E4E0A12C1C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95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52E9-2102-4003-A406-4F4AE377ABCA}" type="datetime1">
              <a:rPr lang="pt-BR" smtClean="0"/>
              <a:t>28/10/2015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470E-C9BC-4408-8E35-E4E0A12C1C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66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2A4D4-0A51-4BAB-939D-F5D0B6B724D3}" type="datetime1">
              <a:rPr lang="pt-BR" smtClean="0"/>
              <a:t>28/10/2015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8470E-C9BC-4408-8E35-E4E0A12C1C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83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Template%20Caso%20de%20Uso%20WORD.doc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6400" y="1214438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Especificação de Requisitos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2249715" y="3776210"/>
            <a:ext cx="9144000" cy="1655762"/>
          </a:xfrm>
        </p:spPr>
        <p:txBody>
          <a:bodyPr/>
          <a:lstStyle/>
          <a:p>
            <a:r>
              <a:rPr lang="pt-BR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Casos de Uso</a:t>
            </a:r>
            <a:endParaRPr lang="pt-BR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9353550" y="6402070"/>
            <a:ext cx="2743200" cy="365125"/>
          </a:xfrm>
        </p:spPr>
        <p:txBody>
          <a:bodyPr/>
          <a:lstStyle/>
          <a:p>
            <a:fld id="{EF38470E-C9BC-4408-8E35-E4E0A12C1C07}" type="slidenum">
              <a:rPr lang="pt-BR" sz="1600" smtClean="0">
                <a:solidFill>
                  <a:schemeClr val="tx1"/>
                </a:solidFill>
              </a:rPr>
              <a:t>1</a:t>
            </a:fld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9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14110" y="170747"/>
            <a:ext cx="5863590" cy="656409"/>
          </a:xfrm>
        </p:spPr>
        <p:txBody>
          <a:bodyPr>
            <a:normAutofit fontScale="90000"/>
          </a:bodyPr>
          <a:lstStyle/>
          <a:p>
            <a:pPr algn="r"/>
            <a:r>
              <a:rPr lang="pt-BR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Especificação de Requisitos</a:t>
            </a:r>
            <a:endParaRPr lang="pt-BR" sz="4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6720" y="1257300"/>
            <a:ext cx="10763250" cy="490347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specificação de Requisitos </a:t>
            </a: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como objetivo obter produtos de software de melhor qualidade que satisfaçam às reais necessidades dos clientes dentro de prazo e orçamento adequados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pt-BR" sz="2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 </a:t>
            </a: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função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restrição ou propriedade que deve ser </a:t>
            </a: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atendida 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satisfazer às necessidades do usuário do </a:t>
            </a:r>
            <a:r>
              <a:rPr lang="pt-BR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pt-BR" dirty="0" smtClean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pt-BR" sz="2200" u="sng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Funcionais</a:t>
            </a:r>
            <a:r>
              <a:rPr lang="pt-BR" sz="22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Descrevem o que se </a:t>
            </a:r>
            <a:r>
              <a:rPr lang="pt-BR" sz="2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espera que o software </a:t>
            </a:r>
            <a:r>
              <a:rPr lang="pt-BR" sz="22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faça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pt-BR" sz="2200" dirty="0" smtClean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pt-BR" sz="2200" u="sng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Funcionais</a:t>
            </a:r>
            <a:r>
              <a:rPr lang="pt-BR" sz="22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as qualidades e restrições globais do sistema relacionados com </a:t>
            </a:r>
            <a:r>
              <a:rPr lang="pt-BR" sz="22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manutenção, </a:t>
            </a:r>
            <a:r>
              <a:rPr lang="pt-BR" sz="2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uso, desempenho, </a:t>
            </a:r>
            <a:r>
              <a:rPr lang="pt-BR" sz="22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custo, </a:t>
            </a:r>
            <a:r>
              <a:rPr lang="pt-BR" sz="2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interface, etc</a:t>
            </a:r>
            <a:r>
              <a:rPr lang="pt-BR" sz="22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pt-BR" sz="2200" dirty="0" smtClean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requisitos podem ser modelados e validados através de </a:t>
            </a:r>
            <a:r>
              <a:rPr lang="pt-BR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Casos de Uso </a:t>
            </a:r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incluem o diagrama de casos de uso e a especificação do caso de uso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334500" y="6408351"/>
            <a:ext cx="2743200" cy="365125"/>
          </a:xfrm>
        </p:spPr>
        <p:txBody>
          <a:bodyPr/>
          <a:lstStyle/>
          <a:p>
            <a:fld id="{EF38470E-C9BC-4408-8E35-E4E0A12C1C07}" type="slidenum">
              <a:rPr lang="pt-BR" sz="1600" smtClean="0">
                <a:solidFill>
                  <a:schemeClr val="tx1"/>
                </a:solidFill>
              </a:rPr>
              <a:t>2</a:t>
            </a:fld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14110" y="170747"/>
            <a:ext cx="5863590" cy="656409"/>
          </a:xfrm>
        </p:spPr>
        <p:txBody>
          <a:bodyPr>
            <a:normAutofit/>
          </a:bodyPr>
          <a:lstStyle/>
          <a:p>
            <a:pPr algn="r"/>
            <a:r>
              <a:rPr lang="pt-BR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Casos de Uso</a:t>
            </a:r>
            <a:endParaRPr lang="pt-BR" sz="4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6720" y="1257300"/>
            <a:ext cx="10763250" cy="490347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casos de uso é uma das técnicas usadas para descrever claramente todos os requisitos de um dado </a:t>
            </a:r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pt-B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Casos </a:t>
            </a:r>
            <a:r>
              <a:rPr lang="pt-B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Uso fornece um modo de descrever a visão externa do sistema e suas interações com o mundo exterior, representando uma visão de alto nível da funcionalidade do sistema mediante uma requisição do usuário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pt-BR" sz="2200" dirty="0" smtClean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Especificação de Casos de Uso </a:t>
            </a:r>
            <a:r>
              <a:rPr lang="pt-B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formato ágil para capturar requisitos de software. Ele contrasta com documentos maiores e descritivos que tentam conter todos os requerimentos possíveis antes do início da construção de um novo sistema</a:t>
            </a:r>
            <a:endParaRPr lang="pt-BR" sz="2800" dirty="0" smtClean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pt-BR" sz="2800" dirty="0" smtClean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334500" y="6408351"/>
            <a:ext cx="2743200" cy="365125"/>
          </a:xfrm>
        </p:spPr>
        <p:txBody>
          <a:bodyPr/>
          <a:lstStyle/>
          <a:p>
            <a:fld id="{EF38470E-C9BC-4408-8E35-E4E0A12C1C07}" type="slidenum">
              <a:rPr lang="pt-BR" sz="1600">
                <a:solidFill>
                  <a:schemeClr val="tx1"/>
                </a:solidFill>
              </a:rPr>
              <a:pPr/>
              <a:t>3</a:t>
            </a:fld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14110" y="170747"/>
            <a:ext cx="5863590" cy="656409"/>
          </a:xfrm>
        </p:spPr>
        <p:txBody>
          <a:bodyPr>
            <a:normAutofit/>
          </a:bodyPr>
          <a:lstStyle/>
          <a:p>
            <a:pPr algn="r"/>
            <a:r>
              <a:rPr lang="pt-BR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Casos de Uso</a:t>
            </a:r>
            <a:endParaRPr lang="pt-BR" sz="4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6720" y="1257300"/>
            <a:ext cx="10763250" cy="490347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Principais Componentes do Modelo de Casos de Uso</a:t>
            </a:r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pt-B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pt-BR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de </a:t>
            </a:r>
            <a:r>
              <a:rPr lang="pt-B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Uso (UC)</a:t>
            </a:r>
            <a:r>
              <a:rPr lang="pt-BR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57300" lvl="2" indent="-342900" algn="l">
              <a:buFont typeface="Wingdings" panose="05000000000000000000" pitchFamily="2" charset="2"/>
              <a:buChar char="v"/>
            </a:pPr>
            <a:r>
              <a:rPr lang="pt-B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 </a:t>
            </a:r>
            <a:r>
              <a:rPr lang="pt-B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funcionalidade completa do </a:t>
            </a:r>
            <a:r>
              <a:rPr lang="pt-BR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</a:p>
          <a:p>
            <a:pPr marL="1257300" lvl="2" indent="-342900" algn="l">
              <a:buFont typeface="Wingdings" panose="05000000000000000000" pitchFamily="2" charset="2"/>
              <a:buChar char="v"/>
            </a:pPr>
            <a:r>
              <a:rPr lang="pt-B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sempre iniciado por um ator </a:t>
            </a:r>
            <a:endParaRPr lang="pt-BR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pt-B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Ator</a:t>
            </a:r>
            <a:endParaRPr lang="pt-BR" sz="2400" dirty="0" smtClean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v"/>
            </a:pPr>
            <a:r>
              <a:rPr lang="pt-B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ntidade </a:t>
            </a:r>
            <a:r>
              <a:rPr lang="pt-B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 que interage com os casos de </a:t>
            </a:r>
            <a:r>
              <a:rPr lang="pt-BR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uso;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pt-BR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endParaRPr lang="pt-BR" sz="2400" dirty="0" smtClean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l">
              <a:buFont typeface="Wingdings" panose="05000000000000000000" pitchFamily="2" charset="2"/>
              <a:buChar char="v"/>
            </a:pPr>
            <a:r>
              <a:rPr lang="pt-B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onjunto </a:t>
            </a:r>
            <a:r>
              <a:rPr lang="pt-B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casos de </a:t>
            </a:r>
            <a:r>
              <a:rPr lang="pt-BR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  <a:endParaRPr lang="pt-B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pt-BR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334500" y="6408351"/>
            <a:ext cx="2743200" cy="365125"/>
          </a:xfrm>
        </p:spPr>
        <p:txBody>
          <a:bodyPr/>
          <a:lstStyle/>
          <a:p>
            <a:fld id="{EF38470E-C9BC-4408-8E35-E4E0A12C1C07}" type="slidenum">
              <a:rPr lang="pt-BR" sz="1600">
                <a:solidFill>
                  <a:schemeClr val="tx1"/>
                </a:solidFill>
              </a:rPr>
              <a:pPr/>
              <a:t>4</a:t>
            </a:fld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9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14110" y="170747"/>
            <a:ext cx="5863590" cy="656409"/>
          </a:xfrm>
        </p:spPr>
        <p:txBody>
          <a:bodyPr>
            <a:normAutofit fontScale="90000"/>
          </a:bodyPr>
          <a:lstStyle/>
          <a:p>
            <a:pPr algn="r"/>
            <a:r>
              <a:rPr lang="pt-BR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Diagramas de Casos de Uso</a:t>
            </a:r>
            <a:endParaRPr lang="pt-BR" sz="4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6720" y="1257300"/>
            <a:ext cx="10763250" cy="490347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pt-B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pt-B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pt-B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Relacionamentos:</a:t>
            </a:r>
            <a:endParaRPr lang="pt-B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pt-B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pt-B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pt-B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pt-BR" i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relacionamento </a:t>
            </a:r>
            <a:r>
              <a:rPr lang="pt-BR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de um </a:t>
            </a:r>
            <a:r>
              <a:rPr lang="pt-BR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de uso</a:t>
            </a:r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 para um </a:t>
            </a:r>
            <a:r>
              <a:rPr lang="pt-BR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de </a:t>
            </a:r>
            <a:r>
              <a:rPr lang="pt-BR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uso </a:t>
            </a:r>
            <a:r>
              <a:rPr lang="pt-B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 que B é essencial para o comportamento de A</a:t>
            </a:r>
            <a:endParaRPr lang="pt-BR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pt-BR" i="1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pt-BR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relacionamento </a:t>
            </a:r>
            <a:r>
              <a:rPr lang="pt-BR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de um </a:t>
            </a:r>
            <a:r>
              <a:rPr lang="pt-BR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de uso</a:t>
            </a:r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B para um </a:t>
            </a:r>
            <a:r>
              <a:rPr lang="pt-BR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de </a:t>
            </a:r>
            <a:r>
              <a:rPr lang="pt-BR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uso </a:t>
            </a:r>
            <a:r>
              <a:rPr lang="pt-B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 que o </a:t>
            </a:r>
            <a:r>
              <a:rPr lang="pt-BR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de uso</a:t>
            </a:r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B pode ser acrescentado para descrever o comportamento de A </a:t>
            </a:r>
            <a:endParaRPr lang="pt-BR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pt-B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334500" y="6408351"/>
            <a:ext cx="2743200" cy="365125"/>
          </a:xfrm>
        </p:spPr>
        <p:txBody>
          <a:bodyPr/>
          <a:lstStyle/>
          <a:p>
            <a:fld id="{EF38470E-C9BC-4408-8E35-E4E0A12C1C07}" type="slidenum">
              <a:rPr lang="pt-BR" sz="1600">
                <a:solidFill>
                  <a:schemeClr val="tx1"/>
                </a:solidFill>
              </a:rPr>
              <a:pPr/>
              <a:t>5</a:t>
            </a:fld>
            <a:endParaRPr lang="pt-BR" sz="1600" dirty="0">
              <a:solidFill>
                <a:schemeClr val="tx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449" y="1599721"/>
            <a:ext cx="1075373" cy="133636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347" y="1557867"/>
            <a:ext cx="1980240" cy="133636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3102" y="3613486"/>
            <a:ext cx="3098065" cy="106584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206" y="3194795"/>
            <a:ext cx="2656522" cy="16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14110" y="170747"/>
            <a:ext cx="5863590" cy="656409"/>
          </a:xfrm>
        </p:spPr>
        <p:txBody>
          <a:bodyPr>
            <a:normAutofit fontScale="90000"/>
          </a:bodyPr>
          <a:lstStyle/>
          <a:p>
            <a:pPr algn="r"/>
            <a:r>
              <a:rPr lang="pt-BR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Diagramas de Casos de Uso</a:t>
            </a:r>
            <a:endParaRPr lang="pt-BR" sz="4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6720" y="1257300"/>
            <a:ext cx="10763250" cy="490347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pt-B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pt-B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pt-B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pt-B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334500" y="6408351"/>
            <a:ext cx="2743200" cy="365125"/>
          </a:xfrm>
        </p:spPr>
        <p:txBody>
          <a:bodyPr/>
          <a:lstStyle/>
          <a:p>
            <a:fld id="{EF38470E-C9BC-4408-8E35-E4E0A12C1C07}" type="slidenum">
              <a:rPr lang="pt-BR" sz="1600">
                <a:solidFill>
                  <a:schemeClr val="tx1"/>
                </a:solidFill>
              </a:rPr>
              <a:pPr/>
              <a:t>6</a:t>
            </a:fld>
            <a:endParaRPr lang="pt-BR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fernandogodoy.files.wordpress.com/2011/07/diagrama-pronto3.png?w=7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247" y="1871307"/>
            <a:ext cx="7959725" cy="453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70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06440" y="170747"/>
            <a:ext cx="6271260" cy="656409"/>
          </a:xfrm>
        </p:spPr>
        <p:txBody>
          <a:bodyPr>
            <a:normAutofit fontScale="90000"/>
          </a:bodyPr>
          <a:lstStyle/>
          <a:p>
            <a:pPr algn="r"/>
            <a:r>
              <a:rPr lang="pt-BR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Especificação dos Casos de Uso</a:t>
            </a:r>
            <a:endParaRPr lang="pt-BR" sz="4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6720" y="1257300"/>
            <a:ext cx="10763250" cy="4903470"/>
          </a:xfrm>
        </p:spPr>
        <p:txBody>
          <a:bodyPr>
            <a:normAutofit fontScale="77500" lnSpcReduction="20000"/>
          </a:bodyPr>
          <a:lstStyle/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Descrição do UC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Pré-Condições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Pós-Condições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Atores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Gatilho</a:t>
            </a:r>
            <a:endParaRPr lang="pt-B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Fluxo de Eventos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Fluxo Básico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Fluxo Alternativo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Fluxo de Exceção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Regras de Negócio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 Funcionais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 Não-Funcionais 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Mensagens do Sistema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Cenário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</a:p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Pontos de Extensão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334500" y="6408351"/>
            <a:ext cx="2743200" cy="365125"/>
          </a:xfrm>
        </p:spPr>
        <p:txBody>
          <a:bodyPr/>
          <a:lstStyle/>
          <a:p>
            <a:fld id="{EF38470E-C9BC-4408-8E35-E4E0A12C1C07}" type="slidenum">
              <a:rPr lang="pt-BR" sz="1600">
                <a:solidFill>
                  <a:schemeClr val="tx1"/>
                </a:solidFill>
              </a:rPr>
              <a:pPr/>
              <a:t>7</a:t>
            </a:fld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9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06440" y="170747"/>
            <a:ext cx="6271260" cy="656409"/>
          </a:xfrm>
        </p:spPr>
        <p:txBody>
          <a:bodyPr>
            <a:normAutofit fontScale="90000"/>
          </a:bodyPr>
          <a:lstStyle/>
          <a:p>
            <a:pPr algn="r"/>
            <a:r>
              <a:rPr lang="pt-BR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Especificação dos Casos de Uso</a:t>
            </a:r>
            <a:endParaRPr lang="pt-BR" sz="4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6720" y="1257300"/>
            <a:ext cx="10763250" cy="4903470"/>
          </a:xfrm>
        </p:spPr>
        <p:txBody>
          <a:bodyPr>
            <a:normAutofit/>
          </a:bodyPr>
          <a:lstStyle/>
          <a:p>
            <a:pPr marL="914400" lvl="1" indent="-4572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pt-BR" sz="28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Template</a:t>
            </a:r>
            <a:endParaRPr lang="pt-BR" sz="28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pt-BR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334500" y="6408351"/>
            <a:ext cx="2743200" cy="365125"/>
          </a:xfrm>
        </p:spPr>
        <p:txBody>
          <a:bodyPr/>
          <a:lstStyle/>
          <a:p>
            <a:fld id="{EF38470E-C9BC-4408-8E35-E4E0A12C1C07}" type="slidenum">
              <a:rPr lang="pt-BR" sz="1600">
                <a:solidFill>
                  <a:schemeClr val="tx1"/>
                </a:solidFill>
              </a:rPr>
              <a:pPr/>
              <a:t>8</a:t>
            </a:fld>
            <a:endParaRPr lang="pt-BR" sz="1600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364" y="1915976"/>
            <a:ext cx="6927273" cy="44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14110" y="170747"/>
            <a:ext cx="5863590" cy="656409"/>
          </a:xfrm>
        </p:spPr>
        <p:txBody>
          <a:bodyPr>
            <a:normAutofit/>
          </a:bodyPr>
          <a:lstStyle/>
          <a:p>
            <a:pPr algn="r"/>
            <a:r>
              <a:rPr lang="pt-BR" sz="4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  <a:endParaRPr lang="pt-BR" sz="4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6720" y="1257300"/>
            <a:ext cx="10763250" cy="490347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http://www.dsc.ufcg.edu.br/~sampaio/cursos/2007.1/Graduacao/SI-II/Uml/diagramas/usecases/usecases.htm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pt-BR" sz="28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http://www.macoratti.net/07/12/net_fer.htm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pt-BR" sz="2800" dirty="0" smtClean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pt-BR" sz="28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https://docs.google.com/document/d/14lVfD740Rg7gNcC623Qbvn4pbALo_5Jgu9NszWkU1zM/edit?hl=pt_BR</a:t>
            </a:r>
            <a:endParaRPr lang="pt-BR" sz="28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pt-BR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http://www.wthreex.com/rup/webtmpl/templates/req/rup_ucspec.htm#1.                  Use Case Name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334500" y="6408351"/>
            <a:ext cx="2743200" cy="365125"/>
          </a:xfrm>
        </p:spPr>
        <p:txBody>
          <a:bodyPr/>
          <a:lstStyle/>
          <a:p>
            <a:fld id="{EF38470E-C9BC-4408-8E35-E4E0A12C1C07}" type="slidenum">
              <a:rPr lang="pt-BR" sz="1600" smtClean="0">
                <a:solidFill>
                  <a:schemeClr val="tx1"/>
                </a:solidFill>
              </a:rPr>
              <a:t>9</a:t>
            </a:fld>
            <a:endParaRPr lang="pt-B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6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312</Words>
  <Application>Microsoft Office PowerPoint</Application>
  <PresentationFormat>Widescreen</PresentationFormat>
  <Paragraphs>90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Tema do Office</vt:lpstr>
      <vt:lpstr>Especificação de Requisitos</vt:lpstr>
      <vt:lpstr>Especificação de Requisitos</vt:lpstr>
      <vt:lpstr>Casos de Uso</vt:lpstr>
      <vt:lpstr>Casos de Uso</vt:lpstr>
      <vt:lpstr>Diagramas de Casos de Uso</vt:lpstr>
      <vt:lpstr>Diagramas de Casos de Uso</vt:lpstr>
      <vt:lpstr>Especificação dos Casos de Uso</vt:lpstr>
      <vt:lpstr>Especificação dos Casos de Uso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Especificação de Requisitos</dc:title>
  <dc:creator>Administrador</dc:creator>
  <cp:lastModifiedBy>Pedro dsk</cp:lastModifiedBy>
  <cp:revision>24</cp:revision>
  <dcterms:created xsi:type="dcterms:W3CDTF">2015-10-27T20:29:05Z</dcterms:created>
  <dcterms:modified xsi:type="dcterms:W3CDTF">2015-10-28T17:44:07Z</dcterms:modified>
</cp:coreProperties>
</file>