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6" r:id="rId2"/>
    <p:sldId id="290" r:id="rId3"/>
    <p:sldId id="256" r:id="rId4"/>
    <p:sldId id="282" r:id="rId5"/>
    <p:sldId id="294" r:id="rId6"/>
    <p:sldId id="295" r:id="rId7"/>
    <p:sldId id="308" r:id="rId8"/>
    <p:sldId id="297" r:id="rId9"/>
    <p:sldId id="307" r:id="rId10"/>
    <p:sldId id="299" r:id="rId11"/>
    <p:sldId id="300" r:id="rId12"/>
    <p:sldId id="301" r:id="rId13"/>
    <p:sldId id="311" r:id="rId14"/>
    <p:sldId id="310" r:id="rId15"/>
    <p:sldId id="306" r:id="rId16"/>
    <p:sldId id="313" r:id="rId17"/>
    <p:sldId id="312" r:id="rId18"/>
    <p:sldId id="315" r:id="rId19"/>
    <p:sldId id="298" r:id="rId20"/>
    <p:sldId id="303" r:id="rId21"/>
    <p:sldId id="309" r:id="rId22"/>
    <p:sldId id="302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123"/>
    <a:srgbClr val="FFFFFF"/>
    <a:srgbClr val="00FF00"/>
    <a:srgbClr val="CA06A5"/>
    <a:srgbClr val="4F81BD"/>
    <a:srgbClr val="B2C1DB"/>
    <a:srgbClr val="03D317"/>
    <a:srgbClr val="DC8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81688" autoAdjust="0"/>
  </p:normalViewPr>
  <p:slideViewPr>
    <p:cSldViewPr snapToGrid="0">
      <p:cViewPr varScale="1">
        <p:scale>
          <a:sx n="76" d="100"/>
          <a:sy n="76" d="100"/>
        </p:scale>
        <p:origin x="11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078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576E5-B7AE-4129-8A66-0567E5C7EE64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4E2E7-77EF-4E8F-A56B-C3D735A14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40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13E05-2DDF-41F5-8094-CDDF6B865F43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C5586-97E2-4C42-AC82-D4C93E99D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5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553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Extensive defect modeling applied: It is possible to verify the circuit behavior under several defective conditions;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40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Extensive defect modeling applied: It is possible to verify the circuit behavior under several defective conditions;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16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27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27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052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315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53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63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970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0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latin typeface="Serif"/>
              </a:rPr>
              <a:t>High </a:t>
            </a:r>
            <a:r>
              <a:rPr lang="en-US" sz="1200" smtClean="0">
                <a:latin typeface="Serif"/>
              </a:rPr>
              <a:t>power dissipation (OFF leakage currents due to quantum effects) comes with scaling.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908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Extensive defect modeling applied: It is possible to verify the circuit behavior under several defective conditions;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16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2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Serif"/>
              </a:rPr>
              <a:t>QCA: computation paradigm whose working principle is based on Coulomb interactions between electrons.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72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86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49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20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916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6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5586-97E2-4C42-AC82-D4C93E99D89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9B3-314C-4667-8DC8-57E7AF7D0C6E}" type="datetime1">
              <a:rPr lang="pt-BR" smtClean="0"/>
              <a:t>12/02/2016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46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E6F-D12D-45C8-B7EE-A67F48C77F3E}" type="datetime1">
              <a:rPr lang="pt-BR" smtClean="0"/>
              <a:t>12/02/2016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31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A89B-564B-4844-A07C-C8D008F10FF8}" type="datetime1">
              <a:rPr lang="pt-BR" smtClean="0"/>
              <a:t>12/02/2016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69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8583-F6F5-4D2D-9D50-65423A7511FC}" type="datetime1">
              <a:rPr lang="pt-BR" smtClean="0"/>
              <a:t>12/02/2016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5916168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3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11D6-775E-4BD6-BCE0-02C373DB7763}" type="datetime1">
              <a:rPr lang="pt-BR" smtClean="0"/>
              <a:t>12/02/2016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27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4BA-F1AA-4238-AE0B-CA111565BB09}" type="datetime1">
              <a:rPr lang="pt-BR" smtClean="0"/>
              <a:t>12/02/2016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59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548E-CFB6-477C-9D30-67C0C420DF25}" type="datetime1">
              <a:rPr lang="pt-BR" smtClean="0"/>
              <a:t>12/02/2016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79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2A60-22FF-410B-A20B-D6ED0E854F68}" type="datetime1">
              <a:rPr lang="pt-BR" smtClean="0"/>
              <a:t>12/02/2016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79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8A74-C7EF-4673-A399-E56FFC0875F3}" type="datetime1">
              <a:rPr lang="pt-BR" smtClean="0"/>
              <a:t>12/02/2016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6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6621-38BE-4CE5-93A5-668A88592337}" type="datetime1">
              <a:rPr lang="pt-BR" smtClean="0"/>
              <a:t>12/02/2016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2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8CE4-C410-4B96-8198-10F0FA648F5C}" type="datetime1">
              <a:rPr lang="pt-BR" smtClean="0"/>
              <a:t>12/02/2016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0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33000">
              <a:schemeClr val="bg1"/>
            </a:gs>
            <a:gs pos="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18E4F-EEAB-4773-A871-6D3888877DE2}" type="datetime1">
              <a:rPr lang="pt-BR" smtClean="0"/>
              <a:t>12/02/2016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jgmelo@gmail.com         franksill@ufmg.br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63B66-3CB7-487E-888B-AE03B5EE7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3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8.t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9.t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10.t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t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0.tif"/><Relationship Id="rId4" Type="http://schemas.openxmlformats.org/officeDocument/2006/relationships/image" Target="../media/image7.png"/><Relationship Id="rId9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 smtClean="0">
                <a:solidFill>
                  <a:schemeClr val="tx2">
                    <a:lumMod val="75000"/>
                  </a:schemeClr>
                </a:solidFill>
              </a:rPr>
              <a:t>1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383303"/>
            <a:ext cx="1101838" cy="12819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39" y="2675163"/>
            <a:ext cx="1839613" cy="5256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86" y="2506521"/>
            <a:ext cx="2013404" cy="862888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6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1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5" name="TextBox 1"/>
          <p:cNvSpPr txBox="1"/>
          <p:nvPr/>
        </p:nvSpPr>
        <p:spPr>
          <a:xfrm>
            <a:off x="400050" y="633917"/>
            <a:ext cx="791527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Robustness Analysis and</a:t>
            </a:r>
          </a:p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Enhancement Strategies for</a:t>
            </a:r>
          </a:p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Quantum-dot Cellular Automata Structures</a:t>
            </a:r>
            <a:endParaRPr lang="pt-BR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4203594" y="4025561"/>
            <a:ext cx="448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MSc</a:t>
            </a:r>
            <a:r>
              <a:rPr lang="pt-B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. Candidate: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Dayane </a:t>
            </a:r>
            <a:r>
              <a:rPr lang="pt-BR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Alfenas </a:t>
            </a:r>
            <a:r>
              <a:rPr lang="pt-B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Reis</a:t>
            </a:r>
            <a:endParaRPr lang="pt-BR" sz="20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2138303" y="5309772"/>
            <a:ext cx="467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Masters </a:t>
            </a:r>
            <a:r>
              <a:rPr lang="pt-B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Thesis</a:t>
            </a:r>
            <a:r>
              <a:rPr lang="pt-B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 Final </a:t>
            </a:r>
            <a:r>
              <a:rPr lang="pt-B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Presentation</a:t>
            </a:r>
            <a:endParaRPr lang="pt-BR" sz="1600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  <a:p>
            <a:pPr algn="ctr"/>
            <a:r>
              <a:rPr lang="pt-B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February</a:t>
            </a:r>
            <a:r>
              <a:rPr lang="pt-B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, 25</a:t>
            </a:r>
            <a:r>
              <a:rPr lang="pt-BR" sz="16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th</a:t>
            </a:r>
            <a:r>
              <a:rPr lang="pt-B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 2016</a:t>
            </a:r>
            <a:endParaRPr lang="pt-BR" sz="1600" baseline="300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180630" y="4425671"/>
            <a:ext cx="391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Advisor</a:t>
            </a:r>
            <a:r>
              <a:rPr lang="pt-B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: Frank </a:t>
            </a:r>
            <a:r>
              <a:rPr lang="pt-BR" sz="2000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Sill</a:t>
            </a: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 </a:t>
            </a:r>
            <a:r>
              <a:rPr lang="pt-B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Torres</a:t>
            </a:r>
            <a:endParaRPr lang="pt-BR" sz="20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10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83140" y="1774637"/>
            <a:ext cx="63325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visual resource for results analysis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075" name="Imagem 8" descr="legenda_fo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55"/>
          <a:stretch/>
        </p:blipFill>
        <p:spPr bwMode="auto">
          <a:xfrm>
            <a:off x="727472" y="3231612"/>
            <a:ext cx="1727851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495785" y="2504060"/>
            <a:ext cx="17278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Colors used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2690782" y="2670481"/>
            <a:ext cx="3472115" cy="2978427"/>
            <a:chOff x="5467164" y="2440053"/>
            <a:chExt cx="2256350" cy="1985898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-1070" b="38211"/>
            <a:stretch/>
          </p:blipFill>
          <p:spPr>
            <a:xfrm>
              <a:off x="5609229" y="2552131"/>
              <a:ext cx="2114285" cy="187382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5535403" y="2440053"/>
              <a:ext cx="592441" cy="4641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5467164" y="3377536"/>
              <a:ext cx="169360" cy="10484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3686529" y="2504060"/>
            <a:ext cx="17278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8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3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Methodology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–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Heat map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129" name="TextBox 143"/>
          <p:cNvSpPr txBox="1"/>
          <p:nvPr/>
        </p:nvSpPr>
        <p:spPr>
          <a:xfrm>
            <a:off x="379523" y="1009934"/>
            <a:ext cx="811354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Map the defective cells leading the outputs to </a:t>
            </a:r>
            <a:r>
              <a:rPr lang="en-US" sz="2000" dirty="0">
                <a:latin typeface="Serif"/>
              </a:rPr>
              <a:t>an </a:t>
            </a:r>
            <a:r>
              <a:rPr lang="en-US" sz="2000" dirty="0" smtClean="0">
                <a:latin typeface="Serif"/>
              </a:rPr>
              <a:t>error.</a:t>
            </a:r>
            <a:endParaRPr lang="en-US" sz="2000" dirty="0">
              <a:latin typeface="Serif"/>
            </a:endParaRPr>
          </a:p>
        </p:txBody>
      </p:sp>
      <p:sp>
        <p:nvSpPr>
          <p:cNvPr id="28" name="TextBox 143"/>
          <p:cNvSpPr txBox="1"/>
          <p:nvPr/>
        </p:nvSpPr>
        <p:spPr>
          <a:xfrm>
            <a:off x="6723645" y="4625570"/>
            <a:ext cx="112935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A06A5"/>
                </a:solidFill>
                <a:latin typeface="Serif"/>
              </a:rPr>
              <a:t>75-99%</a:t>
            </a:r>
            <a:endParaRPr lang="en-US" sz="2000" dirty="0">
              <a:solidFill>
                <a:schemeClr val="tx1"/>
              </a:solidFill>
              <a:latin typeface="Serif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6798076" y="4654264"/>
            <a:ext cx="1015866" cy="295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143"/>
          <p:cNvSpPr txBox="1"/>
          <p:nvPr/>
        </p:nvSpPr>
        <p:spPr>
          <a:xfrm>
            <a:off x="6723645" y="4564211"/>
            <a:ext cx="112935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Serif"/>
              </a:rPr>
              <a:t>50-75%</a:t>
            </a:r>
            <a:endParaRPr lang="en-US" sz="2000" dirty="0">
              <a:solidFill>
                <a:srgbClr val="FFC000"/>
              </a:solidFill>
              <a:latin typeface="Serif"/>
            </a:endParaRPr>
          </a:p>
        </p:txBody>
      </p:sp>
      <p:sp>
        <p:nvSpPr>
          <p:cNvPr id="34" name="TextBox 143"/>
          <p:cNvSpPr txBox="1"/>
          <p:nvPr/>
        </p:nvSpPr>
        <p:spPr>
          <a:xfrm>
            <a:off x="6212541" y="3741780"/>
            <a:ext cx="2931459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CA06A5"/>
              </a:solidFill>
              <a:latin typeface="Serif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Serif"/>
              </a:rPr>
              <a:t>Given an error event, these cells have ________  of probability to be defective.</a:t>
            </a:r>
            <a:endParaRPr lang="en-US" sz="2000" dirty="0">
              <a:solidFill>
                <a:schemeClr val="tx1"/>
              </a:solidFill>
              <a:latin typeface="Serif"/>
            </a:endParaRPr>
          </a:p>
        </p:txBody>
      </p:sp>
      <p:sp>
        <p:nvSpPr>
          <p:cNvPr id="27" name="TextBox 143"/>
          <p:cNvSpPr txBox="1"/>
          <p:nvPr/>
        </p:nvSpPr>
        <p:spPr>
          <a:xfrm>
            <a:off x="6235071" y="2823586"/>
            <a:ext cx="2722397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A06A5"/>
                </a:solidFill>
                <a:latin typeface="Serif"/>
              </a:rPr>
              <a:t>Pink cells are more likely to cause defects</a:t>
            </a:r>
          </a:p>
        </p:txBody>
      </p:sp>
      <p:sp>
        <p:nvSpPr>
          <p:cNvPr id="6" name="Retângulo 5"/>
          <p:cNvSpPr/>
          <p:nvPr/>
        </p:nvSpPr>
        <p:spPr>
          <a:xfrm>
            <a:off x="6315927" y="2782848"/>
            <a:ext cx="2523527" cy="1135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Box 143"/>
          <p:cNvSpPr txBox="1"/>
          <p:nvPr/>
        </p:nvSpPr>
        <p:spPr>
          <a:xfrm>
            <a:off x="6242807" y="2827031"/>
            <a:ext cx="2722397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  <a:latin typeface="Serif"/>
              </a:rPr>
              <a:t>Yellow cells are majorly related to defects. </a:t>
            </a:r>
            <a:endParaRPr lang="en-US" sz="2000" dirty="0">
              <a:solidFill>
                <a:srgbClr val="FFC000"/>
              </a:solidFill>
              <a:latin typeface="Serif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270473" y="2778512"/>
            <a:ext cx="2523527" cy="113513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6780388" y="4660978"/>
            <a:ext cx="1015866" cy="295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63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28" grpId="0"/>
      <p:bldP spid="37" grpId="0" animBg="1"/>
      <p:bldP spid="31" grpId="0"/>
      <p:bldP spid="27" grpId="0"/>
      <p:bldP spid="6" grpId="0" animBg="1"/>
      <p:bldP spid="29" grpId="0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Methodology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–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Pros and Cons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11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43"/>
          <p:cNvSpPr txBox="1"/>
          <p:nvPr/>
        </p:nvSpPr>
        <p:spPr>
          <a:xfrm>
            <a:off x="379523" y="1342898"/>
            <a:ext cx="8113548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Methodology Pros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Extensive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>
                <a:latin typeface="Serif"/>
              </a:rPr>
              <a:t>defect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modeling</a:t>
            </a:r>
            <a:r>
              <a:rPr lang="en-US" sz="2000" dirty="0" smtClean="0">
                <a:latin typeface="Serif"/>
              </a:rPr>
              <a:t> applied;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Allows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flexibility</a:t>
            </a:r>
            <a:r>
              <a:rPr lang="en-US" sz="2000" dirty="0">
                <a:latin typeface="Serif"/>
              </a:rPr>
              <a:t> for defects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insertion</a:t>
            </a:r>
            <a:r>
              <a:rPr lang="en-US" sz="2000" dirty="0">
                <a:latin typeface="Serif"/>
              </a:rPr>
              <a:t> by means of probability </a:t>
            </a:r>
            <a:r>
              <a:rPr lang="en-US" sz="2000" dirty="0" smtClean="0">
                <a:latin typeface="Serif"/>
              </a:rPr>
              <a:t>models;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Parameters</a:t>
            </a:r>
            <a:r>
              <a:rPr lang="en-US" sz="2000" dirty="0" smtClean="0">
                <a:latin typeface="Serif"/>
              </a:rPr>
              <a:t> are totally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user-set</a:t>
            </a:r>
            <a:r>
              <a:rPr lang="en-US" sz="2000" dirty="0" smtClean="0">
                <a:latin typeface="Serif"/>
              </a:rPr>
              <a:t>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Presents the results by a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heat</a:t>
            </a:r>
            <a:r>
              <a:rPr lang="en-US" sz="2000" dirty="0" smtClean="0">
                <a:latin typeface="Serif"/>
              </a:rPr>
              <a:t> map of the circuit; 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Provides the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error-free</a:t>
            </a:r>
            <a:r>
              <a:rPr lang="en-US" sz="2000" dirty="0" smtClean="0">
                <a:latin typeface="Serif"/>
              </a:rPr>
              <a:t> simulations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percent</a:t>
            </a:r>
            <a:r>
              <a:rPr lang="en-US" sz="2000" dirty="0" smtClean="0">
                <a:latin typeface="Serif"/>
              </a:rPr>
              <a:t> along all iterations.</a:t>
            </a:r>
          </a:p>
        </p:txBody>
      </p:sp>
      <p:sp>
        <p:nvSpPr>
          <p:cNvPr id="19" name="TextBox 143"/>
          <p:cNvSpPr txBox="1"/>
          <p:nvPr/>
        </p:nvSpPr>
        <p:spPr>
          <a:xfrm>
            <a:off x="400050" y="4243184"/>
            <a:ext cx="811354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Methodology Cons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Simulation-based</a:t>
            </a:r>
            <a:r>
              <a:rPr lang="en-US" sz="2000" dirty="0" smtClean="0">
                <a:latin typeface="Serif"/>
              </a:rPr>
              <a:t>: May be a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computational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costly</a:t>
            </a:r>
            <a:r>
              <a:rPr lang="en-US" sz="2000" dirty="0" smtClean="0">
                <a:latin typeface="Serif"/>
              </a:rPr>
              <a:t> approach depending on the circuit size/ complexity.</a:t>
            </a:r>
            <a:endParaRPr lang="en-US" sz="2000" dirty="0">
              <a:latin typeface="Serif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0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75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Simulations and results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12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60755"/>
              </p:ext>
            </p:extLst>
          </p:nvPr>
        </p:nvGraphicFramePr>
        <p:xfrm>
          <a:off x="237746" y="1837804"/>
          <a:ext cx="8404727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0947"/>
                <a:gridCol w="1222506"/>
                <a:gridCol w="1222506"/>
                <a:gridCol w="1069692"/>
                <a:gridCol w="1069692"/>
                <a:gridCol w="1069692"/>
                <a:gridCol w="1069692"/>
              </a:tblGrid>
              <a:tr h="18718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INVERTER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3-INPUT MAJORITY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FULL ADDER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871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INV1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INV2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MJ1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MJ2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FA1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FA2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Vacancy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74.6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86.1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60.6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30.3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2.8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16.2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Interstit.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97.4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99.9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94.3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87.9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54.9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76.0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Dopant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83.7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88.6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75.8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31.1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3.7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26.2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Dislocat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88.6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93.9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78.5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67.2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25.9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51.0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Retângulo 13"/>
          <p:cNvSpPr/>
          <p:nvPr/>
        </p:nvSpPr>
        <p:spPr>
          <a:xfrm>
            <a:off x="219456" y="1081722"/>
            <a:ext cx="840333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Error-Free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Simulations 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(%)</a:t>
            </a:r>
          </a:p>
          <a:p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5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5" name="Retângulo 4"/>
          <p:cNvSpPr/>
          <p:nvPr/>
        </p:nvSpPr>
        <p:spPr>
          <a:xfrm>
            <a:off x="266700" y="4124605"/>
            <a:ext cx="835609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i="1" dirty="0">
                <a:latin typeface="Serif"/>
              </a:rPr>
              <a:t>Probability </a:t>
            </a:r>
            <a:r>
              <a:rPr lang="en-US" i="1" dirty="0" smtClean="0">
                <a:latin typeface="Serif"/>
              </a:rPr>
              <a:t>model = Assignable</a:t>
            </a:r>
            <a:r>
              <a:rPr lang="en-US" i="1" dirty="0">
                <a:latin typeface="Serif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i="1" dirty="0">
                <a:latin typeface="Serif"/>
              </a:rPr>
              <a:t>Number of </a:t>
            </a:r>
            <a:r>
              <a:rPr lang="en-US" i="1" dirty="0" smtClean="0">
                <a:latin typeface="Serif"/>
              </a:rPr>
              <a:t>iterations = 1.000</a:t>
            </a:r>
            <a:r>
              <a:rPr lang="en-US" i="1" dirty="0">
                <a:latin typeface="Serif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i="1" dirty="0">
                <a:latin typeface="Serif"/>
              </a:rPr>
              <a:t>Probability value for individual defect </a:t>
            </a:r>
            <a:r>
              <a:rPr lang="en-US" i="1" dirty="0" smtClean="0">
                <a:latin typeface="Serif"/>
              </a:rPr>
              <a:t>classes = 5</a:t>
            </a:r>
            <a:r>
              <a:rPr lang="en-US" i="1" dirty="0">
                <a:latin typeface="Serif"/>
              </a:rPr>
              <a:t>%; </a:t>
            </a:r>
          </a:p>
          <a:p>
            <a:pPr>
              <a:lnSpc>
                <a:spcPct val="120000"/>
              </a:lnSpc>
            </a:pPr>
            <a:r>
              <a:rPr lang="en-US" i="1" dirty="0">
                <a:latin typeface="Serif"/>
              </a:rPr>
              <a:t>Sample </a:t>
            </a:r>
            <a:r>
              <a:rPr lang="en-US" i="1" dirty="0" smtClean="0">
                <a:latin typeface="Serif"/>
              </a:rPr>
              <a:t>Interval = 10</a:t>
            </a:r>
            <a:r>
              <a:rPr lang="en-US" i="1" dirty="0">
                <a:latin typeface="Serif"/>
              </a:rPr>
              <a:t>% and LOW/HIGH </a:t>
            </a:r>
            <a:r>
              <a:rPr lang="en-US" i="1" dirty="0" smtClean="0">
                <a:latin typeface="Serif"/>
              </a:rPr>
              <a:t>Threshold = 80</a:t>
            </a:r>
            <a:r>
              <a:rPr lang="en-US" i="1" dirty="0">
                <a:latin typeface="Serif"/>
              </a:rPr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40924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Simulations and results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09" y="2318610"/>
            <a:ext cx="7189703" cy="2072708"/>
          </a:xfrm>
          <a:prstGeom prst="rect">
            <a:avLst/>
          </a:prstGeom>
        </p:spPr>
      </p:pic>
      <p:pic>
        <p:nvPicPr>
          <p:cNvPr id="15" name="Imagem 8" descr="legenda_fot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55"/>
          <a:stretch/>
        </p:blipFill>
        <p:spPr bwMode="auto">
          <a:xfrm>
            <a:off x="3558135" y="4110952"/>
            <a:ext cx="2111211" cy="175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237744" y="1346630"/>
            <a:ext cx="86628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Two </a:t>
            </a:r>
            <a:r>
              <a:rPr lang="en-US" sz="2000" dirty="0" smtClean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inverter</a:t>
            </a: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 (A) and (B) for 1.000 tests under </a:t>
            </a:r>
            <a:r>
              <a:rPr lang="en-US" sz="2000" dirty="0" smtClean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vacancy</a:t>
            </a: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defects</a:t>
            </a: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. </a:t>
            </a:r>
          </a:p>
          <a:p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Probability model “</a:t>
            </a:r>
            <a:r>
              <a:rPr lang="en-US" sz="2000" dirty="0" smtClean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Assignable</a:t>
            </a: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”.</a:t>
            </a:r>
            <a:endParaRPr lang="pt-BR" sz="2000" dirty="0">
              <a:latin typeface="Serif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6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36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Simulations and results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15" name="Imagem 8" descr="legenda_fo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55"/>
          <a:stretch/>
        </p:blipFill>
        <p:spPr bwMode="auto">
          <a:xfrm>
            <a:off x="7069148" y="4094022"/>
            <a:ext cx="2064700" cy="172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2" y="2142835"/>
            <a:ext cx="5660956" cy="3480723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18368" y="1209470"/>
            <a:ext cx="8312984" cy="797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Reliable </a:t>
            </a:r>
            <a:r>
              <a:rPr lang="en-US" sz="2000" dirty="0" smtClean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majority</a:t>
            </a: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 cell for 1.000 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tests under </a:t>
            </a:r>
            <a:r>
              <a:rPr lang="en-US" sz="2000" dirty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dopant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defects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A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) and </a:t>
            </a:r>
            <a:r>
              <a:rPr lang="en-US" sz="2000" dirty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interstitial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defects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chemeClr val="accent1"/>
                </a:solidFill>
                <a:latin typeface="Serif"/>
                <a:ea typeface="Times New Roman" panose="02020603050405020304" pitchFamily="18" charset="0"/>
              </a:rPr>
              <a:t>B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). </a:t>
            </a: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Probability 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model </a:t>
            </a: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“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Assignable”.</a:t>
            </a:r>
            <a:endParaRPr lang="pt-BR" sz="2000" dirty="0">
              <a:latin typeface="Serif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6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Conclusions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15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TextBox 143"/>
          <p:cNvSpPr txBox="1"/>
          <p:nvPr/>
        </p:nvSpPr>
        <p:spPr>
          <a:xfrm>
            <a:off x="379523" y="1318105"/>
            <a:ext cx="8113548" cy="3077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rif"/>
              </a:rPr>
              <a:t>The new methodology </a:t>
            </a:r>
            <a:r>
              <a:rPr lang="en-US" sz="2000" dirty="0" smtClean="0">
                <a:latin typeface="Serif"/>
              </a:rPr>
              <a:t>presented is useful to:</a:t>
            </a:r>
          </a:p>
          <a:p>
            <a:endParaRPr lang="en-US" sz="2000" dirty="0" smtClean="0">
              <a:latin typeface="Serif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Design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more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reliable</a:t>
            </a:r>
            <a:r>
              <a:rPr lang="en-US" sz="2000" dirty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QCA</a:t>
            </a:r>
            <a:r>
              <a:rPr lang="en-US" sz="2000" dirty="0" smtClean="0">
                <a:latin typeface="Serif"/>
              </a:rPr>
              <a:t> circuits/ structures;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Serif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Compare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QCA circuits</a:t>
            </a:r>
            <a:r>
              <a:rPr lang="en-US" sz="2000" dirty="0" smtClean="0">
                <a:latin typeface="Serif"/>
              </a:rPr>
              <a:t> in terms of robustness;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Serif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Verify the reliability of a QCA </a:t>
            </a:r>
            <a:r>
              <a:rPr lang="en-US" sz="2000" dirty="0">
                <a:latin typeface="Serif"/>
              </a:rPr>
              <a:t>circuit </a:t>
            </a:r>
            <a:r>
              <a:rPr lang="en-US" sz="2000" dirty="0" smtClean="0">
                <a:latin typeface="Serif"/>
              </a:rPr>
              <a:t>undo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different test conditions</a:t>
            </a:r>
            <a:r>
              <a:rPr lang="en-US" sz="2000" dirty="0" smtClean="0">
                <a:latin typeface="Serif"/>
              </a:rPr>
              <a:t>;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rif"/>
              </a:rPr>
              <a:t>Simulation results </a:t>
            </a:r>
            <a:r>
              <a:rPr lang="en-US" sz="2000" dirty="0" smtClean="0">
                <a:latin typeface="Serif"/>
              </a:rPr>
              <a:t>proved the </a:t>
            </a:r>
            <a:r>
              <a:rPr lang="en-US" sz="2000" dirty="0">
                <a:latin typeface="Serif"/>
              </a:rPr>
              <a:t>feasibility of the </a:t>
            </a:r>
            <a:r>
              <a:rPr lang="en-US" sz="2000" dirty="0" smtClean="0">
                <a:latin typeface="Serif"/>
              </a:rPr>
              <a:t>methodology.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2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5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13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16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50749" y="3779136"/>
            <a:ext cx="3315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</a:t>
            </a:r>
            <a:r>
              <a:rPr lang="pt-BR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r>
              <a:rPr lang="pt-BR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pt-B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31128" y="4916967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</a:t>
            </a:r>
            <a:r>
              <a:rPr lang="pt-B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pt-B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2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5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2456" y="834971"/>
            <a:ext cx="3015471" cy="4261157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550749" y="2078949"/>
            <a:ext cx="492557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See</a:t>
            </a:r>
            <a:r>
              <a:rPr lang="pt-B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r>
              <a:rPr lang="pt-B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 Belo Horizonte...</a:t>
            </a:r>
          </a:p>
          <a:p>
            <a:pPr algn="ctr"/>
            <a:r>
              <a:rPr lang="pt-BR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Chip </a:t>
            </a:r>
            <a:r>
              <a:rPr lang="pt-BR" sz="32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</a:t>
            </a:r>
            <a:r>
              <a:rPr lang="pt-BR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32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pt-BR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Mountains 2016</a:t>
            </a:r>
            <a:endParaRPr lang="pt-BR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24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6246" y="2745105"/>
            <a:ext cx="791527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EXTRA</a:t>
            </a:r>
            <a:endParaRPr lang="pt-BR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 smtClean="0">
                <a:solidFill>
                  <a:schemeClr val="tx2">
                    <a:lumMod val="75000"/>
                  </a:schemeClr>
                </a:solidFill>
              </a:rPr>
              <a:t>17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6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1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9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Emerging nanotechnologies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18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1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4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pic>
        <p:nvPicPr>
          <p:cNvPr id="15" name="Image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47" y="1895261"/>
            <a:ext cx="7201905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Methodology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–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Fault Simulation Flow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19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TextBox 143"/>
          <p:cNvSpPr txBox="1"/>
          <p:nvPr/>
        </p:nvSpPr>
        <p:spPr>
          <a:xfrm>
            <a:off x="379523" y="1569493"/>
            <a:ext cx="81135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Sample interval;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HIGH/LOW thresholds;</a:t>
            </a:r>
            <a:endParaRPr lang="en-US" sz="2000" dirty="0" smtClean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Defect classes (As defect modeling previously exposed);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Number of iterations;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Probability model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Serif"/>
              </a:rPr>
              <a:t>Sequential: </a:t>
            </a:r>
            <a:r>
              <a:rPr lang="en-US" sz="2000" dirty="0" smtClean="0">
                <a:latin typeface="Serif"/>
              </a:rPr>
              <a:t>P=1 for each cell of the design at sequential moments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Serif"/>
              </a:rPr>
              <a:t>Assignable: </a:t>
            </a:r>
            <a:r>
              <a:rPr lang="en-US" sz="2000" dirty="0" smtClean="0">
                <a:latin typeface="Serif"/>
              </a:rPr>
              <a:t>Any value between 0 and 1 may be assigned as defect probability for each design cell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Serif"/>
              </a:rPr>
              <a:t>Uniform: </a:t>
            </a:r>
            <a:r>
              <a:rPr lang="en-US" sz="2000" dirty="0" smtClean="0">
                <a:latin typeface="Serif"/>
              </a:rPr>
              <a:t>P=1/(Total of cells) </a:t>
            </a:r>
            <a:r>
              <a:rPr lang="en-US" sz="2000" dirty="0">
                <a:latin typeface="Serif"/>
              </a:rPr>
              <a:t>for each cell </a:t>
            </a:r>
            <a:r>
              <a:rPr lang="en-US" sz="2000" dirty="0" smtClean="0">
                <a:latin typeface="Serif"/>
              </a:rPr>
              <a:t>of the design</a:t>
            </a:r>
            <a:endParaRPr lang="en-US" sz="2000" dirty="0">
              <a:latin typeface="Serif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55086" y="1107828"/>
            <a:ext cx="20351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Parameters list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1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4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00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79524" y="1771776"/>
            <a:ext cx="7241017" cy="6492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ounded Rectangle 17"/>
          <p:cNvSpPr/>
          <p:nvPr/>
        </p:nvSpPr>
        <p:spPr>
          <a:xfrm>
            <a:off x="379524" y="2459179"/>
            <a:ext cx="7241017" cy="6470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ounded Rectangle 2"/>
          <p:cNvSpPr/>
          <p:nvPr/>
        </p:nvSpPr>
        <p:spPr>
          <a:xfrm>
            <a:off x="379524" y="3144405"/>
            <a:ext cx="7241017" cy="6492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ounded Rectangle 17"/>
          <p:cNvSpPr/>
          <p:nvPr/>
        </p:nvSpPr>
        <p:spPr>
          <a:xfrm>
            <a:off x="379524" y="3831808"/>
            <a:ext cx="7241017" cy="6470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ounded Rectangle 2"/>
          <p:cNvSpPr/>
          <p:nvPr/>
        </p:nvSpPr>
        <p:spPr>
          <a:xfrm>
            <a:off x="379524" y="4517034"/>
            <a:ext cx="7241017" cy="6492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t>2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524" y="170341"/>
            <a:ext cx="7241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Agenda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2075" y="1883907"/>
            <a:ext cx="8500906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Motivation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075" y="2566860"/>
            <a:ext cx="8500906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Background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02075" y="3249813"/>
            <a:ext cx="8500906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Methodology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075" y="3932766"/>
            <a:ext cx="8500906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Simulations and results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075" y="4615719"/>
            <a:ext cx="8500906" cy="461665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Conclusions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2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7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59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Simulations and results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15" name="Imagem 8" descr="legenda_fo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55"/>
          <a:stretch/>
        </p:blipFill>
        <p:spPr bwMode="auto">
          <a:xfrm>
            <a:off x="6612203" y="3529496"/>
            <a:ext cx="2446829" cy="203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218368" y="1072310"/>
            <a:ext cx="870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Serif"/>
              </a:rPr>
              <a:t>Two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full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adder</a:t>
            </a:r>
            <a:r>
              <a:rPr lang="en-US" sz="2000" dirty="0">
                <a:latin typeface="Serif"/>
              </a:rPr>
              <a:t> </a:t>
            </a:r>
            <a:r>
              <a:rPr lang="en-US" sz="2000" dirty="0" smtClean="0">
                <a:latin typeface="Serif"/>
              </a:rPr>
              <a:t>(</a:t>
            </a:r>
            <a:r>
              <a:rPr lang="en-US" sz="2000" dirty="0">
                <a:latin typeface="Serif"/>
              </a:rPr>
              <a:t>A) and </a:t>
            </a:r>
            <a:r>
              <a:rPr lang="en-US" sz="2000" dirty="0" smtClean="0">
                <a:latin typeface="Serif"/>
              </a:rPr>
              <a:t>(</a:t>
            </a:r>
            <a:r>
              <a:rPr lang="en-US" sz="2000" dirty="0">
                <a:latin typeface="Serif"/>
              </a:rPr>
              <a:t>B) for </a:t>
            </a:r>
            <a:r>
              <a:rPr lang="en-US" sz="2000" dirty="0" smtClean="0">
                <a:latin typeface="Serif"/>
              </a:rPr>
              <a:t>1.000 </a:t>
            </a:r>
            <a:r>
              <a:rPr lang="en-US" sz="2000" dirty="0">
                <a:latin typeface="Serif"/>
              </a:rPr>
              <a:t>tests under 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dislocation</a:t>
            </a:r>
            <a:r>
              <a:rPr lang="en-US" sz="2000" dirty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defects</a:t>
            </a:r>
            <a:r>
              <a:rPr lang="en-US" sz="2000" dirty="0" smtClean="0">
                <a:latin typeface="Serif"/>
              </a:rPr>
              <a:t>. Probability model </a:t>
            </a:r>
            <a:r>
              <a:rPr lang="en-US" sz="2000" dirty="0">
                <a:latin typeface="Serif"/>
              </a:rPr>
              <a:t>“</a:t>
            </a:r>
            <a:r>
              <a:rPr lang="en-US" sz="2000" dirty="0">
                <a:solidFill>
                  <a:schemeClr val="accent1"/>
                </a:solidFill>
                <a:latin typeface="Serif"/>
              </a:rPr>
              <a:t>Assignable</a:t>
            </a:r>
            <a:r>
              <a:rPr lang="en-US" sz="2000" dirty="0" smtClean="0">
                <a:latin typeface="Serif"/>
              </a:rPr>
              <a:t>”.</a:t>
            </a:r>
            <a:endParaRPr lang="pt-BR" sz="2000" dirty="0">
              <a:latin typeface="Serif"/>
            </a:endParaRPr>
          </a:p>
        </p:txBody>
      </p:sp>
      <p:pic>
        <p:nvPicPr>
          <p:cNvPr id="8194" name="Imagem 11" descr="FIG14_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62" y="2204923"/>
            <a:ext cx="4931005" cy="3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2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74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Simulations and results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21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485964"/>
              </p:ext>
            </p:extLst>
          </p:nvPr>
        </p:nvGraphicFramePr>
        <p:xfrm>
          <a:off x="259309" y="1856092"/>
          <a:ext cx="7178721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5745"/>
                <a:gridCol w="1044178"/>
                <a:gridCol w="1044178"/>
                <a:gridCol w="913655"/>
                <a:gridCol w="913655"/>
                <a:gridCol w="913655"/>
                <a:gridCol w="913655"/>
              </a:tblGrid>
              <a:tr h="18718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INVERTER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3-INPUT MAJORITY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FULL ADDER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871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INV1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INV2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MJ1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MJ2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FA1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FA2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Vacancy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74.6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86.1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60.6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30.3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2.8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16.2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Interstit.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97.4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99.9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94.3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87.9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54.9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76.0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Dopant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83.7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88.6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75.8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31.1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3.7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26.2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Dislocat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88.6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93.9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78.5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67.2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25.9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51.0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77185"/>
              </p:ext>
            </p:extLst>
          </p:nvPr>
        </p:nvGraphicFramePr>
        <p:xfrm>
          <a:off x="257175" y="3955992"/>
          <a:ext cx="7180854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6172"/>
                <a:gridCol w="1044487"/>
                <a:gridCol w="1044487"/>
                <a:gridCol w="913927"/>
                <a:gridCol w="913927"/>
                <a:gridCol w="913927"/>
                <a:gridCol w="913927"/>
              </a:tblGrid>
              <a:tr h="23652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INVERTER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3-INPUT MAJORITY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FULL ADDER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03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INV1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INV2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MJ1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MJ2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FA1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FA2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2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Vacancy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60.0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83.3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11.1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89.9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26.6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2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Interstit.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96.0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100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87.8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98.9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50.9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83.9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2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Dopant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69.0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80.8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42.2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85.2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37.4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2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Dislocat.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88.0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90.8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61.1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95.2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77.2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39.0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Retângulo 13"/>
          <p:cNvSpPr/>
          <p:nvPr/>
        </p:nvSpPr>
        <p:spPr>
          <a:xfrm>
            <a:off x="-279638" y="1081722"/>
            <a:ext cx="575238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Tables 1 and 2 - Error-Free Simulations (%)*</a:t>
            </a:r>
          </a:p>
        </p:txBody>
      </p:sp>
      <p:sp>
        <p:nvSpPr>
          <p:cNvPr id="6" name="Retângulo 5"/>
          <p:cNvSpPr/>
          <p:nvPr/>
        </p:nvSpPr>
        <p:spPr>
          <a:xfrm>
            <a:off x="259307" y="3308529"/>
            <a:ext cx="7178723" cy="825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1000"/>
              </a:spcAft>
              <a:tabLst>
                <a:tab pos="338455" algn="l"/>
              </a:tabLst>
            </a:pPr>
            <a:r>
              <a:rPr lang="en-US" sz="1200" dirty="0">
                <a:latin typeface="Serif"/>
              </a:rPr>
              <a:t>*Probability model=Assignable; Number of iterations=1000; Probability value for individual defect classes=5%; </a:t>
            </a:r>
            <a:r>
              <a:rPr lang="en-US" sz="1200" dirty="0" smtClean="0">
                <a:latin typeface="Serif"/>
              </a:rPr>
              <a:t>Sample Interval=10</a:t>
            </a:r>
            <a:r>
              <a:rPr lang="en-US" sz="1200" dirty="0">
                <a:latin typeface="Serif"/>
              </a:rPr>
              <a:t>% and </a:t>
            </a:r>
            <a:r>
              <a:rPr lang="en-US" sz="1200" dirty="0" smtClean="0">
                <a:latin typeface="Serif"/>
              </a:rPr>
              <a:t>LOW/HIGH Threshold=80</a:t>
            </a:r>
            <a:r>
              <a:rPr lang="en-US" sz="1200" dirty="0">
                <a:latin typeface="Serif"/>
              </a:rPr>
              <a:t>%.</a:t>
            </a:r>
          </a:p>
          <a:p>
            <a:pPr>
              <a:spcBef>
                <a:spcPts val="400"/>
              </a:spcBef>
              <a:spcAft>
                <a:spcPts val="1000"/>
              </a:spcAft>
              <a:tabLst>
                <a:tab pos="338455" algn="l"/>
              </a:tabLst>
            </a:pPr>
            <a:endParaRPr lang="pt-BR" sz="1200" dirty="0">
              <a:latin typeface="Serif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75227" y="5412561"/>
            <a:ext cx="7178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1000"/>
              </a:spcAft>
              <a:tabLst>
                <a:tab pos="338455" algn="l"/>
              </a:tabLst>
            </a:pPr>
            <a:r>
              <a:rPr lang="en-US" sz="1200" dirty="0">
                <a:latin typeface="Serif"/>
              </a:rPr>
              <a:t>*Probability model=Sequential; Number of iterations=10 for interstitial, dopant and dislocation defect classes. 1 for vacancy defect class</a:t>
            </a:r>
            <a:r>
              <a:rPr lang="en-US" sz="1200" dirty="0" smtClean="0">
                <a:latin typeface="Serif"/>
              </a:rPr>
              <a:t>.</a:t>
            </a:r>
            <a:r>
              <a:rPr lang="en-US" sz="1200" dirty="0">
                <a:latin typeface="Serif"/>
              </a:rPr>
              <a:t> Sample Interval=10% and LOW/HIGH Threshold=80</a:t>
            </a:r>
            <a:r>
              <a:rPr lang="en-US" sz="1200" dirty="0" smtClean="0">
                <a:latin typeface="Serif"/>
              </a:rPr>
              <a:t>%.</a:t>
            </a:r>
            <a:endParaRPr lang="en-US" sz="1200" dirty="0">
              <a:latin typeface="Serif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5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83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Simulations and results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429" y="2894682"/>
            <a:ext cx="4228571" cy="1219048"/>
          </a:xfrm>
          <a:prstGeom prst="rect">
            <a:avLst/>
          </a:prstGeom>
        </p:spPr>
      </p:pic>
      <p:pic>
        <p:nvPicPr>
          <p:cNvPr id="15" name="Imagem 8" descr="legenda_fot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55"/>
          <a:stretch/>
        </p:blipFill>
        <p:spPr bwMode="auto">
          <a:xfrm>
            <a:off x="7658373" y="4533764"/>
            <a:ext cx="1475475" cy="122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8" y="2875703"/>
            <a:ext cx="4228571" cy="260000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915429" y="1346630"/>
            <a:ext cx="39851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INV1 (A) and INV2 (B) for 1000 tests under vacancy defects. Probability model “Assignable”.</a:t>
            </a:r>
            <a:endParaRPr lang="pt-BR" sz="2000" dirty="0">
              <a:latin typeface="Serif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18368" y="1346630"/>
            <a:ext cx="3985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MJ2 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for </a:t>
            </a: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1.000 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tests under dopant defects (A) and interstitial defects (B). Probability model </a:t>
            </a:r>
            <a:r>
              <a:rPr lang="en-US" sz="2000" dirty="0" smtClean="0">
                <a:latin typeface="Serif"/>
                <a:ea typeface="Times New Roman" panose="02020603050405020304" pitchFamily="18" charset="0"/>
              </a:rPr>
              <a:t>“</a:t>
            </a:r>
            <a:r>
              <a:rPr lang="en-US" sz="2000" dirty="0">
                <a:latin typeface="Serif"/>
                <a:ea typeface="Times New Roman" panose="02020603050405020304" pitchFamily="18" charset="0"/>
              </a:rPr>
              <a:t>Assignable”.</a:t>
            </a:r>
            <a:endParaRPr lang="pt-BR" sz="2000" dirty="0">
              <a:latin typeface="Serif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4561848" y="1419367"/>
            <a:ext cx="0" cy="394420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6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0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93"/>
          <p:cNvSpPr txBox="1"/>
          <p:nvPr/>
        </p:nvSpPr>
        <p:spPr>
          <a:xfrm>
            <a:off x="379524" y="170341"/>
            <a:ext cx="8084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Motivation - 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CMOS Limits about to be reached</a:t>
            </a: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en-US" b="1" smtClean="0">
                <a:solidFill>
                  <a:schemeClr val="tx2">
                    <a:lumMod val="75000"/>
                  </a:schemeClr>
                </a:solidFill>
              </a:rPr>
              <a:pPr/>
              <a:t>3</a:t>
            </a:fld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54" name="TextBox 143"/>
          <p:cNvSpPr txBox="1"/>
          <p:nvPr/>
        </p:nvSpPr>
        <p:spPr>
          <a:xfrm>
            <a:off x="520383" y="4693382"/>
            <a:ext cx="8604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Nano technologies as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QCA</a:t>
            </a:r>
            <a:r>
              <a:rPr lang="en-US" sz="2000" dirty="0" smtClean="0">
                <a:latin typeface="Serif"/>
              </a:rPr>
              <a:t> have been emerging as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possible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CMOS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successors</a:t>
            </a:r>
            <a:r>
              <a:rPr lang="en-US" sz="2000" dirty="0" smtClean="0">
                <a:latin typeface="Serif"/>
              </a:rPr>
              <a:t>.</a:t>
            </a:r>
            <a:endParaRPr lang="en-US" sz="2000" dirty="0">
              <a:latin typeface="Serif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20383" y="1245702"/>
            <a:ext cx="7837430" cy="3120095"/>
            <a:chOff x="520383" y="1245702"/>
            <a:chExt cx="7837430" cy="3120095"/>
          </a:xfrm>
        </p:grpSpPr>
        <p:grpSp>
          <p:nvGrpSpPr>
            <p:cNvPr id="31" name="Grupo 30"/>
            <p:cNvGrpSpPr/>
            <p:nvPr/>
          </p:nvGrpSpPr>
          <p:grpSpPr>
            <a:xfrm>
              <a:off x="520383" y="1245702"/>
              <a:ext cx="7837430" cy="3120095"/>
              <a:chOff x="830413" y="1830787"/>
              <a:chExt cx="7837430" cy="3120095"/>
            </a:xfrm>
          </p:grpSpPr>
          <p:sp>
            <p:nvSpPr>
              <p:cNvPr id="36" name="Seta para a esquerda 35"/>
              <p:cNvSpPr/>
              <p:nvPr/>
            </p:nvSpPr>
            <p:spPr>
              <a:xfrm rot="9626577">
                <a:off x="3031628" y="3539437"/>
                <a:ext cx="1004932" cy="601271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solidFill>
                <a:srgbClr val="B2C1DB">
                  <a:alpha val="50196"/>
                </a:srgb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Forma livre 36"/>
              <p:cNvSpPr/>
              <p:nvPr/>
            </p:nvSpPr>
            <p:spPr>
              <a:xfrm>
                <a:off x="830413" y="4050882"/>
                <a:ext cx="2203200" cy="900000"/>
              </a:xfrm>
              <a:custGeom>
                <a:avLst/>
                <a:gdLst>
                  <a:gd name="connsiteX0" fmla="*/ 0 w 1152136"/>
                  <a:gd name="connsiteY0" fmla="*/ 61266 h 612655"/>
                  <a:gd name="connsiteX1" fmla="*/ 61266 w 1152136"/>
                  <a:gd name="connsiteY1" fmla="*/ 0 h 612655"/>
                  <a:gd name="connsiteX2" fmla="*/ 1090871 w 1152136"/>
                  <a:gd name="connsiteY2" fmla="*/ 0 h 612655"/>
                  <a:gd name="connsiteX3" fmla="*/ 1152137 w 1152136"/>
                  <a:gd name="connsiteY3" fmla="*/ 61266 h 612655"/>
                  <a:gd name="connsiteX4" fmla="*/ 1152136 w 1152136"/>
                  <a:gd name="connsiteY4" fmla="*/ 551390 h 612655"/>
                  <a:gd name="connsiteX5" fmla="*/ 1090870 w 1152136"/>
                  <a:gd name="connsiteY5" fmla="*/ 612656 h 612655"/>
                  <a:gd name="connsiteX6" fmla="*/ 61266 w 1152136"/>
                  <a:gd name="connsiteY6" fmla="*/ 612655 h 612655"/>
                  <a:gd name="connsiteX7" fmla="*/ 0 w 1152136"/>
                  <a:gd name="connsiteY7" fmla="*/ 551389 h 612655"/>
                  <a:gd name="connsiteX8" fmla="*/ 0 w 1152136"/>
                  <a:gd name="connsiteY8" fmla="*/ 61266 h 6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2136" h="612655">
                    <a:moveTo>
                      <a:pt x="0" y="61266"/>
                    </a:moveTo>
                    <a:cubicBezTo>
                      <a:pt x="0" y="27430"/>
                      <a:pt x="27430" y="0"/>
                      <a:pt x="61266" y="0"/>
                    </a:cubicBezTo>
                    <a:lnTo>
                      <a:pt x="1090871" y="0"/>
                    </a:lnTo>
                    <a:cubicBezTo>
                      <a:pt x="1124707" y="0"/>
                      <a:pt x="1152137" y="27430"/>
                      <a:pt x="1152137" y="61266"/>
                    </a:cubicBezTo>
                    <a:cubicBezTo>
                      <a:pt x="1152137" y="224641"/>
                      <a:pt x="1152136" y="388015"/>
                      <a:pt x="1152136" y="551390"/>
                    </a:cubicBezTo>
                    <a:cubicBezTo>
                      <a:pt x="1152136" y="585226"/>
                      <a:pt x="1124706" y="612656"/>
                      <a:pt x="1090870" y="612656"/>
                    </a:cubicBezTo>
                    <a:lnTo>
                      <a:pt x="61266" y="612655"/>
                    </a:lnTo>
                    <a:cubicBezTo>
                      <a:pt x="27430" y="612655"/>
                      <a:pt x="0" y="585225"/>
                      <a:pt x="0" y="551389"/>
                    </a:cubicBezTo>
                    <a:lnTo>
                      <a:pt x="0" y="6126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044" tIns="56044" rIns="56044" bIns="56044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>
                    <a:latin typeface="Serif"/>
                  </a:rPr>
                  <a:t>Scaling</a:t>
                </a:r>
                <a:endParaRPr lang="en-US" sz="2000" kern="1200" dirty="0">
                  <a:latin typeface="Serif"/>
                </a:endParaRPr>
              </a:p>
            </p:txBody>
          </p:sp>
          <p:sp>
            <p:nvSpPr>
              <p:cNvPr id="39" name="Forma livre 38"/>
              <p:cNvSpPr/>
              <p:nvPr/>
            </p:nvSpPr>
            <p:spPr>
              <a:xfrm>
                <a:off x="830762" y="1830787"/>
                <a:ext cx="2203699" cy="900000"/>
              </a:xfrm>
              <a:custGeom>
                <a:avLst/>
                <a:gdLst>
                  <a:gd name="connsiteX0" fmla="*/ 0 w 2203699"/>
                  <a:gd name="connsiteY0" fmla="*/ 61266 h 612655"/>
                  <a:gd name="connsiteX1" fmla="*/ 61266 w 2203699"/>
                  <a:gd name="connsiteY1" fmla="*/ 0 h 612655"/>
                  <a:gd name="connsiteX2" fmla="*/ 2142434 w 2203699"/>
                  <a:gd name="connsiteY2" fmla="*/ 0 h 612655"/>
                  <a:gd name="connsiteX3" fmla="*/ 2203700 w 2203699"/>
                  <a:gd name="connsiteY3" fmla="*/ 61266 h 612655"/>
                  <a:gd name="connsiteX4" fmla="*/ 2203699 w 2203699"/>
                  <a:gd name="connsiteY4" fmla="*/ 551390 h 612655"/>
                  <a:gd name="connsiteX5" fmla="*/ 2142433 w 2203699"/>
                  <a:gd name="connsiteY5" fmla="*/ 612656 h 612655"/>
                  <a:gd name="connsiteX6" fmla="*/ 61266 w 2203699"/>
                  <a:gd name="connsiteY6" fmla="*/ 612655 h 612655"/>
                  <a:gd name="connsiteX7" fmla="*/ 0 w 2203699"/>
                  <a:gd name="connsiteY7" fmla="*/ 551389 h 612655"/>
                  <a:gd name="connsiteX8" fmla="*/ 0 w 2203699"/>
                  <a:gd name="connsiteY8" fmla="*/ 61266 h 6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3699" h="612655">
                    <a:moveTo>
                      <a:pt x="0" y="61266"/>
                    </a:moveTo>
                    <a:cubicBezTo>
                      <a:pt x="0" y="27430"/>
                      <a:pt x="27430" y="0"/>
                      <a:pt x="61266" y="0"/>
                    </a:cubicBezTo>
                    <a:lnTo>
                      <a:pt x="2142434" y="0"/>
                    </a:lnTo>
                    <a:cubicBezTo>
                      <a:pt x="2176270" y="0"/>
                      <a:pt x="2203700" y="27430"/>
                      <a:pt x="2203700" y="61266"/>
                    </a:cubicBezTo>
                    <a:cubicBezTo>
                      <a:pt x="2203700" y="224641"/>
                      <a:pt x="2203699" y="388015"/>
                      <a:pt x="2203699" y="551390"/>
                    </a:cubicBezTo>
                    <a:cubicBezTo>
                      <a:pt x="2203699" y="585226"/>
                      <a:pt x="2176269" y="612656"/>
                      <a:pt x="2142433" y="612656"/>
                    </a:cubicBezTo>
                    <a:lnTo>
                      <a:pt x="61266" y="612655"/>
                    </a:lnTo>
                    <a:cubicBezTo>
                      <a:pt x="27430" y="612655"/>
                      <a:pt x="0" y="585225"/>
                      <a:pt x="0" y="551389"/>
                    </a:cubicBezTo>
                    <a:lnTo>
                      <a:pt x="0" y="6126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044" tIns="56044" rIns="56044" bIns="56044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>
                    <a:solidFill>
                      <a:schemeClr val="bg1"/>
                    </a:solidFill>
                    <a:latin typeface="Serif"/>
                  </a:rPr>
                  <a:t>High performance requirements</a:t>
                </a:r>
                <a:endParaRPr lang="en-US" sz="2000" kern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Seta para a esquerda 39"/>
              <p:cNvSpPr/>
              <p:nvPr/>
            </p:nvSpPr>
            <p:spPr>
              <a:xfrm rot="20258647">
                <a:off x="5340059" y="2286522"/>
                <a:ext cx="1033783" cy="601271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solidFill>
                <a:srgbClr val="B2C1DB">
                  <a:alpha val="50196"/>
                </a:srgb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Forma livre 40"/>
              <p:cNvSpPr/>
              <p:nvPr/>
            </p:nvSpPr>
            <p:spPr>
              <a:xfrm>
                <a:off x="6464144" y="1830787"/>
                <a:ext cx="2203699" cy="900000"/>
              </a:xfrm>
              <a:custGeom>
                <a:avLst/>
                <a:gdLst>
                  <a:gd name="connsiteX0" fmla="*/ 0 w 2203699"/>
                  <a:gd name="connsiteY0" fmla="*/ 61266 h 612655"/>
                  <a:gd name="connsiteX1" fmla="*/ 61266 w 2203699"/>
                  <a:gd name="connsiteY1" fmla="*/ 0 h 612655"/>
                  <a:gd name="connsiteX2" fmla="*/ 2142434 w 2203699"/>
                  <a:gd name="connsiteY2" fmla="*/ 0 h 612655"/>
                  <a:gd name="connsiteX3" fmla="*/ 2203700 w 2203699"/>
                  <a:gd name="connsiteY3" fmla="*/ 61266 h 612655"/>
                  <a:gd name="connsiteX4" fmla="*/ 2203699 w 2203699"/>
                  <a:gd name="connsiteY4" fmla="*/ 551390 h 612655"/>
                  <a:gd name="connsiteX5" fmla="*/ 2142433 w 2203699"/>
                  <a:gd name="connsiteY5" fmla="*/ 612656 h 612655"/>
                  <a:gd name="connsiteX6" fmla="*/ 61266 w 2203699"/>
                  <a:gd name="connsiteY6" fmla="*/ 612655 h 612655"/>
                  <a:gd name="connsiteX7" fmla="*/ 0 w 2203699"/>
                  <a:gd name="connsiteY7" fmla="*/ 551389 h 612655"/>
                  <a:gd name="connsiteX8" fmla="*/ 0 w 2203699"/>
                  <a:gd name="connsiteY8" fmla="*/ 61266 h 6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3699" h="612655">
                    <a:moveTo>
                      <a:pt x="0" y="61266"/>
                    </a:moveTo>
                    <a:cubicBezTo>
                      <a:pt x="0" y="27430"/>
                      <a:pt x="27430" y="0"/>
                      <a:pt x="61266" y="0"/>
                    </a:cubicBezTo>
                    <a:lnTo>
                      <a:pt x="2142434" y="0"/>
                    </a:lnTo>
                    <a:cubicBezTo>
                      <a:pt x="2176270" y="0"/>
                      <a:pt x="2203700" y="27430"/>
                      <a:pt x="2203700" y="61266"/>
                    </a:cubicBezTo>
                    <a:cubicBezTo>
                      <a:pt x="2203700" y="224641"/>
                      <a:pt x="2203699" y="388015"/>
                      <a:pt x="2203699" y="551390"/>
                    </a:cubicBezTo>
                    <a:cubicBezTo>
                      <a:pt x="2203699" y="585226"/>
                      <a:pt x="2176269" y="612656"/>
                      <a:pt x="2142433" y="612656"/>
                    </a:cubicBezTo>
                    <a:lnTo>
                      <a:pt x="61266" y="612655"/>
                    </a:lnTo>
                    <a:cubicBezTo>
                      <a:pt x="27430" y="612655"/>
                      <a:pt x="0" y="585225"/>
                      <a:pt x="0" y="551389"/>
                    </a:cubicBezTo>
                    <a:lnTo>
                      <a:pt x="0" y="6126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044" tIns="56044" rIns="56044" bIns="56044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>
                    <a:latin typeface="Serif"/>
                  </a:rPr>
                  <a:t>Integration density</a:t>
                </a:r>
                <a:endParaRPr lang="en-US" sz="2000" kern="1200" dirty="0"/>
              </a:p>
            </p:txBody>
          </p:sp>
          <p:sp>
            <p:nvSpPr>
              <p:cNvPr id="42" name="Seta para a esquerda 41"/>
              <p:cNvSpPr/>
              <p:nvPr/>
            </p:nvSpPr>
            <p:spPr>
              <a:xfrm rot="1033455">
                <a:off x="5354175" y="3571741"/>
                <a:ext cx="1031942" cy="601271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solidFill>
                <a:srgbClr val="B2C1DB">
                  <a:alpha val="50196"/>
                </a:srgb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Forma livre 42"/>
              <p:cNvSpPr/>
              <p:nvPr/>
            </p:nvSpPr>
            <p:spPr>
              <a:xfrm>
                <a:off x="6464643" y="4050882"/>
                <a:ext cx="2203200" cy="900000"/>
              </a:xfrm>
              <a:custGeom>
                <a:avLst/>
                <a:gdLst>
                  <a:gd name="connsiteX0" fmla="*/ 0 w 1152136"/>
                  <a:gd name="connsiteY0" fmla="*/ 61266 h 612655"/>
                  <a:gd name="connsiteX1" fmla="*/ 61266 w 1152136"/>
                  <a:gd name="connsiteY1" fmla="*/ 0 h 612655"/>
                  <a:gd name="connsiteX2" fmla="*/ 1090871 w 1152136"/>
                  <a:gd name="connsiteY2" fmla="*/ 0 h 612655"/>
                  <a:gd name="connsiteX3" fmla="*/ 1152137 w 1152136"/>
                  <a:gd name="connsiteY3" fmla="*/ 61266 h 612655"/>
                  <a:gd name="connsiteX4" fmla="*/ 1152136 w 1152136"/>
                  <a:gd name="connsiteY4" fmla="*/ 551390 h 612655"/>
                  <a:gd name="connsiteX5" fmla="*/ 1090870 w 1152136"/>
                  <a:gd name="connsiteY5" fmla="*/ 612656 h 612655"/>
                  <a:gd name="connsiteX6" fmla="*/ 61266 w 1152136"/>
                  <a:gd name="connsiteY6" fmla="*/ 612655 h 612655"/>
                  <a:gd name="connsiteX7" fmla="*/ 0 w 1152136"/>
                  <a:gd name="connsiteY7" fmla="*/ 551389 h 612655"/>
                  <a:gd name="connsiteX8" fmla="*/ 0 w 1152136"/>
                  <a:gd name="connsiteY8" fmla="*/ 61266 h 6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2136" h="612655">
                    <a:moveTo>
                      <a:pt x="0" y="61266"/>
                    </a:moveTo>
                    <a:cubicBezTo>
                      <a:pt x="0" y="27430"/>
                      <a:pt x="27430" y="0"/>
                      <a:pt x="61266" y="0"/>
                    </a:cubicBezTo>
                    <a:lnTo>
                      <a:pt x="1090871" y="0"/>
                    </a:lnTo>
                    <a:cubicBezTo>
                      <a:pt x="1124707" y="0"/>
                      <a:pt x="1152137" y="27430"/>
                      <a:pt x="1152137" y="61266"/>
                    </a:cubicBezTo>
                    <a:cubicBezTo>
                      <a:pt x="1152137" y="224641"/>
                      <a:pt x="1152136" y="388015"/>
                      <a:pt x="1152136" y="551390"/>
                    </a:cubicBezTo>
                    <a:cubicBezTo>
                      <a:pt x="1152136" y="585226"/>
                      <a:pt x="1124706" y="612656"/>
                      <a:pt x="1090870" y="612656"/>
                    </a:cubicBezTo>
                    <a:lnTo>
                      <a:pt x="61266" y="612655"/>
                    </a:lnTo>
                    <a:cubicBezTo>
                      <a:pt x="27430" y="612655"/>
                      <a:pt x="0" y="585225"/>
                      <a:pt x="0" y="551389"/>
                    </a:cubicBezTo>
                    <a:lnTo>
                      <a:pt x="0" y="6126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044" tIns="56044" rIns="56044" bIns="56044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>
                    <a:latin typeface="Serif"/>
                  </a:rPr>
                  <a:t>Leakage</a:t>
                </a:r>
                <a:endParaRPr lang="en-US" sz="2000" kern="1200" dirty="0"/>
              </a:p>
            </p:txBody>
          </p:sp>
          <p:sp>
            <p:nvSpPr>
              <p:cNvPr id="32" name="Forma livre 31"/>
              <p:cNvSpPr/>
              <p:nvPr/>
            </p:nvSpPr>
            <p:spPr>
              <a:xfrm>
                <a:off x="3643885" y="2819729"/>
                <a:ext cx="2203200" cy="900000"/>
              </a:xfrm>
              <a:custGeom>
                <a:avLst/>
                <a:gdLst>
                  <a:gd name="connsiteX0" fmla="*/ 0 w 2103120"/>
                  <a:gd name="connsiteY0" fmla="*/ 365763 h 731525"/>
                  <a:gd name="connsiteX1" fmla="*/ 1051560 w 2103120"/>
                  <a:gd name="connsiteY1" fmla="*/ 0 h 731525"/>
                  <a:gd name="connsiteX2" fmla="*/ 2103120 w 2103120"/>
                  <a:gd name="connsiteY2" fmla="*/ 365763 h 731525"/>
                  <a:gd name="connsiteX3" fmla="*/ 1051560 w 2103120"/>
                  <a:gd name="connsiteY3" fmla="*/ 731526 h 731525"/>
                  <a:gd name="connsiteX4" fmla="*/ 0 w 2103120"/>
                  <a:gd name="connsiteY4" fmla="*/ 365763 h 73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3120" h="731525">
                    <a:moveTo>
                      <a:pt x="0" y="365763"/>
                    </a:moveTo>
                    <a:cubicBezTo>
                      <a:pt x="0" y="163758"/>
                      <a:pt x="470799" y="0"/>
                      <a:pt x="1051560" y="0"/>
                    </a:cubicBezTo>
                    <a:cubicBezTo>
                      <a:pt x="1632321" y="0"/>
                      <a:pt x="2103120" y="163758"/>
                      <a:pt x="2103120" y="365763"/>
                    </a:cubicBezTo>
                    <a:cubicBezTo>
                      <a:pt x="2103120" y="567768"/>
                      <a:pt x="1632321" y="731526"/>
                      <a:pt x="1051560" y="731526"/>
                    </a:cubicBezTo>
                    <a:cubicBezTo>
                      <a:pt x="470799" y="731526"/>
                      <a:pt x="0" y="567768"/>
                      <a:pt x="0" y="36576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rgbClr val="FFFFFF">
                    <a:alpha val="69804"/>
                  </a:srgb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20695" tIns="119829" rIns="320695" bIns="119829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>
                    <a:latin typeface="Serif"/>
                  </a:rPr>
                  <a:t>High power consumption</a:t>
                </a:r>
                <a:endParaRPr lang="en-US" sz="2000" kern="1200" dirty="0"/>
              </a:p>
            </p:txBody>
          </p:sp>
        </p:grpSp>
        <p:sp>
          <p:nvSpPr>
            <p:cNvPr id="21" name="Seta para a esquerda 20"/>
            <p:cNvSpPr/>
            <p:nvPr/>
          </p:nvSpPr>
          <p:spPr>
            <a:xfrm rot="12072250">
              <a:off x="2812976" y="1698819"/>
              <a:ext cx="1033783" cy="60127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B2C1DB">
                <a:alpha val="50196"/>
              </a:srgb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71271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Background – Quantum-dot Cellular Automata (QCA)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4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TextBox 143"/>
          <p:cNvSpPr txBox="1"/>
          <p:nvPr/>
        </p:nvSpPr>
        <p:spPr>
          <a:xfrm>
            <a:off x="379523" y="1143890"/>
            <a:ext cx="8113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QCA: A new computation paradigm.</a:t>
            </a:r>
            <a:endParaRPr lang="en-US" sz="2000" dirty="0">
              <a:latin typeface="Serif"/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504708" y="1898218"/>
            <a:ext cx="23278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QCA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cell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basic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unit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Seta para a direita 37"/>
          <p:cNvSpPr/>
          <p:nvPr/>
        </p:nvSpPr>
        <p:spPr>
          <a:xfrm rot="20545403">
            <a:off x="1678846" y="2761781"/>
            <a:ext cx="1182426" cy="250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Seta para a direita 141"/>
          <p:cNvSpPr/>
          <p:nvPr/>
        </p:nvSpPr>
        <p:spPr>
          <a:xfrm rot="985835">
            <a:off x="1680990" y="3363008"/>
            <a:ext cx="1182426" cy="250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4" name="Grupo 143"/>
          <p:cNvGrpSpPr/>
          <p:nvPr/>
        </p:nvGrpSpPr>
        <p:grpSpPr>
          <a:xfrm>
            <a:off x="2986802" y="2349445"/>
            <a:ext cx="720865" cy="669412"/>
            <a:chOff x="3769495" y="2661617"/>
            <a:chExt cx="720865" cy="669412"/>
          </a:xfrm>
        </p:grpSpPr>
        <p:sp>
          <p:nvSpPr>
            <p:cNvPr id="149" name="Retângulo 148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0" name="Elipse 149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2" name="Elipse 151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3" name="Elipse 152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2991242" y="3299827"/>
            <a:ext cx="720865" cy="669412"/>
            <a:chOff x="3769495" y="2661617"/>
            <a:chExt cx="720865" cy="669412"/>
          </a:xfrm>
        </p:grpSpPr>
        <p:sp>
          <p:nvSpPr>
            <p:cNvPr id="155" name="Retângulo 154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7" name="Elipse 156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61" name="Retângulo 160"/>
          <p:cNvSpPr/>
          <p:nvPr/>
        </p:nvSpPr>
        <p:spPr>
          <a:xfrm>
            <a:off x="3765829" y="2351634"/>
            <a:ext cx="17278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Polarization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+1</a:t>
            </a:r>
          </a:p>
          <a:p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Retângulo 161"/>
          <p:cNvSpPr/>
          <p:nvPr/>
        </p:nvSpPr>
        <p:spPr>
          <a:xfrm>
            <a:off x="3815521" y="3256555"/>
            <a:ext cx="16781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Polarization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-1</a:t>
            </a:r>
          </a:p>
          <a:p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</a:t>
            </a:r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0</a:t>
            </a:r>
            <a:endParaRPr lang="pt-B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874641" y="4931557"/>
            <a:ext cx="6263424" cy="669412"/>
            <a:chOff x="871354" y="5052536"/>
            <a:chExt cx="6263424" cy="669412"/>
          </a:xfrm>
        </p:grpSpPr>
        <p:grpSp>
          <p:nvGrpSpPr>
            <p:cNvPr id="33" name="Grupo 32"/>
            <p:cNvGrpSpPr/>
            <p:nvPr/>
          </p:nvGrpSpPr>
          <p:grpSpPr>
            <a:xfrm>
              <a:off x="1662971" y="5052536"/>
              <a:ext cx="720865" cy="669412"/>
              <a:chOff x="3769495" y="2661617"/>
              <a:chExt cx="720865" cy="669412"/>
            </a:xfrm>
          </p:grpSpPr>
          <p:sp>
            <p:nvSpPr>
              <p:cNvPr id="31" name="Retângulo 30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38" name="Elipse 137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39" name="Elipse 138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170" name="Grupo 169"/>
            <p:cNvGrpSpPr/>
            <p:nvPr/>
          </p:nvGrpSpPr>
          <p:grpSpPr>
            <a:xfrm>
              <a:off x="871354" y="5052536"/>
              <a:ext cx="720865" cy="669412"/>
              <a:chOff x="3769495" y="2661617"/>
              <a:chExt cx="720865" cy="669412"/>
            </a:xfrm>
          </p:grpSpPr>
          <p:sp>
            <p:nvSpPr>
              <p:cNvPr id="171" name="Retângulo 170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72" name="Elipse 171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73" name="Elipse 172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74" name="Elipse 173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75" name="Elipse 174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182" name="Grupo 181"/>
            <p:cNvGrpSpPr/>
            <p:nvPr/>
          </p:nvGrpSpPr>
          <p:grpSpPr>
            <a:xfrm>
              <a:off x="3261664" y="5052536"/>
              <a:ext cx="720865" cy="669412"/>
              <a:chOff x="3769495" y="2661617"/>
              <a:chExt cx="720865" cy="669412"/>
            </a:xfrm>
          </p:grpSpPr>
          <p:sp>
            <p:nvSpPr>
              <p:cNvPr id="183" name="Retângulo 182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86" name="Elipse 185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87" name="Elipse 186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188" name="Grupo 187"/>
            <p:cNvGrpSpPr/>
            <p:nvPr/>
          </p:nvGrpSpPr>
          <p:grpSpPr>
            <a:xfrm>
              <a:off x="2470047" y="5052536"/>
              <a:ext cx="720865" cy="669412"/>
              <a:chOff x="3769495" y="2661617"/>
              <a:chExt cx="720865" cy="669412"/>
            </a:xfrm>
          </p:grpSpPr>
          <p:sp>
            <p:nvSpPr>
              <p:cNvPr id="189" name="Retângulo 188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90" name="Elipse 189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91" name="Elipse 190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92" name="Elipse 191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93" name="Elipse 192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194" name="Grupo 193"/>
            <p:cNvGrpSpPr/>
            <p:nvPr/>
          </p:nvGrpSpPr>
          <p:grpSpPr>
            <a:xfrm>
              <a:off x="4857171" y="5052536"/>
              <a:ext cx="713706" cy="669412"/>
              <a:chOff x="3785825" y="2661617"/>
              <a:chExt cx="713706" cy="669412"/>
            </a:xfrm>
          </p:grpSpPr>
          <p:sp>
            <p:nvSpPr>
              <p:cNvPr id="195" name="Retângulo 194"/>
              <p:cNvSpPr/>
              <p:nvPr/>
            </p:nvSpPr>
            <p:spPr>
              <a:xfrm>
                <a:off x="3785825" y="2661617"/>
                <a:ext cx="713706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96" name="Elipse 195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97" name="Elipse 196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98" name="Elipse 197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00" name="Elipse 199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01" name="Grupo 200"/>
            <p:cNvGrpSpPr/>
            <p:nvPr/>
          </p:nvGrpSpPr>
          <p:grpSpPr>
            <a:xfrm>
              <a:off x="4049224" y="5052536"/>
              <a:ext cx="720865" cy="669412"/>
              <a:chOff x="3769495" y="2661617"/>
              <a:chExt cx="720865" cy="669412"/>
            </a:xfrm>
          </p:grpSpPr>
          <p:sp>
            <p:nvSpPr>
              <p:cNvPr id="202" name="Retângulo 201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05" name="Elipse 204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06" name="Elipse 205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07" name="Elipse 206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08" name="Elipse 207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12" name="Grupo 211"/>
            <p:cNvGrpSpPr/>
            <p:nvPr/>
          </p:nvGrpSpPr>
          <p:grpSpPr>
            <a:xfrm>
              <a:off x="6423206" y="5052536"/>
              <a:ext cx="711572" cy="669412"/>
              <a:chOff x="3753167" y="2661617"/>
              <a:chExt cx="711572" cy="669412"/>
            </a:xfrm>
          </p:grpSpPr>
          <p:sp>
            <p:nvSpPr>
              <p:cNvPr id="216" name="Retângulo 215"/>
              <p:cNvSpPr/>
              <p:nvPr/>
            </p:nvSpPr>
            <p:spPr>
              <a:xfrm>
                <a:off x="3753167" y="2661617"/>
                <a:ext cx="711572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7" name="Elipse 216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8" name="Elipse 217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9" name="Elipse 218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0" name="Elipse 219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21" name="Grupo 220"/>
            <p:cNvGrpSpPr/>
            <p:nvPr/>
          </p:nvGrpSpPr>
          <p:grpSpPr>
            <a:xfrm>
              <a:off x="5631588" y="5052536"/>
              <a:ext cx="720865" cy="669412"/>
              <a:chOff x="3753166" y="2661617"/>
              <a:chExt cx="720865" cy="669412"/>
            </a:xfrm>
          </p:grpSpPr>
          <p:sp>
            <p:nvSpPr>
              <p:cNvPr id="222" name="Retângulo 221"/>
              <p:cNvSpPr/>
              <p:nvPr/>
            </p:nvSpPr>
            <p:spPr>
              <a:xfrm>
                <a:off x="3753166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4" name="Elipse 223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5" name="Elipse 224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6" name="Elipse 225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</p:grpSp>
      <p:grpSp>
        <p:nvGrpSpPr>
          <p:cNvPr id="54" name="Grupo 53"/>
          <p:cNvGrpSpPr/>
          <p:nvPr/>
        </p:nvGrpSpPr>
        <p:grpSpPr>
          <a:xfrm>
            <a:off x="793226" y="2850109"/>
            <a:ext cx="720865" cy="669412"/>
            <a:chOff x="793226" y="3051277"/>
            <a:chExt cx="720865" cy="669412"/>
          </a:xfrm>
        </p:grpSpPr>
        <p:sp>
          <p:nvSpPr>
            <p:cNvPr id="228" name="Retângulo 227"/>
            <p:cNvSpPr/>
            <p:nvPr/>
          </p:nvSpPr>
          <p:spPr>
            <a:xfrm>
              <a:off x="793226" y="305127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29" name="Elipse 228"/>
            <p:cNvSpPr/>
            <p:nvPr/>
          </p:nvSpPr>
          <p:spPr>
            <a:xfrm>
              <a:off x="896640" y="315469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30" name="Elipse 229"/>
            <p:cNvSpPr/>
            <p:nvPr/>
          </p:nvSpPr>
          <p:spPr>
            <a:xfrm>
              <a:off x="1297893" y="315469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896640" y="351933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1297893" y="351933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233" name="Grupo 232"/>
          <p:cNvGrpSpPr/>
          <p:nvPr/>
        </p:nvGrpSpPr>
        <p:grpSpPr>
          <a:xfrm>
            <a:off x="874641" y="4935317"/>
            <a:ext cx="720865" cy="669412"/>
            <a:chOff x="3769495" y="2661617"/>
            <a:chExt cx="720865" cy="669412"/>
          </a:xfrm>
        </p:grpSpPr>
        <p:sp>
          <p:nvSpPr>
            <p:cNvPr id="234" name="Retângulo 233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37" name="Elipse 236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38" name="Elipse 237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239" name="Grupo 238"/>
          <p:cNvGrpSpPr/>
          <p:nvPr/>
        </p:nvGrpSpPr>
        <p:grpSpPr>
          <a:xfrm>
            <a:off x="1662201" y="4935317"/>
            <a:ext cx="720865" cy="669412"/>
            <a:chOff x="3769495" y="2661617"/>
            <a:chExt cx="720865" cy="669412"/>
          </a:xfrm>
        </p:grpSpPr>
        <p:sp>
          <p:nvSpPr>
            <p:cNvPr id="240" name="Retângulo 239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245" name="Grupo 244"/>
          <p:cNvGrpSpPr/>
          <p:nvPr/>
        </p:nvGrpSpPr>
        <p:grpSpPr>
          <a:xfrm>
            <a:off x="2465604" y="4935317"/>
            <a:ext cx="720865" cy="669412"/>
            <a:chOff x="3769495" y="2661617"/>
            <a:chExt cx="720865" cy="669412"/>
          </a:xfrm>
        </p:grpSpPr>
        <p:sp>
          <p:nvSpPr>
            <p:cNvPr id="246" name="Retângulo 245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47" name="Elipse 246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48" name="Elipse 247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49" name="Elipse 248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50" name="Elipse 249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251" name="Grupo 250"/>
          <p:cNvGrpSpPr/>
          <p:nvPr/>
        </p:nvGrpSpPr>
        <p:grpSpPr>
          <a:xfrm>
            <a:off x="3269493" y="4935317"/>
            <a:ext cx="720865" cy="669412"/>
            <a:chOff x="3769495" y="2661617"/>
            <a:chExt cx="720865" cy="669412"/>
          </a:xfrm>
        </p:grpSpPr>
        <p:sp>
          <p:nvSpPr>
            <p:cNvPr id="252" name="Retângulo 251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53" name="Elipse 252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54" name="Elipse 253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55" name="Elipse 254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56" name="Elipse 255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257" name="Grupo 256"/>
          <p:cNvGrpSpPr/>
          <p:nvPr/>
        </p:nvGrpSpPr>
        <p:grpSpPr>
          <a:xfrm>
            <a:off x="4045123" y="4935317"/>
            <a:ext cx="720865" cy="669412"/>
            <a:chOff x="3769495" y="2661617"/>
            <a:chExt cx="720865" cy="669412"/>
          </a:xfrm>
        </p:grpSpPr>
        <p:sp>
          <p:nvSpPr>
            <p:cNvPr id="258" name="Retângulo 257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59" name="Elipse 258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61" name="Elipse 260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62" name="Elipse 261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281" name="Grupo 280"/>
          <p:cNvGrpSpPr/>
          <p:nvPr/>
        </p:nvGrpSpPr>
        <p:grpSpPr>
          <a:xfrm>
            <a:off x="4848600" y="4935317"/>
            <a:ext cx="720865" cy="669412"/>
            <a:chOff x="3769495" y="2661617"/>
            <a:chExt cx="720865" cy="669412"/>
          </a:xfrm>
        </p:grpSpPr>
        <p:sp>
          <p:nvSpPr>
            <p:cNvPr id="282" name="Retângulo 281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83" name="Elipse 282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84" name="Elipse 283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85" name="Elipse 284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86" name="Elipse 285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287" name="Grupo 286"/>
          <p:cNvGrpSpPr/>
          <p:nvPr/>
        </p:nvGrpSpPr>
        <p:grpSpPr>
          <a:xfrm>
            <a:off x="5636160" y="4935317"/>
            <a:ext cx="720865" cy="669412"/>
            <a:chOff x="3769495" y="2661617"/>
            <a:chExt cx="720865" cy="669412"/>
          </a:xfrm>
        </p:grpSpPr>
        <p:sp>
          <p:nvSpPr>
            <p:cNvPr id="288" name="Retângulo 287"/>
            <p:cNvSpPr/>
            <p:nvPr/>
          </p:nvSpPr>
          <p:spPr>
            <a:xfrm>
              <a:off x="3769495" y="2661617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89" name="Elipse 288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90" name="Elipse 289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91" name="Elipse 290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92" name="Elipse 291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293" name="Grupo 292"/>
          <p:cNvGrpSpPr/>
          <p:nvPr/>
        </p:nvGrpSpPr>
        <p:grpSpPr>
          <a:xfrm>
            <a:off x="6421030" y="4935317"/>
            <a:ext cx="720865" cy="669412"/>
            <a:chOff x="3769495" y="2677946"/>
            <a:chExt cx="720865" cy="669412"/>
          </a:xfrm>
        </p:grpSpPr>
        <p:sp>
          <p:nvSpPr>
            <p:cNvPr id="294" name="Retângulo 293"/>
            <p:cNvSpPr/>
            <p:nvPr/>
          </p:nvSpPr>
          <p:spPr>
            <a:xfrm>
              <a:off x="3769495" y="2677946"/>
              <a:ext cx="720865" cy="669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95" name="Elipse 294"/>
            <p:cNvSpPr/>
            <p:nvPr/>
          </p:nvSpPr>
          <p:spPr>
            <a:xfrm>
              <a:off x="3872909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96" name="Elipse 295"/>
            <p:cNvSpPr/>
            <p:nvPr/>
          </p:nvSpPr>
          <p:spPr>
            <a:xfrm>
              <a:off x="4274162" y="2765031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97" name="Elipse 296"/>
            <p:cNvSpPr/>
            <p:nvPr/>
          </p:nvSpPr>
          <p:spPr>
            <a:xfrm>
              <a:off x="3872909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98" name="Elipse 297"/>
            <p:cNvSpPr/>
            <p:nvPr/>
          </p:nvSpPr>
          <p:spPr>
            <a:xfrm>
              <a:off x="4274162" y="3129673"/>
              <a:ext cx="130628" cy="1143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299" name="Retângulo 298"/>
          <p:cNvSpPr/>
          <p:nvPr/>
        </p:nvSpPr>
        <p:spPr>
          <a:xfrm>
            <a:off x="504705" y="4452900"/>
            <a:ext cx="1157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QCA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wire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31" name="Grupo 130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32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36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99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3" grpId="0"/>
      <p:bldP spid="38" grpId="0" animBg="1"/>
      <p:bldP spid="142" grpId="0" animBg="1"/>
      <p:bldP spid="161" grpId="0"/>
      <p:bldP spid="162" grpId="0"/>
      <p:bldP spid="2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Background – Quantum-dot Cellular Automata (QCA)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5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965894" y="2036157"/>
            <a:ext cx="1264215" cy="1270134"/>
            <a:chOff x="1471344" y="2249559"/>
            <a:chExt cx="1264215" cy="1270134"/>
          </a:xfrm>
        </p:grpSpPr>
        <p:grpSp>
          <p:nvGrpSpPr>
            <p:cNvPr id="210" name="Grupo 209"/>
            <p:cNvGrpSpPr/>
            <p:nvPr/>
          </p:nvGrpSpPr>
          <p:grpSpPr>
            <a:xfrm>
              <a:off x="1909167" y="2249559"/>
              <a:ext cx="393211" cy="395182"/>
              <a:chOff x="3769495" y="2661617"/>
              <a:chExt cx="720865" cy="669412"/>
            </a:xfrm>
          </p:grpSpPr>
          <p:sp>
            <p:nvSpPr>
              <p:cNvPr id="211" name="Retângulo 210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3" name="Elipse 212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4" name="Elipse 213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5" name="Elipse 214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7" name="Elipse 226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63" name="Grupo 262"/>
            <p:cNvGrpSpPr/>
            <p:nvPr/>
          </p:nvGrpSpPr>
          <p:grpSpPr>
            <a:xfrm>
              <a:off x="1471344" y="2687905"/>
              <a:ext cx="393211" cy="395182"/>
              <a:chOff x="3769495" y="2661617"/>
              <a:chExt cx="720865" cy="669412"/>
            </a:xfrm>
          </p:grpSpPr>
          <p:sp>
            <p:nvSpPr>
              <p:cNvPr id="264" name="Retângulo 263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65" name="Elipse 264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66" name="Elipse 265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67" name="Elipse 266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68" name="Elipse 267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69" name="Grupo 268"/>
            <p:cNvGrpSpPr/>
            <p:nvPr/>
          </p:nvGrpSpPr>
          <p:grpSpPr>
            <a:xfrm>
              <a:off x="1909167" y="3124511"/>
              <a:ext cx="393211" cy="395182"/>
              <a:chOff x="3769495" y="2661617"/>
              <a:chExt cx="720865" cy="669412"/>
            </a:xfrm>
          </p:grpSpPr>
          <p:sp>
            <p:nvSpPr>
              <p:cNvPr id="270" name="Retângulo 269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71" name="Elipse 270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72" name="Elipse 271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73" name="Elipse 272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74" name="Elipse 273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75" name="Grupo 274"/>
            <p:cNvGrpSpPr/>
            <p:nvPr/>
          </p:nvGrpSpPr>
          <p:grpSpPr>
            <a:xfrm>
              <a:off x="1909167" y="2689998"/>
              <a:ext cx="393211" cy="395182"/>
              <a:chOff x="3769495" y="2661617"/>
              <a:chExt cx="720865" cy="669412"/>
            </a:xfrm>
          </p:grpSpPr>
          <p:sp>
            <p:nvSpPr>
              <p:cNvPr id="276" name="Retângulo 275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77" name="Elipse 276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78" name="Elipse 277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79" name="Elipse 278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80" name="Elipse 279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00" name="Grupo 299"/>
            <p:cNvGrpSpPr/>
            <p:nvPr/>
          </p:nvGrpSpPr>
          <p:grpSpPr>
            <a:xfrm>
              <a:off x="2342348" y="2687080"/>
              <a:ext cx="393211" cy="395182"/>
              <a:chOff x="3769495" y="2661617"/>
              <a:chExt cx="720865" cy="669412"/>
            </a:xfrm>
          </p:grpSpPr>
          <p:sp>
            <p:nvSpPr>
              <p:cNvPr id="301" name="Retângulo 300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02" name="Elipse 301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03" name="Elipse 302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04" name="Elipse 303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05" name="Elipse 304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</p:grpSp>
      <p:grpSp>
        <p:nvGrpSpPr>
          <p:cNvPr id="3" name="Grupo 2"/>
          <p:cNvGrpSpPr/>
          <p:nvPr/>
        </p:nvGrpSpPr>
        <p:grpSpPr>
          <a:xfrm>
            <a:off x="3896658" y="2036157"/>
            <a:ext cx="1264215" cy="1270134"/>
            <a:chOff x="4080341" y="2198166"/>
            <a:chExt cx="1264215" cy="1270134"/>
          </a:xfrm>
        </p:grpSpPr>
        <p:grpSp>
          <p:nvGrpSpPr>
            <p:cNvPr id="306" name="Grupo 305"/>
            <p:cNvGrpSpPr/>
            <p:nvPr/>
          </p:nvGrpSpPr>
          <p:grpSpPr>
            <a:xfrm>
              <a:off x="4518164" y="2198166"/>
              <a:ext cx="393211" cy="395182"/>
              <a:chOff x="3769495" y="2661617"/>
              <a:chExt cx="720865" cy="669412"/>
            </a:xfrm>
          </p:grpSpPr>
          <p:sp>
            <p:nvSpPr>
              <p:cNvPr id="307" name="Retângulo 306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08" name="Elipse 307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09" name="Elipse 308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10" name="Elipse 309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11" name="Elipse 310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12" name="Grupo 311"/>
            <p:cNvGrpSpPr/>
            <p:nvPr/>
          </p:nvGrpSpPr>
          <p:grpSpPr>
            <a:xfrm>
              <a:off x="4080341" y="2636512"/>
              <a:ext cx="393211" cy="395182"/>
              <a:chOff x="3769495" y="2661617"/>
              <a:chExt cx="720865" cy="669412"/>
            </a:xfrm>
          </p:grpSpPr>
          <p:sp>
            <p:nvSpPr>
              <p:cNvPr id="313" name="Retângulo 312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14" name="Elipse 313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15" name="Elipse 314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16" name="Elipse 315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17" name="Elipse 316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18" name="Grupo 317"/>
            <p:cNvGrpSpPr/>
            <p:nvPr/>
          </p:nvGrpSpPr>
          <p:grpSpPr>
            <a:xfrm>
              <a:off x="4518164" y="3073118"/>
              <a:ext cx="393211" cy="395182"/>
              <a:chOff x="3769495" y="2661617"/>
              <a:chExt cx="720865" cy="669412"/>
            </a:xfrm>
          </p:grpSpPr>
          <p:sp>
            <p:nvSpPr>
              <p:cNvPr id="319" name="Retângulo 318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20" name="Elipse 319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21" name="Elipse 320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22" name="Elipse 321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23" name="Elipse 322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>
              <a:off x="4518164" y="2638605"/>
              <a:ext cx="393211" cy="395182"/>
              <a:chOff x="3769495" y="2661617"/>
              <a:chExt cx="720865" cy="669412"/>
            </a:xfrm>
          </p:grpSpPr>
          <p:sp>
            <p:nvSpPr>
              <p:cNvPr id="325" name="Retângulo 324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26" name="Elipse 325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27" name="Elipse 326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28" name="Elipse 327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29" name="Elipse 328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30" name="Grupo 329"/>
            <p:cNvGrpSpPr/>
            <p:nvPr/>
          </p:nvGrpSpPr>
          <p:grpSpPr>
            <a:xfrm>
              <a:off x="4951345" y="2635687"/>
              <a:ext cx="393211" cy="395182"/>
              <a:chOff x="3769495" y="2661617"/>
              <a:chExt cx="720865" cy="669412"/>
            </a:xfrm>
          </p:grpSpPr>
          <p:sp>
            <p:nvSpPr>
              <p:cNvPr id="331" name="Retângulo 330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32" name="Elipse 331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33" name="Elipse 332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34" name="Elipse 333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35" name="Elipse 334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6841074" y="2036157"/>
            <a:ext cx="1282554" cy="1283950"/>
            <a:chOff x="6492732" y="2126666"/>
            <a:chExt cx="1282554" cy="1283950"/>
          </a:xfrm>
        </p:grpSpPr>
        <p:grpSp>
          <p:nvGrpSpPr>
            <p:cNvPr id="336" name="Grupo 335"/>
            <p:cNvGrpSpPr/>
            <p:nvPr/>
          </p:nvGrpSpPr>
          <p:grpSpPr>
            <a:xfrm>
              <a:off x="6930555" y="3015434"/>
              <a:ext cx="393211" cy="395182"/>
              <a:chOff x="3769495" y="2661617"/>
              <a:chExt cx="720865" cy="669412"/>
            </a:xfrm>
          </p:grpSpPr>
          <p:sp>
            <p:nvSpPr>
              <p:cNvPr id="337" name="Retângulo 336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38" name="Elipse 337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39" name="Elipse 338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0" name="Elipse 339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1" name="Elipse 340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42" name="Grupo 341"/>
            <p:cNvGrpSpPr/>
            <p:nvPr/>
          </p:nvGrpSpPr>
          <p:grpSpPr>
            <a:xfrm>
              <a:off x="6492732" y="2566622"/>
              <a:ext cx="393211" cy="395182"/>
              <a:chOff x="3769495" y="2661617"/>
              <a:chExt cx="720865" cy="669412"/>
            </a:xfrm>
          </p:grpSpPr>
          <p:sp>
            <p:nvSpPr>
              <p:cNvPr id="343" name="Retângulo 342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4" name="Elipse 343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5" name="Elipse 344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6" name="Elipse 345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47" name="Elipse 346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66" name="Grupo 365"/>
            <p:cNvGrpSpPr/>
            <p:nvPr/>
          </p:nvGrpSpPr>
          <p:grpSpPr>
            <a:xfrm>
              <a:off x="6930555" y="2126666"/>
              <a:ext cx="393211" cy="395182"/>
              <a:chOff x="3769495" y="2661617"/>
              <a:chExt cx="720865" cy="669412"/>
            </a:xfrm>
          </p:grpSpPr>
          <p:sp>
            <p:nvSpPr>
              <p:cNvPr id="367" name="Retângulo 366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68" name="Elipse 367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69" name="Elipse 368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70" name="Elipse 369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71" name="Elipse 370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72" name="Grupo 371"/>
            <p:cNvGrpSpPr/>
            <p:nvPr/>
          </p:nvGrpSpPr>
          <p:grpSpPr>
            <a:xfrm>
              <a:off x="6932455" y="2566622"/>
              <a:ext cx="393211" cy="395182"/>
              <a:chOff x="3769495" y="2661617"/>
              <a:chExt cx="720865" cy="669412"/>
            </a:xfrm>
          </p:grpSpPr>
          <p:sp>
            <p:nvSpPr>
              <p:cNvPr id="373" name="Retângulo 372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74" name="Elipse 373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75" name="Elipse 374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76" name="Elipse 375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77" name="Elipse 376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378" name="Grupo 377"/>
            <p:cNvGrpSpPr/>
            <p:nvPr/>
          </p:nvGrpSpPr>
          <p:grpSpPr>
            <a:xfrm>
              <a:off x="7382075" y="2565093"/>
              <a:ext cx="393211" cy="395182"/>
              <a:chOff x="3769495" y="2661617"/>
              <a:chExt cx="720865" cy="669412"/>
            </a:xfrm>
          </p:grpSpPr>
          <p:sp>
            <p:nvSpPr>
              <p:cNvPr id="379" name="Retângulo 378"/>
              <p:cNvSpPr/>
              <p:nvPr/>
            </p:nvSpPr>
            <p:spPr>
              <a:xfrm>
                <a:off x="3769495" y="2661617"/>
                <a:ext cx="720865" cy="669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80" name="Elipse 379"/>
              <p:cNvSpPr/>
              <p:nvPr/>
            </p:nvSpPr>
            <p:spPr>
              <a:xfrm>
                <a:off x="3872909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81" name="Elipse 380"/>
              <p:cNvSpPr/>
              <p:nvPr/>
            </p:nvSpPr>
            <p:spPr>
              <a:xfrm>
                <a:off x="4274162" y="2765031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82" name="Elipse 381"/>
              <p:cNvSpPr/>
              <p:nvPr/>
            </p:nvSpPr>
            <p:spPr>
              <a:xfrm>
                <a:off x="3872909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83" name="Elipse 382"/>
              <p:cNvSpPr/>
              <p:nvPr/>
            </p:nvSpPr>
            <p:spPr>
              <a:xfrm>
                <a:off x="4274162" y="3129673"/>
                <a:ext cx="130628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</p:grpSp>
      <p:sp>
        <p:nvSpPr>
          <p:cNvPr id="6" name="Retângulo 5"/>
          <p:cNvSpPr/>
          <p:nvPr/>
        </p:nvSpPr>
        <p:spPr>
          <a:xfrm>
            <a:off x="438593" y="2466428"/>
            <a:ext cx="5437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IN1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4" name="Retângulo 383"/>
          <p:cNvSpPr/>
          <p:nvPr/>
        </p:nvSpPr>
        <p:spPr>
          <a:xfrm>
            <a:off x="1210828" y="1654750"/>
            <a:ext cx="7825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5" name="Retângulo 384"/>
          <p:cNvSpPr/>
          <p:nvPr/>
        </p:nvSpPr>
        <p:spPr>
          <a:xfrm>
            <a:off x="1325650" y="3248125"/>
            <a:ext cx="5437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IN2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6" name="Retângulo 385"/>
          <p:cNvSpPr/>
          <p:nvPr/>
        </p:nvSpPr>
        <p:spPr>
          <a:xfrm>
            <a:off x="2179188" y="2473678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7" name="Retângulo 386"/>
          <p:cNvSpPr/>
          <p:nvPr/>
        </p:nvSpPr>
        <p:spPr>
          <a:xfrm>
            <a:off x="3389164" y="2466428"/>
            <a:ext cx="5437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IN2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8" name="Retângulo 387"/>
          <p:cNvSpPr/>
          <p:nvPr/>
        </p:nvSpPr>
        <p:spPr>
          <a:xfrm>
            <a:off x="4280822" y="1668398"/>
            <a:ext cx="5437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IN1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9" name="Retângulo 388"/>
          <p:cNvSpPr/>
          <p:nvPr/>
        </p:nvSpPr>
        <p:spPr>
          <a:xfrm>
            <a:off x="4276221" y="3248125"/>
            <a:ext cx="5437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IN3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0" name="Retângulo 389"/>
          <p:cNvSpPr/>
          <p:nvPr/>
        </p:nvSpPr>
        <p:spPr>
          <a:xfrm>
            <a:off x="5129759" y="2473678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1" name="Retângulo 390"/>
          <p:cNvSpPr/>
          <p:nvPr/>
        </p:nvSpPr>
        <p:spPr>
          <a:xfrm>
            <a:off x="6340825" y="2487017"/>
            <a:ext cx="5437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IN1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2" name="Retângulo 391"/>
          <p:cNvSpPr/>
          <p:nvPr/>
        </p:nvSpPr>
        <p:spPr>
          <a:xfrm>
            <a:off x="7113061" y="1675339"/>
            <a:ext cx="7825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3" name="Retângulo 392"/>
          <p:cNvSpPr/>
          <p:nvPr/>
        </p:nvSpPr>
        <p:spPr>
          <a:xfrm>
            <a:off x="7227882" y="3268714"/>
            <a:ext cx="5437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IN2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4" name="Retângulo 393"/>
          <p:cNvSpPr/>
          <p:nvPr/>
        </p:nvSpPr>
        <p:spPr>
          <a:xfrm>
            <a:off x="8081420" y="2494267"/>
            <a:ext cx="644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lang="pt-B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eta para a direita 6"/>
          <p:cNvSpPr/>
          <p:nvPr/>
        </p:nvSpPr>
        <p:spPr>
          <a:xfrm>
            <a:off x="5871333" y="2440535"/>
            <a:ext cx="388914" cy="381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5" name="Seta para a direita 394"/>
          <p:cNvSpPr/>
          <p:nvPr/>
        </p:nvSpPr>
        <p:spPr>
          <a:xfrm flipH="1">
            <a:off x="2841989" y="2431339"/>
            <a:ext cx="429986" cy="381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6" name="Retângulo 395"/>
          <p:cNvSpPr/>
          <p:nvPr/>
        </p:nvSpPr>
        <p:spPr>
          <a:xfrm>
            <a:off x="3588471" y="1303136"/>
            <a:ext cx="1580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Majority</a:t>
            </a:r>
            <a:r>
              <a:rPr lang="pt-B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0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gate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7" name="Retângulo 396"/>
          <p:cNvSpPr/>
          <p:nvPr/>
        </p:nvSpPr>
        <p:spPr>
          <a:xfrm>
            <a:off x="1338679" y="1307476"/>
            <a:ext cx="4940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8" name="Retângulo 397"/>
          <p:cNvSpPr/>
          <p:nvPr/>
        </p:nvSpPr>
        <p:spPr>
          <a:xfrm>
            <a:off x="7097111" y="1255530"/>
            <a:ext cx="6559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1" name="TextBox 143"/>
          <p:cNvSpPr txBox="1"/>
          <p:nvPr/>
        </p:nvSpPr>
        <p:spPr>
          <a:xfrm>
            <a:off x="5658617" y="3948817"/>
            <a:ext cx="31742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Any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logic</a:t>
            </a:r>
            <a:r>
              <a:rPr lang="en-US" sz="2000" dirty="0" smtClean="0">
                <a:latin typeface="Serif"/>
              </a:rPr>
              <a:t> can be created.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Serif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More complex circuits feasible.</a:t>
            </a:r>
            <a:endParaRPr lang="en-US" sz="2000" dirty="0">
              <a:latin typeface="Serif"/>
            </a:endParaRPr>
          </a:p>
        </p:txBody>
      </p:sp>
      <p:grpSp>
        <p:nvGrpSpPr>
          <p:cNvPr id="216" name="Grupo 215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217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218" name="Imagem 2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219" name="Imagem 2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220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221" name="Retângulo 220"/>
          <p:cNvSpPr/>
          <p:nvPr/>
        </p:nvSpPr>
        <p:spPr>
          <a:xfrm>
            <a:off x="1602997" y="3712624"/>
            <a:ext cx="10119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Inverter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469797" y="4262828"/>
            <a:ext cx="3685639" cy="1289441"/>
            <a:chOff x="469797" y="4262828"/>
            <a:chExt cx="3685639" cy="1289441"/>
          </a:xfrm>
        </p:grpSpPr>
        <p:grpSp>
          <p:nvGrpSpPr>
            <p:cNvPr id="8" name="Grupo 7"/>
            <p:cNvGrpSpPr/>
            <p:nvPr/>
          </p:nvGrpSpPr>
          <p:grpSpPr>
            <a:xfrm>
              <a:off x="1403717" y="4700855"/>
              <a:ext cx="393211" cy="395182"/>
              <a:chOff x="2747128" y="4354455"/>
              <a:chExt cx="393211" cy="395182"/>
            </a:xfrm>
          </p:grpSpPr>
          <p:sp>
            <p:nvSpPr>
              <p:cNvPr id="401" name="Retângulo 400"/>
              <p:cNvSpPr/>
              <p:nvPr/>
            </p:nvSpPr>
            <p:spPr>
              <a:xfrm>
                <a:off x="2747128" y="4354455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02" name="Elipse 401"/>
              <p:cNvSpPr/>
              <p:nvPr/>
            </p:nvSpPr>
            <p:spPr>
              <a:xfrm>
                <a:off x="2803537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03" name="Elipse 402"/>
              <p:cNvSpPr/>
              <p:nvPr/>
            </p:nvSpPr>
            <p:spPr>
              <a:xfrm>
                <a:off x="3022409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04" name="Elipse 403"/>
              <p:cNvSpPr/>
              <p:nvPr/>
            </p:nvSpPr>
            <p:spPr>
              <a:xfrm>
                <a:off x="2803537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05" name="Elipse 404"/>
              <p:cNvSpPr/>
              <p:nvPr/>
            </p:nvSpPr>
            <p:spPr>
              <a:xfrm>
                <a:off x="3022409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411" name="Grupo 410"/>
            <p:cNvGrpSpPr/>
            <p:nvPr/>
          </p:nvGrpSpPr>
          <p:grpSpPr>
            <a:xfrm>
              <a:off x="1849074" y="5157087"/>
              <a:ext cx="393211" cy="395182"/>
              <a:chOff x="3184951" y="4356548"/>
              <a:chExt cx="393211" cy="395182"/>
            </a:xfrm>
          </p:grpSpPr>
          <p:sp>
            <p:nvSpPr>
              <p:cNvPr id="412" name="Retângulo 411"/>
              <p:cNvSpPr/>
              <p:nvPr/>
            </p:nvSpPr>
            <p:spPr>
              <a:xfrm>
                <a:off x="3184951" y="4356548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13" name="Elipse 412"/>
              <p:cNvSpPr/>
              <p:nvPr/>
            </p:nvSpPr>
            <p:spPr>
              <a:xfrm>
                <a:off x="3455548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14" name="Elipse 413"/>
              <p:cNvSpPr/>
              <p:nvPr/>
            </p:nvSpPr>
            <p:spPr>
              <a:xfrm>
                <a:off x="3246046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15" name="Elipse 414"/>
              <p:cNvSpPr/>
              <p:nvPr/>
            </p:nvSpPr>
            <p:spPr>
              <a:xfrm>
                <a:off x="3455548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16" name="Elipse 415"/>
              <p:cNvSpPr/>
              <p:nvPr/>
            </p:nvSpPr>
            <p:spPr>
              <a:xfrm>
                <a:off x="3246044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417" name="Grupo 416"/>
            <p:cNvGrpSpPr/>
            <p:nvPr/>
          </p:nvGrpSpPr>
          <p:grpSpPr>
            <a:xfrm>
              <a:off x="963993" y="4700855"/>
              <a:ext cx="393211" cy="395182"/>
              <a:chOff x="2747128" y="4354455"/>
              <a:chExt cx="393211" cy="395182"/>
            </a:xfrm>
          </p:grpSpPr>
          <p:sp>
            <p:nvSpPr>
              <p:cNvPr id="418" name="Retângulo 417"/>
              <p:cNvSpPr/>
              <p:nvPr/>
            </p:nvSpPr>
            <p:spPr>
              <a:xfrm>
                <a:off x="2747128" y="4354455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19" name="Elipse 418"/>
              <p:cNvSpPr/>
              <p:nvPr/>
            </p:nvSpPr>
            <p:spPr>
              <a:xfrm>
                <a:off x="2803537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20" name="Elipse 419"/>
              <p:cNvSpPr/>
              <p:nvPr/>
            </p:nvSpPr>
            <p:spPr>
              <a:xfrm>
                <a:off x="3022409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21" name="Elipse 420"/>
              <p:cNvSpPr/>
              <p:nvPr/>
            </p:nvSpPr>
            <p:spPr>
              <a:xfrm>
                <a:off x="2803537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22" name="Elipse 421"/>
              <p:cNvSpPr/>
              <p:nvPr/>
            </p:nvSpPr>
            <p:spPr>
              <a:xfrm>
                <a:off x="3022409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459" name="Grupo 458"/>
            <p:cNvGrpSpPr/>
            <p:nvPr/>
          </p:nvGrpSpPr>
          <p:grpSpPr>
            <a:xfrm>
              <a:off x="3164173" y="4709894"/>
              <a:ext cx="393211" cy="395182"/>
              <a:chOff x="2747128" y="4354455"/>
              <a:chExt cx="393211" cy="395182"/>
            </a:xfrm>
          </p:grpSpPr>
          <p:sp>
            <p:nvSpPr>
              <p:cNvPr id="460" name="Retângulo 459"/>
              <p:cNvSpPr/>
              <p:nvPr/>
            </p:nvSpPr>
            <p:spPr>
              <a:xfrm>
                <a:off x="2747128" y="4354455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61" name="Elipse 460"/>
              <p:cNvSpPr/>
              <p:nvPr/>
            </p:nvSpPr>
            <p:spPr>
              <a:xfrm>
                <a:off x="2803537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62" name="Elipse 461"/>
              <p:cNvSpPr/>
              <p:nvPr/>
            </p:nvSpPr>
            <p:spPr>
              <a:xfrm>
                <a:off x="3022409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63" name="Elipse 462"/>
              <p:cNvSpPr/>
              <p:nvPr/>
            </p:nvSpPr>
            <p:spPr>
              <a:xfrm>
                <a:off x="2803537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64" name="Elipse 463"/>
              <p:cNvSpPr/>
              <p:nvPr/>
            </p:nvSpPr>
            <p:spPr>
              <a:xfrm>
                <a:off x="3022409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465" name="Grupo 464"/>
            <p:cNvGrpSpPr/>
            <p:nvPr/>
          </p:nvGrpSpPr>
          <p:grpSpPr>
            <a:xfrm>
              <a:off x="2724449" y="4709894"/>
              <a:ext cx="393211" cy="395182"/>
              <a:chOff x="2747128" y="4354455"/>
              <a:chExt cx="393211" cy="395182"/>
            </a:xfrm>
          </p:grpSpPr>
          <p:sp>
            <p:nvSpPr>
              <p:cNvPr id="466" name="Retângulo 465"/>
              <p:cNvSpPr/>
              <p:nvPr/>
            </p:nvSpPr>
            <p:spPr>
              <a:xfrm>
                <a:off x="2747128" y="4354455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67" name="Elipse 466"/>
              <p:cNvSpPr/>
              <p:nvPr/>
            </p:nvSpPr>
            <p:spPr>
              <a:xfrm>
                <a:off x="2803537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68" name="Elipse 467"/>
              <p:cNvSpPr/>
              <p:nvPr/>
            </p:nvSpPr>
            <p:spPr>
              <a:xfrm>
                <a:off x="3022409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69" name="Elipse 468"/>
              <p:cNvSpPr/>
              <p:nvPr/>
            </p:nvSpPr>
            <p:spPr>
              <a:xfrm>
                <a:off x="2803537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70" name="Elipse 469"/>
              <p:cNvSpPr/>
              <p:nvPr/>
            </p:nvSpPr>
            <p:spPr>
              <a:xfrm>
                <a:off x="3022409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477" name="Grupo 476"/>
            <p:cNvGrpSpPr/>
            <p:nvPr/>
          </p:nvGrpSpPr>
          <p:grpSpPr>
            <a:xfrm>
              <a:off x="507130" y="4709894"/>
              <a:ext cx="393211" cy="395182"/>
              <a:chOff x="2747128" y="4354455"/>
              <a:chExt cx="393211" cy="395182"/>
            </a:xfrm>
          </p:grpSpPr>
          <p:sp>
            <p:nvSpPr>
              <p:cNvPr id="478" name="Retângulo 477"/>
              <p:cNvSpPr/>
              <p:nvPr/>
            </p:nvSpPr>
            <p:spPr>
              <a:xfrm>
                <a:off x="2747128" y="4354455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79" name="Elipse 478"/>
              <p:cNvSpPr/>
              <p:nvPr/>
            </p:nvSpPr>
            <p:spPr>
              <a:xfrm>
                <a:off x="2803537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80" name="Elipse 479"/>
              <p:cNvSpPr/>
              <p:nvPr/>
            </p:nvSpPr>
            <p:spPr>
              <a:xfrm>
                <a:off x="3022409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81" name="Elipse 480"/>
              <p:cNvSpPr/>
              <p:nvPr/>
            </p:nvSpPr>
            <p:spPr>
              <a:xfrm>
                <a:off x="2803537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82" name="Elipse 481"/>
              <p:cNvSpPr/>
              <p:nvPr/>
            </p:nvSpPr>
            <p:spPr>
              <a:xfrm>
                <a:off x="3022409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483" name="Grupo 482"/>
            <p:cNvGrpSpPr/>
            <p:nvPr/>
          </p:nvGrpSpPr>
          <p:grpSpPr>
            <a:xfrm>
              <a:off x="3603897" y="4709894"/>
              <a:ext cx="393211" cy="395182"/>
              <a:chOff x="2747128" y="4354455"/>
              <a:chExt cx="393211" cy="395182"/>
            </a:xfrm>
          </p:grpSpPr>
          <p:sp>
            <p:nvSpPr>
              <p:cNvPr id="484" name="Retângulo 483"/>
              <p:cNvSpPr/>
              <p:nvPr/>
            </p:nvSpPr>
            <p:spPr>
              <a:xfrm>
                <a:off x="2747128" y="4354455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85" name="Elipse 484"/>
              <p:cNvSpPr/>
              <p:nvPr/>
            </p:nvSpPr>
            <p:spPr>
              <a:xfrm>
                <a:off x="2803537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86" name="Elipse 485"/>
              <p:cNvSpPr/>
              <p:nvPr/>
            </p:nvSpPr>
            <p:spPr>
              <a:xfrm>
                <a:off x="3022409" y="4415505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87" name="Elipse 486"/>
              <p:cNvSpPr/>
              <p:nvPr/>
            </p:nvSpPr>
            <p:spPr>
              <a:xfrm>
                <a:off x="2803537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488" name="Elipse 487"/>
              <p:cNvSpPr/>
              <p:nvPr/>
            </p:nvSpPr>
            <p:spPr>
              <a:xfrm>
                <a:off x="3022409" y="463076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sp>
          <p:nvSpPr>
            <p:cNvPr id="489" name="Retângulo 488"/>
            <p:cNvSpPr/>
            <p:nvPr/>
          </p:nvSpPr>
          <p:spPr>
            <a:xfrm>
              <a:off x="469797" y="4296941"/>
              <a:ext cx="41389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</a:t>
              </a:r>
              <a:endPara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0" name="Retângulo 489"/>
            <p:cNvSpPr/>
            <p:nvPr/>
          </p:nvSpPr>
          <p:spPr>
            <a:xfrm>
              <a:off x="3510708" y="4262828"/>
              <a:ext cx="64472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</a:t>
              </a:r>
              <a:endPara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222" name="Grupo 221"/>
            <p:cNvGrpSpPr/>
            <p:nvPr/>
          </p:nvGrpSpPr>
          <p:grpSpPr>
            <a:xfrm>
              <a:off x="1403716" y="5157087"/>
              <a:ext cx="393211" cy="395182"/>
              <a:chOff x="3184951" y="4356548"/>
              <a:chExt cx="393211" cy="395182"/>
            </a:xfrm>
          </p:grpSpPr>
          <p:sp>
            <p:nvSpPr>
              <p:cNvPr id="223" name="Retângulo 222"/>
              <p:cNvSpPr/>
              <p:nvPr/>
            </p:nvSpPr>
            <p:spPr>
              <a:xfrm>
                <a:off x="3184951" y="4356548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4" name="Elipse 223"/>
              <p:cNvSpPr/>
              <p:nvPr/>
            </p:nvSpPr>
            <p:spPr>
              <a:xfrm>
                <a:off x="3455548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5" name="Elipse 224"/>
              <p:cNvSpPr/>
              <p:nvPr/>
            </p:nvSpPr>
            <p:spPr>
              <a:xfrm>
                <a:off x="3246046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6" name="Elipse 225"/>
              <p:cNvSpPr/>
              <p:nvPr/>
            </p:nvSpPr>
            <p:spPr>
              <a:xfrm>
                <a:off x="3455548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3246044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35" name="Grupo 234"/>
            <p:cNvGrpSpPr/>
            <p:nvPr/>
          </p:nvGrpSpPr>
          <p:grpSpPr>
            <a:xfrm>
              <a:off x="2299540" y="5157087"/>
              <a:ext cx="393211" cy="395182"/>
              <a:chOff x="3184951" y="4356548"/>
              <a:chExt cx="393211" cy="395182"/>
            </a:xfrm>
          </p:grpSpPr>
          <p:sp>
            <p:nvSpPr>
              <p:cNvPr id="236" name="Retângulo 235"/>
              <p:cNvSpPr/>
              <p:nvPr/>
            </p:nvSpPr>
            <p:spPr>
              <a:xfrm>
                <a:off x="3184951" y="4356548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37" name="Elipse 236"/>
              <p:cNvSpPr/>
              <p:nvPr/>
            </p:nvSpPr>
            <p:spPr>
              <a:xfrm>
                <a:off x="3455548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38" name="Elipse 237"/>
              <p:cNvSpPr/>
              <p:nvPr/>
            </p:nvSpPr>
            <p:spPr>
              <a:xfrm>
                <a:off x="3246046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39" name="Elipse 238"/>
              <p:cNvSpPr/>
              <p:nvPr/>
            </p:nvSpPr>
            <p:spPr>
              <a:xfrm>
                <a:off x="3455548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40" name="Elipse 239"/>
              <p:cNvSpPr/>
              <p:nvPr/>
            </p:nvSpPr>
            <p:spPr>
              <a:xfrm>
                <a:off x="3246044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41" name="Grupo 240"/>
            <p:cNvGrpSpPr/>
            <p:nvPr/>
          </p:nvGrpSpPr>
          <p:grpSpPr>
            <a:xfrm>
              <a:off x="1854504" y="4271331"/>
              <a:ext cx="393211" cy="395182"/>
              <a:chOff x="3184951" y="4356548"/>
              <a:chExt cx="393211" cy="395182"/>
            </a:xfrm>
          </p:grpSpPr>
          <p:sp>
            <p:nvSpPr>
              <p:cNvPr id="242" name="Retângulo 241"/>
              <p:cNvSpPr/>
              <p:nvPr/>
            </p:nvSpPr>
            <p:spPr>
              <a:xfrm>
                <a:off x="3184951" y="4356548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43" name="Elipse 242"/>
              <p:cNvSpPr/>
              <p:nvPr/>
            </p:nvSpPr>
            <p:spPr>
              <a:xfrm>
                <a:off x="3455548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44" name="Elipse 243"/>
              <p:cNvSpPr/>
              <p:nvPr/>
            </p:nvSpPr>
            <p:spPr>
              <a:xfrm>
                <a:off x="3246046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45" name="Elipse 244"/>
              <p:cNvSpPr/>
              <p:nvPr/>
            </p:nvSpPr>
            <p:spPr>
              <a:xfrm>
                <a:off x="3455548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46" name="Elipse 245"/>
              <p:cNvSpPr/>
              <p:nvPr/>
            </p:nvSpPr>
            <p:spPr>
              <a:xfrm>
                <a:off x="3246044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47" name="Grupo 246"/>
            <p:cNvGrpSpPr/>
            <p:nvPr/>
          </p:nvGrpSpPr>
          <p:grpSpPr>
            <a:xfrm>
              <a:off x="1409146" y="4271331"/>
              <a:ext cx="393211" cy="395182"/>
              <a:chOff x="3184951" y="4356548"/>
              <a:chExt cx="393211" cy="395182"/>
            </a:xfrm>
          </p:grpSpPr>
          <p:sp>
            <p:nvSpPr>
              <p:cNvPr id="248" name="Retângulo 247"/>
              <p:cNvSpPr/>
              <p:nvPr/>
            </p:nvSpPr>
            <p:spPr>
              <a:xfrm>
                <a:off x="3184951" y="4356548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49" name="Elipse 248"/>
              <p:cNvSpPr/>
              <p:nvPr/>
            </p:nvSpPr>
            <p:spPr>
              <a:xfrm>
                <a:off x="3455548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50" name="Elipse 249"/>
              <p:cNvSpPr/>
              <p:nvPr/>
            </p:nvSpPr>
            <p:spPr>
              <a:xfrm>
                <a:off x="3246046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51" name="Elipse 250"/>
              <p:cNvSpPr/>
              <p:nvPr/>
            </p:nvSpPr>
            <p:spPr>
              <a:xfrm>
                <a:off x="3455548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52" name="Elipse 251"/>
              <p:cNvSpPr/>
              <p:nvPr/>
            </p:nvSpPr>
            <p:spPr>
              <a:xfrm>
                <a:off x="3246044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59" name="Grupo 258"/>
            <p:cNvGrpSpPr/>
            <p:nvPr/>
          </p:nvGrpSpPr>
          <p:grpSpPr>
            <a:xfrm>
              <a:off x="2304970" y="4271331"/>
              <a:ext cx="393211" cy="395182"/>
              <a:chOff x="3184951" y="4356548"/>
              <a:chExt cx="393211" cy="395182"/>
            </a:xfrm>
          </p:grpSpPr>
          <p:sp>
            <p:nvSpPr>
              <p:cNvPr id="260" name="Retângulo 259"/>
              <p:cNvSpPr/>
              <p:nvPr/>
            </p:nvSpPr>
            <p:spPr>
              <a:xfrm>
                <a:off x="3184951" y="4356548"/>
                <a:ext cx="393211" cy="3951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61" name="Elipse 260"/>
              <p:cNvSpPr/>
              <p:nvPr/>
            </p:nvSpPr>
            <p:spPr>
              <a:xfrm>
                <a:off x="3455548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62" name="Elipse 261"/>
              <p:cNvSpPr/>
              <p:nvPr/>
            </p:nvSpPr>
            <p:spPr>
              <a:xfrm>
                <a:off x="3246046" y="4417598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81" name="Elipse 280"/>
              <p:cNvSpPr/>
              <p:nvPr/>
            </p:nvSpPr>
            <p:spPr>
              <a:xfrm>
                <a:off x="3455548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82" name="Elipse 281"/>
              <p:cNvSpPr/>
              <p:nvPr/>
            </p:nvSpPr>
            <p:spPr>
              <a:xfrm>
                <a:off x="3246044" y="4632861"/>
                <a:ext cx="71254" cy="674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205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84" grpId="0"/>
      <p:bldP spid="385" grpId="0"/>
      <p:bldP spid="386" grpId="0"/>
      <p:bldP spid="387" grpId="0"/>
      <p:bldP spid="388" grpId="0"/>
      <p:bldP spid="389" grpId="0"/>
      <p:bldP spid="390" grpId="0"/>
      <p:bldP spid="391" grpId="0"/>
      <p:bldP spid="392" grpId="0"/>
      <p:bldP spid="393" grpId="0"/>
      <p:bldP spid="394" grpId="0"/>
      <p:bldP spid="7" grpId="0" animBg="1"/>
      <p:bldP spid="395" grpId="0" animBg="1"/>
      <p:bldP spid="396" grpId="0"/>
      <p:bldP spid="397" grpId="0"/>
      <p:bldP spid="398" grpId="0"/>
      <p:bldP spid="491" grpId="0"/>
      <p:bldP spid="2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Background – Quantum-dot Cellular Automata (QCA)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6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TextBox 143"/>
          <p:cNvSpPr txBox="1"/>
          <p:nvPr/>
        </p:nvSpPr>
        <p:spPr>
          <a:xfrm>
            <a:off x="379523" y="1690370"/>
            <a:ext cx="811354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QCA Pros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Very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high</a:t>
            </a:r>
            <a:r>
              <a:rPr lang="en-US" sz="2000" dirty="0" smtClean="0">
                <a:latin typeface="Serif"/>
              </a:rPr>
              <a:t> theoretical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speeds</a:t>
            </a:r>
            <a:r>
              <a:rPr lang="en-US" sz="2000" dirty="0" smtClean="0">
                <a:latin typeface="Serif"/>
              </a:rPr>
              <a:t> achieved (within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THz</a:t>
            </a:r>
            <a:r>
              <a:rPr lang="en-US" sz="2000" dirty="0" smtClean="0">
                <a:latin typeface="Serif"/>
              </a:rPr>
              <a:t> range);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Low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power</a:t>
            </a:r>
            <a:r>
              <a:rPr lang="en-US" sz="2000" dirty="0" smtClean="0">
                <a:latin typeface="Serif"/>
              </a:rPr>
              <a:t> consumption (information is transported with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no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electric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current</a:t>
            </a:r>
            <a:r>
              <a:rPr lang="en-US" sz="2000" dirty="0" smtClean="0">
                <a:latin typeface="Serif"/>
              </a:rPr>
              <a:t> flow);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Small</a:t>
            </a:r>
            <a:r>
              <a:rPr lang="en-US" sz="2000" dirty="0" smtClean="0">
                <a:latin typeface="Serif"/>
              </a:rPr>
              <a:t> dimensions (a molecular QCA cell should be 2x2 nm).</a:t>
            </a:r>
            <a:endParaRPr lang="en-US" sz="2000" dirty="0">
              <a:latin typeface="Serif"/>
            </a:endParaRPr>
          </a:p>
        </p:txBody>
      </p:sp>
      <p:sp>
        <p:nvSpPr>
          <p:cNvPr id="216" name="TextBox 143"/>
          <p:cNvSpPr txBox="1"/>
          <p:nvPr/>
        </p:nvSpPr>
        <p:spPr>
          <a:xfrm>
            <a:off x="400050" y="4136940"/>
            <a:ext cx="8113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QCA </a:t>
            </a:r>
            <a:r>
              <a:rPr lang="pt-BR" sz="2400" u="sng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</a:t>
            </a:r>
            <a:endParaRPr lang="pt-BR" sz="24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Extremely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difficult</a:t>
            </a:r>
            <a:r>
              <a:rPr lang="en-US" sz="2000" dirty="0" smtClean="0">
                <a:latin typeface="Serif"/>
              </a:rPr>
              <a:t> </a:t>
            </a:r>
            <a:r>
              <a:rPr lang="en-US" sz="2000" dirty="0">
                <a:latin typeface="Serif"/>
              </a:rPr>
              <a:t>physical </a:t>
            </a:r>
            <a:r>
              <a:rPr lang="en-US" sz="2000" dirty="0" smtClean="0">
                <a:solidFill>
                  <a:schemeClr val="accent1"/>
                </a:solidFill>
                <a:latin typeface="Serif"/>
              </a:rPr>
              <a:t>implementation</a:t>
            </a:r>
            <a:r>
              <a:rPr lang="en-US" sz="2000" dirty="0" smtClean="0">
                <a:latin typeface="Serif"/>
              </a:rPr>
              <a:t>.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6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1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2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Background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– Defects and Errors in QCA circuits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7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663375" y="2574883"/>
            <a:ext cx="25292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QCA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Defects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Modeling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TextBox 143"/>
          <p:cNvSpPr txBox="1"/>
          <p:nvPr/>
        </p:nvSpPr>
        <p:spPr>
          <a:xfrm>
            <a:off x="414445" y="1152224"/>
            <a:ext cx="8113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Defects: flaws </a:t>
            </a:r>
            <a:r>
              <a:rPr lang="en-US" sz="2000" dirty="0">
                <a:latin typeface="Serif"/>
              </a:rPr>
              <a:t>of the cells of a </a:t>
            </a:r>
            <a:r>
              <a:rPr lang="en-US" sz="2000" dirty="0" smtClean="0">
                <a:latin typeface="Serif"/>
              </a:rPr>
              <a:t>circuit.</a:t>
            </a:r>
            <a:endParaRPr lang="en-US" sz="2000" dirty="0">
              <a:latin typeface="Serif"/>
            </a:endParaRPr>
          </a:p>
        </p:txBody>
      </p:sp>
      <p:grpSp>
        <p:nvGrpSpPr>
          <p:cNvPr id="49" name="Grupo 48"/>
          <p:cNvGrpSpPr/>
          <p:nvPr/>
        </p:nvGrpSpPr>
        <p:grpSpPr>
          <a:xfrm>
            <a:off x="997267" y="3595117"/>
            <a:ext cx="1395532" cy="1777951"/>
            <a:chOff x="997267" y="4141891"/>
            <a:chExt cx="1395532" cy="1777951"/>
          </a:xfrm>
        </p:grpSpPr>
        <p:grpSp>
          <p:nvGrpSpPr>
            <p:cNvPr id="152" name="Grupo 151"/>
            <p:cNvGrpSpPr/>
            <p:nvPr/>
          </p:nvGrpSpPr>
          <p:grpSpPr>
            <a:xfrm>
              <a:off x="1054895" y="4400934"/>
              <a:ext cx="1264215" cy="1270134"/>
              <a:chOff x="4080341" y="2198166"/>
              <a:chExt cx="1264215" cy="1270134"/>
            </a:xfrm>
          </p:grpSpPr>
          <p:grpSp>
            <p:nvGrpSpPr>
              <p:cNvPr id="153" name="Grupo 152"/>
              <p:cNvGrpSpPr/>
              <p:nvPr/>
            </p:nvGrpSpPr>
            <p:grpSpPr>
              <a:xfrm>
                <a:off x="4518164" y="2198166"/>
                <a:ext cx="393211" cy="395182"/>
                <a:chOff x="3769495" y="2661617"/>
                <a:chExt cx="720865" cy="669412"/>
              </a:xfrm>
            </p:grpSpPr>
            <p:sp>
              <p:nvSpPr>
                <p:cNvPr id="178" name="Retângulo 177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79" name="Elipse 178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80" name="Elipse 179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82" name="Elipse 181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154" name="Grupo 153"/>
              <p:cNvGrpSpPr/>
              <p:nvPr/>
            </p:nvGrpSpPr>
            <p:grpSpPr>
              <a:xfrm>
                <a:off x="4080341" y="2636512"/>
                <a:ext cx="393211" cy="395182"/>
                <a:chOff x="3769495" y="2661617"/>
                <a:chExt cx="720865" cy="669412"/>
              </a:xfrm>
            </p:grpSpPr>
            <p:sp>
              <p:nvSpPr>
                <p:cNvPr id="173" name="Retângulo 172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74" name="Elipse 173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75" name="Elipse 174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76" name="Elipse 175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77" name="Elipse 176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155" name="Grupo 154"/>
              <p:cNvGrpSpPr/>
              <p:nvPr/>
            </p:nvGrpSpPr>
            <p:grpSpPr>
              <a:xfrm>
                <a:off x="4518164" y="3073118"/>
                <a:ext cx="393211" cy="395182"/>
                <a:chOff x="3769495" y="2661617"/>
                <a:chExt cx="720865" cy="669412"/>
              </a:xfrm>
            </p:grpSpPr>
            <p:sp>
              <p:nvSpPr>
                <p:cNvPr id="168" name="Retângulo 167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69" name="Elipse 168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70" name="Elipse 169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71" name="Elipse 170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72" name="Elipse 171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156" name="Grupo 155"/>
              <p:cNvGrpSpPr/>
              <p:nvPr/>
            </p:nvGrpSpPr>
            <p:grpSpPr>
              <a:xfrm>
                <a:off x="4518164" y="2638605"/>
                <a:ext cx="393211" cy="395182"/>
                <a:chOff x="3769495" y="2661617"/>
                <a:chExt cx="720865" cy="669412"/>
              </a:xfrm>
            </p:grpSpPr>
            <p:sp>
              <p:nvSpPr>
                <p:cNvPr id="163" name="Retângulo 162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64" name="Elipse 163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65" name="Elipse 164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66" name="Elipse 165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67" name="Elipse 166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157" name="Grupo 156"/>
              <p:cNvGrpSpPr/>
              <p:nvPr/>
            </p:nvGrpSpPr>
            <p:grpSpPr>
              <a:xfrm>
                <a:off x="4951345" y="2635687"/>
                <a:ext cx="393211" cy="395182"/>
                <a:chOff x="3769495" y="2661617"/>
                <a:chExt cx="720865" cy="669412"/>
              </a:xfrm>
            </p:grpSpPr>
            <p:sp>
              <p:nvSpPr>
                <p:cNvPr id="158" name="Retângulo 157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59" name="Elipse 158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60" name="Elipse 159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61" name="Elipse 160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62" name="Elipse 161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</p:grpSp>
        <p:sp>
          <p:nvSpPr>
            <p:cNvPr id="183" name="Retângulo 182"/>
            <p:cNvSpPr/>
            <p:nvPr/>
          </p:nvSpPr>
          <p:spPr>
            <a:xfrm>
              <a:off x="997267" y="4600219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IN2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4" name="Retângulo 183"/>
            <p:cNvSpPr/>
            <p:nvPr/>
          </p:nvSpPr>
          <p:spPr>
            <a:xfrm>
              <a:off x="1495183" y="4141891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IN1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5" name="Retângulo 184"/>
            <p:cNvSpPr/>
            <p:nvPr/>
          </p:nvSpPr>
          <p:spPr>
            <a:xfrm>
              <a:off x="1471154" y="5612065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IN3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6" name="Retângulo 185"/>
            <p:cNvSpPr/>
            <p:nvPr/>
          </p:nvSpPr>
          <p:spPr>
            <a:xfrm>
              <a:off x="1885929" y="4591728"/>
              <a:ext cx="50687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25" name="Grupo 224"/>
          <p:cNvGrpSpPr/>
          <p:nvPr/>
        </p:nvGrpSpPr>
        <p:grpSpPr>
          <a:xfrm>
            <a:off x="2938361" y="3578243"/>
            <a:ext cx="1403728" cy="1777951"/>
            <a:chOff x="997267" y="4141891"/>
            <a:chExt cx="1403728" cy="1777951"/>
          </a:xfrm>
        </p:grpSpPr>
        <p:grpSp>
          <p:nvGrpSpPr>
            <p:cNvPr id="226" name="Grupo 225"/>
            <p:cNvGrpSpPr/>
            <p:nvPr/>
          </p:nvGrpSpPr>
          <p:grpSpPr>
            <a:xfrm>
              <a:off x="1054895" y="4400934"/>
              <a:ext cx="1346100" cy="1270134"/>
              <a:chOff x="4080341" y="2198166"/>
              <a:chExt cx="1346100" cy="1270134"/>
            </a:xfrm>
          </p:grpSpPr>
          <p:grpSp>
            <p:nvGrpSpPr>
              <p:cNvPr id="231" name="Grupo 230"/>
              <p:cNvGrpSpPr/>
              <p:nvPr/>
            </p:nvGrpSpPr>
            <p:grpSpPr>
              <a:xfrm>
                <a:off x="4518164" y="2198166"/>
                <a:ext cx="393211" cy="395182"/>
                <a:chOff x="3769495" y="2661617"/>
                <a:chExt cx="720865" cy="669412"/>
              </a:xfrm>
            </p:grpSpPr>
            <p:sp>
              <p:nvSpPr>
                <p:cNvPr id="256" name="Retângulo 255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57" name="Elipse 256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58" name="Elipse 257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59" name="Elipse 258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60" name="Elipse 259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232" name="Grupo 231"/>
              <p:cNvGrpSpPr/>
              <p:nvPr/>
            </p:nvGrpSpPr>
            <p:grpSpPr>
              <a:xfrm>
                <a:off x="4080341" y="2636512"/>
                <a:ext cx="393211" cy="395182"/>
                <a:chOff x="3769495" y="2661617"/>
                <a:chExt cx="720865" cy="669412"/>
              </a:xfrm>
            </p:grpSpPr>
            <p:sp>
              <p:nvSpPr>
                <p:cNvPr id="251" name="Retângulo 250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52" name="Elipse 251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53" name="Elipse 252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54" name="Elipse 253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55" name="Elipse 254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233" name="Grupo 232"/>
              <p:cNvGrpSpPr/>
              <p:nvPr/>
            </p:nvGrpSpPr>
            <p:grpSpPr>
              <a:xfrm>
                <a:off x="4518164" y="3073118"/>
                <a:ext cx="393211" cy="395182"/>
                <a:chOff x="3769495" y="2661617"/>
                <a:chExt cx="720865" cy="669412"/>
              </a:xfrm>
            </p:grpSpPr>
            <p:sp>
              <p:nvSpPr>
                <p:cNvPr id="246" name="Retângulo 245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47" name="Elipse 246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48" name="Elipse 247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49" name="Elipse 248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50" name="Elipse 249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4518164" y="2638605"/>
                <a:ext cx="393211" cy="395182"/>
                <a:chOff x="3769495" y="2661617"/>
                <a:chExt cx="720865" cy="669412"/>
              </a:xfrm>
            </p:grpSpPr>
            <p:sp>
              <p:nvSpPr>
                <p:cNvPr id="241" name="Retângulo 240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42" name="Elipse 241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43" name="Elipse 242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44" name="Elipse 243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45" name="Elipse 244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235" name="Grupo 234"/>
              <p:cNvGrpSpPr/>
              <p:nvPr/>
            </p:nvGrpSpPr>
            <p:grpSpPr>
              <a:xfrm>
                <a:off x="5033230" y="2635687"/>
                <a:ext cx="393211" cy="395182"/>
                <a:chOff x="3919620" y="2661617"/>
                <a:chExt cx="720866" cy="669412"/>
              </a:xfrm>
            </p:grpSpPr>
            <p:sp>
              <p:nvSpPr>
                <p:cNvPr id="236" name="Retângulo 235"/>
                <p:cNvSpPr/>
                <p:nvPr/>
              </p:nvSpPr>
              <p:spPr>
                <a:xfrm rot="1565604">
                  <a:off x="3919620" y="2661617"/>
                  <a:ext cx="720866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37" name="Elipse 236"/>
                <p:cNvSpPr/>
                <p:nvPr/>
              </p:nvSpPr>
              <p:spPr>
                <a:xfrm rot="1565604">
                  <a:off x="4123114" y="2718794"/>
                  <a:ext cx="130629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38" name="Elipse 237"/>
                <p:cNvSpPr/>
                <p:nvPr/>
              </p:nvSpPr>
              <p:spPr>
                <a:xfrm rot="1565604">
                  <a:off x="4474327" y="2857507"/>
                  <a:ext cx="130629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39" name="Elipse 238"/>
                <p:cNvSpPr/>
                <p:nvPr/>
              </p:nvSpPr>
              <p:spPr>
                <a:xfrm rot="1565604">
                  <a:off x="3972990" y="3014079"/>
                  <a:ext cx="130629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40" name="Elipse 239"/>
                <p:cNvSpPr/>
                <p:nvPr/>
              </p:nvSpPr>
              <p:spPr>
                <a:xfrm rot="1565604">
                  <a:off x="4299182" y="3199029"/>
                  <a:ext cx="130629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</p:grpSp>
        <p:sp>
          <p:nvSpPr>
            <p:cNvPr id="227" name="Retângulo 226"/>
            <p:cNvSpPr/>
            <p:nvPr/>
          </p:nvSpPr>
          <p:spPr>
            <a:xfrm>
              <a:off x="997267" y="4600219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IN2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8" name="Retângulo 227"/>
            <p:cNvSpPr/>
            <p:nvPr/>
          </p:nvSpPr>
          <p:spPr>
            <a:xfrm>
              <a:off x="1495183" y="4141891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IN1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9" name="Retângulo 228"/>
            <p:cNvSpPr/>
            <p:nvPr/>
          </p:nvSpPr>
          <p:spPr>
            <a:xfrm>
              <a:off x="1471154" y="5612065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IN3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0" name="Retângulo 229"/>
            <p:cNvSpPr/>
            <p:nvPr/>
          </p:nvSpPr>
          <p:spPr>
            <a:xfrm>
              <a:off x="1885929" y="4523488"/>
              <a:ext cx="50687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61" name="Grupo 260"/>
          <p:cNvGrpSpPr/>
          <p:nvPr/>
        </p:nvGrpSpPr>
        <p:grpSpPr>
          <a:xfrm>
            <a:off x="4852199" y="3561286"/>
            <a:ext cx="1395532" cy="1777951"/>
            <a:chOff x="997267" y="4141891"/>
            <a:chExt cx="1395532" cy="1777951"/>
          </a:xfrm>
        </p:grpSpPr>
        <p:grpSp>
          <p:nvGrpSpPr>
            <p:cNvPr id="262" name="Grupo 261"/>
            <p:cNvGrpSpPr/>
            <p:nvPr/>
          </p:nvGrpSpPr>
          <p:grpSpPr>
            <a:xfrm>
              <a:off x="1054895" y="4400934"/>
              <a:ext cx="1264215" cy="1270134"/>
              <a:chOff x="4080341" y="2198166"/>
              <a:chExt cx="1264215" cy="1270134"/>
            </a:xfrm>
          </p:grpSpPr>
          <p:grpSp>
            <p:nvGrpSpPr>
              <p:cNvPr id="267" name="Grupo 266"/>
              <p:cNvGrpSpPr/>
              <p:nvPr/>
            </p:nvGrpSpPr>
            <p:grpSpPr>
              <a:xfrm>
                <a:off x="4518164" y="2198166"/>
                <a:ext cx="393211" cy="395182"/>
                <a:chOff x="3769495" y="2661617"/>
                <a:chExt cx="720865" cy="669412"/>
              </a:xfrm>
            </p:grpSpPr>
            <p:sp>
              <p:nvSpPr>
                <p:cNvPr id="292" name="Retângulo 291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93" name="Elipse 292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94" name="Elipse 293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95" name="Elipse 294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96" name="Elipse 295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268" name="Grupo 267"/>
              <p:cNvGrpSpPr/>
              <p:nvPr/>
            </p:nvGrpSpPr>
            <p:grpSpPr>
              <a:xfrm>
                <a:off x="4080341" y="2636512"/>
                <a:ext cx="393211" cy="395182"/>
                <a:chOff x="3769495" y="2661617"/>
                <a:chExt cx="720865" cy="669412"/>
              </a:xfrm>
            </p:grpSpPr>
            <p:sp>
              <p:nvSpPr>
                <p:cNvPr id="287" name="Retângulo 286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88" name="Elipse 287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89" name="Elipse 288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90" name="Elipse 289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91" name="Elipse 290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269" name="Grupo 268"/>
              <p:cNvGrpSpPr/>
              <p:nvPr/>
            </p:nvGrpSpPr>
            <p:grpSpPr>
              <a:xfrm>
                <a:off x="4518164" y="3073118"/>
                <a:ext cx="393211" cy="395182"/>
                <a:chOff x="3769495" y="2661617"/>
                <a:chExt cx="720865" cy="669412"/>
              </a:xfrm>
            </p:grpSpPr>
            <p:sp>
              <p:nvSpPr>
                <p:cNvPr id="282" name="Retângulo 281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83" name="Elipse 282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84" name="Elipse 283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85" name="Elipse 284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86" name="Elipse 285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271" name="Grupo 270"/>
              <p:cNvGrpSpPr/>
              <p:nvPr/>
            </p:nvGrpSpPr>
            <p:grpSpPr>
              <a:xfrm>
                <a:off x="4951345" y="2635687"/>
                <a:ext cx="393211" cy="395182"/>
                <a:chOff x="3769495" y="2661617"/>
                <a:chExt cx="720865" cy="669412"/>
              </a:xfrm>
            </p:grpSpPr>
            <p:sp>
              <p:nvSpPr>
                <p:cNvPr id="272" name="Retângulo 271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73" name="Elipse 272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74" name="Elipse 273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75" name="Elipse 274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76" name="Elipse 275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</p:grpSp>
        <p:sp>
          <p:nvSpPr>
            <p:cNvPr id="263" name="Retângulo 262"/>
            <p:cNvSpPr/>
            <p:nvPr/>
          </p:nvSpPr>
          <p:spPr>
            <a:xfrm>
              <a:off x="997267" y="4600219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IN2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4" name="Retângulo 263"/>
            <p:cNvSpPr/>
            <p:nvPr/>
          </p:nvSpPr>
          <p:spPr>
            <a:xfrm>
              <a:off x="1495183" y="4141891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IN1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5" name="Retângulo 264"/>
            <p:cNvSpPr/>
            <p:nvPr/>
          </p:nvSpPr>
          <p:spPr>
            <a:xfrm>
              <a:off x="1471154" y="5612065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IN3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6" name="Retângulo 265"/>
            <p:cNvSpPr/>
            <p:nvPr/>
          </p:nvSpPr>
          <p:spPr>
            <a:xfrm>
              <a:off x="1885929" y="4591728"/>
              <a:ext cx="50687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7" name="Grupo 296"/>
          <p:cNvGrpSpPr/>
          <p:nvPr/>
        </p:nvGrpSpPr>
        <p:grpSpPr>
          <a:xfrm>
            <a:off x="6771490" y="3561286"/>
            <a:ext cx="1395532" cy="1832543"/>
            <a:chOff x="997267" y="4141891"/>
            <a:chExt cx="1395532" cy="1832543"/>
          </a:xfrm>
        </p:grpSpPr>
        <p:grpSp>
          <p:nvGrpSpPr>
            <p:cNvPr id="298" name="Grupo 297"/>
            <p:cNvGrpSpPr/>
            <p:nvPr/>
          </p:nvGrpSpPr>
          <p:grpSpPr>
            <a:xfrm>
              <a:off x="1054895" y="4400934"/>
              <a:ext cx="1264215" cy="1324726"/>
              <a:chOff x="4080341" y="2198166"/>
              <a:chExt cx="1264215" cy="1324726"/>
            </a:xfrm>
          </p:grpSpPr>
          <p:grpSp>
            <p:nvGrpSpPr>
              <p:cNvPr id="303" name="Grupo 302"/>
              <p:cNvGrpSpPr/>
              <p:nvPr/>
            </p:nvGrpSpPr>
            <p:grpSpPr>
              <a:xfrm>
                <a:off x="4518164" y="2198166"/>
                <a:ext cx="393211" cy="395182"/>
                <a:chOff x="3769495" y="2661617"/>
                <a:chExt cx="720865" cy="669412"/>
              </a:xfrm>
            </p:grpSpPr>
            <p:sp>
              <p:nvSpPr>
                <p:cNvPr id="328" name="Retângulo 327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29" name="Elipse 328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30" name="Elipse 329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31" name="Elipse 330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32" name="Elipse 331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304" name="Grupo 303"/>
              <p:cNvGrpSpPr/>
              <p:nvPr/>
            </p:nvGrpSpPr>
            <p:grpSpPr>
              <a:xfrm>
                <a:off x="4080341" y="2636512"/>
                <a:ext cx="393211" cy="395182"/>
                <a:chOff x="3769495" y="2661617"/>
                <a:chExt cx="720865" cy="669412"/>
              </a:xfrm>
            </p:grpSpPr>
            <p:sp>
              <p:nvSpPr>
                <p:cNvPr id="323" name="Retângulo 322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24" name="Elipse 323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25" name="Elipse 324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26" name="Elipse 325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27" name="Elipse 326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305" name="Grupo 304"/>
              <p:cNvGrpSpPr/>
              <p:nvPr/>
            </p:nvGrpSpPr>
            <p:grpSpPr>
              <a:xfrm>
                <a:off x="4613700" y="3127710"/>
                <a:ext cx="393211" cy="395182"/>
                <a:chOff x="3944642" y="2754093"/>
                <a:chExt cx="720865" cy="669412"/>
              </a:xfrm>
            </p:grpSpPr>
            <p:sp>
              <p:nvSpPr>
                <p:cNvPr id="318" name="Retângulo 317"/>
                <p:cNvSpPr/>
                <p:nvPr/>
              </p:nvSpPr>
              <p:spPr>
                <a:xfrm>
                  <a:off x="3944642" y="2754093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19" name="Elipse 318"/>
                <p:cNvSpPr/>
                <p:nvPr/>
              </p:nvSpPr>
              <p:spPr>
                <a:xfrm>
                  <a:off x="4048055" y="2857508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20" name="Elipse 319"/>
                <p:cNvSpPr/>
                <p:nvPr/>
              </p:nvSpPr>
              <p:spPr>
                <a:xfrm>
                  <a:off x="4449309" y="2857508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21" name="Elipse 320"/>
                <p:cNvSpPr/>
                <p:nvPr/>
              </p:nvSpPr>
              <p:spPr>
                <a:xfrm>
                  <a:off x="4048055" y="3222149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22" name="Elipse 321"/>
                <p:cNvSpPr/>
                <p:nvPr/>
              </p:nvSpPr>
              <p:spPr>
                <a:xfrm>
                  <a:off x="4449309" y="3222149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306" name="Grupo 305"/>
              <p:cNvGrpSpPr/>
              <p:nvPr/>
            </p:nvGrpSpPr>
            <p:grpSpPr>
              <a:xfrm>
                <a:off x="4518164" y="2638605"/>
                <a:ext cx="393211" cy="395182"/>
                <a:chOff x="3769495" y="2661617"/>
                <a:chExt cx="720865" cy="669412"/>
              </a:xfrm>
            </p:grpSpPr>
            <p:sp>
              <p:nvSpPr>
                <p:cNvPr id="313" name="Retângulo 312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14" name="Elipse 313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15" name="Elipse 314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16" name="Elipse 315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17" name="Elipse 316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grpSp>
            <p:nvGrpSpPr>
              <p:cNvPr id="307" name="Grupo 306"/>
              <p:cNvGrpSpPr/>
              <p:nvPr/>
            </p:nvGrpSpPr>
            <p:grpSpPr>
              <a:xfrm>
                <a:off x="4951345" y="2635687"/>
                <a:ext cx="393211" cy="395182"/>
                <a:chOff x="3769495" y="2661617"/>
                <a:chExt cx="720865" cy="669412"/>
              </a:xfrm>
            </p:grpSpPr>
            <p:sp>
              <p:nvSpPr>
                <p:cNvPr id="308" name="Retângulo 307"/>
                <p:cNvSpPr/>
                <p:nvPr/>
              </p:nvSpPr>
              <p:spPr>
                <a:xfrm>
                  <a:off x="3769495" y="2661617"/>
                  <a:ext cx="720865" cy="66941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09" name="Elipse 308"/>
                <p:cNvSpPr/>
                <p:nvPr/>
              </p:nvSpPr>
              <p:spPr>
                <a:xfrm>
                  <a:off x="3872909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10" name="Elipse 309"/>
                <p:cNvSpPr/>
                <p:nvPr/>
              </p:nvSpPr>
              <p:spPr>
                <a:xfrm>
                  <a:off x="4274162" y="2765031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11" name="Elipse 310"/>
                <p:cNvSpPr/>
                <p:nvPr/>
              </p:nvSpPr>
              <p:spPr>
                <a:xfrm>
                  <a:off x="3872909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312" name="Elipse 311"/>
                <p:cNvSpPr/>
                <p:nvPr/>
              </p:nvSpPr>
              <p:spPr>
                <a:xfrm>
                  <a:off x="4274162" y="3129673"/>
                  <a:ext cx="130628" cy="1143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</p:grpSp>
        <p:sp>
          <p:nvSpPr>
            <p:cNvPr id="299" name="Retângulo 298"/>
            <p:cNvSpPr/>
            <p:nvPr/>
          </p:nvSpPr>
          <p:spPr>
            <a:xfrm>
              <a:off x="997267" y="4600219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IN2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0" name="Retângulo 299"/>
            <p:cNvSpPr/>
            <p:nvPr/>
          </p:nvSpPr>
          <p:spPr>
            <a:xfrm>
              <a:off x="1495183" y="4141891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IN1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1" name="Retângulo 300"/>
            <p:cNvSpPr/>
            <p:nvPr/>
          </p:nvSpPr>
          <p:spPr>
            <a:xfrm>
              <a:off x="1566690" y="5666657"/>
              <a:ext cx="43633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IN3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2" name="Retângulo 301"/>
            <p:cNvSpPr/>
            <p:nvPr/>
          </p:nvSpPr>
          <p:spPr>
            <a:xfrm>
              <a:off x="1885929" y="4591728"/>
              <a:ext cx="50687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</a:t>
              </a:r>
              <a:endPara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33" name="Elipse 332"/>
          <p:cNvSpPr/>
          <p:nvPr/>
        </p:nvSpPr>
        <p:spPr>
          <a:xfrm>
            <a:off x="2091110" y="4464187"/>
            <a:ext cx="71254" cy="674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334" name="Retângulo 333"/>
          <p:cNvSpPr/>
          <p:nvPr/>
        </p:nvSpPr>
        <p:spPr>
          <a:xfrm>
            <a:off x="1176053" y="3253731"/>
            <a:ext cx="9533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Dopant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5" name="Retângulo 334"/>
          <p:cNvSpPr/>
          <p:nvPr/>
        </p:nvSpPr>
        <p:spPr>
          <a:xfrm>
            <a:off x="2883930" y="3253731"/>
            <a:ext cx="13391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Dislocation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7" name="Retângulo 336"/>
          <p:cNvSpPr/>
          <p:nvPr/>
        </p:nvSpPr>
        <p:spPr>
          <a:xfrm>
            <a:off x="4977618" y="3253731"/>
            <a:ext cx="10290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Vacancy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8" name="Retângulo 337"/>
          <p:cNvSpPr/>
          <p:nvPr/>
        </p:nvSpPr>
        <p:spPr>
          <a:xfrm>
            <a:off x="6761222" y="3253731"/>
            <a:ext cx="12511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Interstitial</a:t>
            </a:r>
            <a:endParaRPr lang="pt-B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7" name="Grupo 186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88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91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200" name="TextBox 143"/>
          <p:cNvSpPr txBox="1"/>
          <p:nvPr/>
        </p:nvSpPr>
        <p:spPr>
          <a:xfrm>
            <a:off x="414445" y="1664494"/>
            <a:ext cx="8113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Serif"/>
              </a:rPr>
              <a:t>Affect directly the interaction between cells.</a:t>
            </a:r>
            <a:endParaRPr lang="en-US" sz="2000" dirty="0"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23314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333" grpId="0" animBg="1"/>
      <p:bldP spid="334" grpId="0"/>
      <p:bldP spid="335" grpId="0"/>
      <p:bldP spid="337" grpId="0"/>
      <p:bldP spid="338" grpId="0"/>
      <p:bldP spid="2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Methodology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–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Fault Simulation Flow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en-US" b="1" smtClean="0">
                <a:solidFill>
                  <a:schemeClr val="tx2">
                    <a:lumMod val="75000"/>
                  </a:schemeClr>
                </a:solidFill>
              </a:rPr>
              <a:pPr/>
              <a:t>8</a:t>
            </a:fld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TextBox 143"/>
          <p:cNvSpPr txBox="1"/>
          <p:nvPr/>
        </p:nvSpPr>
        <p:spPr>
          <a:xfrm>
            <a:off x="379523" y="1064523"/>
            <a:ext cx="8113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new methodology for error </a:t>
            </a:r>
            <a:r>
              <a:rPr lang="en-US" sz="2000" dirty="0" smtClean="0"/>
              <a:t>exploration in QCA circuits which aims to be:</a:t>
            </a:r>
            <a:endParaRPr lang="en-US" sz="2000" dirty="0">
              <a:latin typeface="Serif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sp>
        <p:nvSpPr>
          <p:cNvPr id="18" name="Retângulo 17"/>
          <p:cNvSpPr/>
          <p:nvPr/>
        </p:nvSpPr>
        <p:spPr>
          <a:xfrm>
            <a:off x="562890" y="2874069"/>
            <a:ext cx="11353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Flexible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TextBox 143"/>
          <p:cNvSpPr txBox="1"/>
          <p:nvPr/>
        </p:nvSpPr>
        <p:spPr>
          <a:xfrm>
            <a:off x="562890" y="3494058"/>
            <a:ext cx="56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Parameter-based approach</a:t>
            </a:r>
            <a:endParaRPr lang="en-US" sz="2000" dirty="0"/>
          </a:p>
        </p:txBody>
      </p:sp>
      <p:sp>
        <p:nvSpPr>
          <p:cNvPr id="21" name="TextBox 143"/>
          <p:cNvSpPr txBox="1"/>
          <p:nvPr/>
        </p:nvSpPr>
        <p:spPr>
          <a:xfrm>
            <a:off x="4436297" y="3321603"/>
            <a:ext cx="3222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Operation </a:t>
            </a:r>
            <a:r>
              <a:rPr lang="en-US" sz="2000" dirty="0"/>
              <a:t>under different conditions can be </a:t>
            </a:r>
            <a:r>
              <a:rPr lang="en-US" sz="2000" dirty="0" smtClean="0"/>
              <a:t>verified;</a:t>
            </a:r>
            <a:endParaRPr lang="en-US" sz="2000" dirty="0"/>
          </a:p>
        </p:txBody>
      </p:sp>
      <p:sp>
        <p:nvSpPr>
          <p:cNvPr id="22" name="Retângulo 21"/>
          <p:cNvSpPr/>
          <p:nvPr/>
        </p:nvSpPr>
        <p:spPr>
          <a:xfrm>
            <a:off x="441867" y="1719267"/>
            <a:ext cx="15900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Extensive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143"/>
          <p:cNvSpPr txBox="1"/>
          <p:nvPr/>
        </p:nvSpPr>
        <p:spPr>
          <a:xfrm>
            <a:off x="562890" y="2328223"/>
            <a:ext cx="56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Four classes of defects + Three probability models</a:t>
            </a:r>
            <a:endParaRPr lang="en-US" sz="2000" dirty="0"/>
          </a:p>
        </p:txBody>
      </p:sp>
      <p:sp>
        <p:nvSpPr>
          <p:cNvPr id="26" name="TextBox 143"/>
          <p:cNvSpPr txBox="1"/>
          <p:nvPr/>
        </p:nvSpPr>
        <p:spPr>
          <a:xfrm>
            <a:off x="562890" y="4673138"/>
            <a:ext cx="2818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Easy to interpret and visualize the results</a:t>
            </a:r>
            <a:endParaRPr lang="en-US" sz="2000" dirty="0"/>
          </a:p>
        </p:txBody>
      </p:sp>
      <p:sp>
        <p:nvSpPr>
          <p:cNvPr id="27" name="TextBox 143"/>
          <p:cNvSpPr txBox="1"/>
          <p:nvPr/>
        </p:nvSpPr>
        <p:spPr>
          <a:xfrm>
            <a:off x="3853398" y="4574205"/>
            <a:ext cx="413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Error-free simulations calculation (%)</a:t>
            </a:r>
            <a:endParaRPr lang="en-US" sz="2000" dirty="0"/>
          </a:p>
        </p:txBody>
      </p:sp>
      <p:sp>
        <p:nvSpPr>
          <p:cNvPr id="28" name="Seta para a direita 27"/>
          <p:cNvSpPr/>
          <p:nvPr/>
        </p:nvSpPr>
        <p:spPr>
          <a:xfrm>
            <a:off x="3667973" y="3505331"/>
            <a:ext cx="586854" cy="3888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tângulo 28"/>
          <p:cNvSpPr/>
          <p:nvPr/>
        </p:nvSpPr>
        <p:spPr>
          <a:xfrm>
            <a:off x="562890" y="4098790"/>
            <a:ext cx="1488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Innovative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TextBox 143"/>
          <p:cNvSpPr txBox="1"/>
          <p:nvPr/>
        </p:nvSpPr>
        <p:spPr>
          <a:xfrm>
            <a:off x="3853399" y="5284991"/>
            <a:ext cx="413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Heat map</a:t>
            </a:r>
            <a:endParaRPr lang="en-US" sz="2000" dirty="0"/>
          </a:p>
        </p:txBody>
      </p:sp>
      <p:sp>
        <p:nvSpPr>
          <p:cNvPr id="32" name="Seta para a direita 31"/>
          <p:cNvSpPr/>
          <p:nvPr/>
        </p:nvSpPr>
        <p:spPr>
          <a:xfrm rot="20956154">
            <a:off x="3069684" y="4608945"/>
            <a:ext cx="609051" cy="3888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Seta para a direita 32"/>
          <p:cNvSpPr/>
          <p:nvPr/>
        </p:nvSpPr>
        <p:spPr>
          <a:xfrm rot="535439">
            <a:off x="3035141" y="5235324"/>
            <a:ext cx="650069" cy="3888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2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8" grpId="0"/>
      <p:bldP spid="20" grpId="0"/>
      <p:bldP spid="21" grpId="0"/>
      <p:bldP spid="22" grpId="0"/>
      <p:bldP spid="23" grpId="0"/>
      <p:bldP spid="26" grpId="0"/>
      <p:bldP spid="27" grpId="0"/>
      <p:bldP spid="28" grpId="0" animBg="1"/>
      <p:bldP spid="29" grpId="0"/>
      <p:bldP spid="31" grpId="0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52" y="2251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Methodology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–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Fault Simulation Flow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B66-3CB7-487E-888B-AE03B5EE7441}" type="slidenum">
              <a:rPr lang="pt-BR" b="1">
                <a:solidFill>
                  <a:schemeClr val="tx2">
                    <a:lumMod val="75000"/>
                  </a:schemeClr>
                </a:solidFill>
              </a:rPr>
              <a:pPr/>
              <a:t>9</a:t>
            </a:fld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153662" y="5958275"/>
            <a:ext cx="6504711" cy="813943"/>
            <a:chOff x="1153662" y="5958275"/>
            <a:chExt cx="6504711" cy="8139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020" y="6144642"/>
              <a:ext cx="1335864" cy="570849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700" y="5958275"/>
              <a:ext cx="830646" cy="763200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162" y="6297747"/>
              <a:ext cx="1684211" cy="360000"/>
            </a:xfrm>
            <a:prstGeom prst="rect">
              <a:avLst/>
            </a:prstGeom>
          </p:spPr>
        </p:pic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62" y="6009018"/>
              <a:ext cx="1780799" cy="763200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254998" y="1634708"/>
            <a:ext cx="8802061" cy="3875380"/>
            <a:chOff x="254998" y="1634708"/>
            <a:chExt cx="8802061" cy="3875380"/>
          </a:xfrm>
        </p:grpSpPr>
        <p:sp>
          <p:nvSpPr>
            <p:cNvPr id="3" name="Forma livre 2"/>
            <p:cNvSpPr/>
            <p:nvPr/>
          </p:nvSpPr>
          <p:spPr>
            <a:xfrm>
              <a:off x="254998" y="1872167"/>
              <a:ext cx="2486347" cy="3343888"/>
            </a:xfrm>
            <a:custGeom>
              <a:avLst/>
              <a:gdLst>
                <a:gd name="connsiteX0" fmla="*/ 0 w 2335935"/>
                <a:gd name="connsiteY0" fmla="*/ 233594 h 3343888"/>
                <a:gd name="connsiteX1" fmla="*/ 233594 w 2335935"/>
                <a:gd name="connsiteY1" fmla="*/ 0 h 3343888"/>
                <a:gd name="connsiteX2" fmla="*/ 2102342 w 2335935"/>
                <a:gd name="connsiteY2" fmla="*/ 0 h 3343888"/>
                <a:gd name="connsiteX3" fmla="*/ 2335936 w 2335935"/>
                <a:gd name="connsiteY3" fmla="*/ 233594 h 3343888"/>
                <a:gd name="connsiteX4" fmla="*/ 2335935 w 2335935"/>
                <a:gd name="connsiteY4" fmla="*/ 3110295 h 3343888"/>
                <a:gd name="connsiteX5" fmla="*/ 2102341 w 2335935"/>
                <a:gd name="connsiteY5" fmla="*/ 3343889 h 3343888"/>
                <a:gd name="connsiteX6" fmla="*/ 233594 w 2335935"/>
                <a:gd name="connsiteY6" fmla="*/ 3343888 h 3343888"/>
                <a:gd name="connsiteX7" fmla="*/ 0 w 2335935"/>
                <a:gd name="connsiteY7" fmla="*/ 3110294 h 3343888"/>
                <a:gd name="connsiteX8" fmla="*/ 0 w 2335935"/>
                <a:gd name="connsiteY8" fmla="*/ 233594 h 334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5935" h="3343888">
                  <a:moveTo>
                    <a:pt x="0" y="233594"/>
                  </a:moveTo>
                  <a:cubicBezTo>
                    <a:pt x="0" y="104584"/>
                    <a:pt x="104584" y="0"/>
                    <a:pt x="233594" y="0"/>
                  </a:cubicBezTo>
                  <a:lnTo>
                    <a:pt x="2102342" y="0"/>
                  </a:lnTo>
                  <a:cubicBezTo>
                    <a:pt x="2231352" y="0"/>
                    <a:pt x="2335936" y="104584"/>
                    <a:pt x="2335936" y="233594"/>
                  </a:cubicBezTo>
                  <a:cubicBezTo>
                    <a:pt x="2335936" y="1192494"/>
                    <a:pt x="2335935" y="2151395"/>
                    <a:pt x="2335935" y="3110295"/>
                  </a:cubicBezTo>
                  <a:cubicBezTo>
                    <a:pt x="2335935" y="3239305"/>
                    <a:pt x="2231351" y="3343889"/>
                    <a:pt x="2102341" y="3343889"/>
                  </a:cubicBezTo>
                  <a:lnTo>
                    <a:pt x="233594" y="3343888"/>
                  </a:lnTo>
                  <a:cubicBezTo>
                    <a:pt x="104584" y="3343888"/>
                    <a:pt x="0" y="3239304"/>
                    <a:pt x="0" y="3110294"/>
                  </a:cubicBezTo>
                  <a:lnTo>
                    <a:pt x="0" y="233594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242" tIns="192242" rIns="192242" bIns="90879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Circuit selection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Parameters choice</a:t>
              </a:r>
              <a:endParaRPr lang="en-US" sz="2000" kern="1200" dirty="0"/>
            </a:p>
          </p:txBody>
        </p:sp>
        <p:sp>
          <p:nvSpPr>
            <p:cNvPr id="6" name="Forma livre 5"/>
            <p:cNvSpPr/>
            <p:nvPr/>
          </p:nvSpPr>
          <p:spPr>
            <a:xfrm>
              <a:off x="774094" y="4684378"/>
              <a:ext cx="2076386" cy="825710"/>
            </a:xfrm>
            <a:custGeom>
              <a:avLst/>
              <a:gdLst>
                <a:gd name="connsiteX0" fmla="*/ 0 w 2076386"/>
                <a:gd name="connsiteY0" fmla="*/ 82571 h 825710"/>
                <a:gd name="connsiteX1" fmla="*/ 82571 w 2076386"/>
                <a:gd name="connsiteY1" fmla="*/ 0 h 825710"/>
                <a:gd name="connsiteX2" fmla="*/ 1993815 w 2076386"/>
                <a:gd name="connsiteY2" fmla="*/ 0 h 825710"/>
                <a:gd name="connsiteX3" fmla="*/ 2076386 w 2076386"/>
                <a:gd name="connsiteY3" fmla="*/ 82571 h 825710"/>
                <a:gd name="connsiteX4" fmla="*/ 2076386 w 2076386"/>
                <a:gd name="connsiteY4" fmla="*/ 743139 h 825710"/>
                <a:gd name="connsiteX5" fmla="*/ 1993815 w 2076386"/>
                <a:gd name="connsiteY5" fmla="*/ 825710 h 825710"/>
                <a:gd name="connsiteX6" fmla="*/ 82571 w 2076386"/>
                <a:gd name="connsiteY6" fmla="*/ 825710 h 825710"/>
                <a:gd name="connsiteX7" fmla="*/ 0 w 2076386"/>
                <a:gd name="connsiteY7" fmla="*/ 743139 h 825710"/>
                <a:gd name="connsiteX8" fmla="*/ 0 w 2076386"/>
                <a:gd name="connsiteY8" fmla="*/ 82571 h 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386" h="825710">
                  <a:moveTo>
                    <a:pt x="0" y="82571"/>
                  </a:moveTo>
                  <a:cubicBezTo>
                    <a:pt x="0" y="36968"/>
                    <a:pt x="36968" y="0"/>
                    <a:pt x="82571" y="0"/>
                  </a:cubicBezTo>
                  <a:lnTo>
                    <a:pt x="1993815" y="0"/>
                  </a:lnTo>
                  <a:cubicBezTo>
                    <a:pt x="2039418" y="0"/>
                    <a:pt x="2076386" y="36968"/>
                    <a:pt x="2076386" y="82571"/>
                  </a:cubicBezTo>
                  <a:lnTo>
                    <a:pt x="2076386" y="743139"/>
                  </a:lnTo>
                  <a:cubicBezTo>
                    <a:pt x="2076386" y="788742"/>
                    <a:pt x="2039418" y="825710"/>
                    <a:pt x="1993815" y="825710"/>
                  </a:cubicBezTo>
                  <a:lnTo>
                    <a:pt x="82571" y="825710"/>
                  </a:lnTo>
                  <a:cubicBezTo>
                    <a:pt x="36968" y="825710"/>
                    <a:pt x="0" y="788742"/>
                    <a:pt x="0" y="743139"/>
                  </a:cubicBezTo>
                  <a:lnTo>
                    <a:pt x="0" y="8257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809" tIns="55934" rIns="71809" bIns="55934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Initial procedures</a:t>
              </a:r>
              <a:endParaRPr lang="en-US" sz="2500" kern="1200" dirty="0"/>
            </a:p>
          </p:txBody>
        </p:sp>
        <p:sp>
          <p:nvSpPr>
            <p:cNvPr id="7" name="Forma livre 6"/>
            <p:cNvSpPr/>
            <p:nvPr/>
          </p:nvSpPr>
          <p:spPr>
            <a:xfrm>
              <a:off x="3141260" y="1872167"/>
              <a:ext cx="2662555" cy="3343888"/>
            </a:xfrm>
            <a:custGeom>
              <a:avLst/>
              <a:gdLst>
                <a:gd name="connsiteX0" fmla="*/ 0 w 2335935"/>
                <a:gd name="connsiteY0" fmla="*/ 233594 h 3343888"/>
                <a:gd name="connsiteX1" fmla="*/ 233594 w 2335935"/>
                <a:gd name="connsiteY1" fmla="*/ 0 h 3343888"/>
                <a:gd name="connsiteX2" fmla="*/ 2102342 w 2335935"/>
                <a:gd name="connsiteY2" fmla="*/ 0 h 3343888"/>
                <a:gd name="connsiteX3" fmla="*/ 2335936 w 2335935"/>
                <a:gd name="connsiteY3" fmla="*/ 233594 h 3343888"/>
                <a:gd name="connsiteX4" fmla="*/ 2335935 w 2335935"/>
                <a:gd name="connsiteY4" fmla="*/ 3110295 h 3343888"/>
                <a:gd name="connsiteX5" fmla="*/ 2102341 w 2335935"/>
                <a:gd name="connsiteY5" fmla="*/ 3343889 h 3343888"/>
                <a:gd name="connsiteX6" fmla="*/ 233594 w 2335935"/>
                <a:gd name="connsiteY6" fmla="*/ 3343888 h 3343888"/>
                <a:gd name="connsiteX7" fmla="*/ 0 w 2335935"/>
                <a:gd name="connsiteY7" fmla="*/ 3110294 h 3343888"/>
                <a:gd name="connsiteX8" fmla="*/ 0 w 2335935"/>
                <a:gd name="connsiteY8" fmla="*/ 233594 h 334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5935" h="3343888">
                  <a:moveTo>
                    <a:pt x="0" y="233594"/>
                  </a:moveTo>
                  <a:cubicBezTo>
                    <a:pt x="0" y="104584"/>
                    <a:pt x="104584" y="0"/>
                    <a:pt x="233594" y="0"/>
                  </a:cubicBezTo>
                  <a:lnTo>
                    <a:pt x="2102342" y="0"/>
                  </a:lnTo>
                  <a:cubicBezTo>
                    <a:pt x="2231352" y="0"/>
                    <a:pt x="2335936" y="104584"/>
                    <a:pt x="2335936" y="233594"/>
                  </a:cubicBezTo>
                  <a:cubicBezTo>
                    <a:pt x="2335936" y="1192494"/>
                    <a:pt x="2335935" y="2151395"/>
                    <a:pt x="2335935" y="3110295"/>
                  </a:cubicBezTo>
                  <a:cubicBezTo>
                    <a:pt x="2335935" y="3239305"/>
                    <a:pt x="2231351" y="3343889"/>
                    <a:pt x="2102341" y="3343889"/>
                  </a:cubicBezTo>
                  <a:lnTo>
                    <a:pt x="233594" y="3343888"/>
                  </a:lnTo>
                  <a:cubicBezTo>
                    <a:pt x="104584" y="3343888"/>
                    <a:pt x="0" y="3239304"/>
                    <a:pt x="0" y="3110294"/>
                  </a:cubicBezTo>
                  <a:lnTo>
                    <a:pt x="0" y="233594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242" tIns="908789" rIns="192242" bIns="192243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Error-free reference simulation 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Defect insertion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Fault simulation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Comparison (Error-free x  defective)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kern="1200" dirty="0" smtClean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kern="1200" dirty="0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3822816" y="1634708"/>
              <a:ext cx="2076386" cy="825710"/>
            </a:xfrm>
            <a:custGeom>
              <a:avLst/>
              <a:gdLst>
                <a:gd name="connsiteX0" fmla="*/ 0 w 2076386"/>
                <a:gd name="connsiteY0" fmla="*/ 82571 h 825710"/>
                <a:gd name="connsiteX1" fmla="*/ 82571 w 2076386"/>
                <a:gd name="connsiteY1" fmla="*/ 0 h 825710"/>
                <a:gd name="connsiteX2" fmla="*/ 1993815 w 2076386"/>
                <a:gd name="connsiteY2" fmla="*/ 0 h 825710"/>
                <a:gd name="connsiteX3" fmla="*/ 2076386 w 2076386"/>
                <a:gd name="connsiteY3" fmla="*/ 82571 h 825710"/>
                <a:gd name="connsiteX4" fmla="*/ 2076386 w 2076386"/>
                <a:gd name="connsiteY4" fmla="*/ 743139 h 825710"/>
                <a:gd name="connsiteX5" fmla="*/ 1993815 w 2076386"/>
                <a:gd name="connsiteY5" fmla="*/ 825710 h 825710"/>
                <a:gd name="connsiteX6" fmla="*/ 82571 w 2076386"/>
                <a:gd name="connsiteY6" fmla="*/ 825710 h 825710"/>
                <a:gd name="connsiteX7" fmla="*/ 0 w 2076386"/>
                <a:gd name="connsiteY7" fmla="*/ 743139 h 825710"/>
                <a:gd name="connsiteX8" fmla="*/ 0 w 2076386"/>
                <a:gd name="connsiteY8" fmla="*/ 82571 h 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386" h="825710">
                  <a:moveTo>
                    <a:pt x="0" y="82571"/>
                  </a:moveTo>
                  <a:cubicBezTo>
                    <a:pt x="0" y="36968"/>
                    <a:pt x="36968" y="0"/>
                    <a:pt x="82571" y="0"/>
                  </a:cubicBezTo>
                  <a:lnTo>
                    <a:pt x="1993815" y="0"/>
                  </a:lnTo>
                  <a:cubicBezTo>
                    <a:pt x="2039418" y="0"/>
                    <a:pt x="2076386" y="36968"/>
                    <a:pt x="2076386" y="82571"/>
                  </a:cubicBezTo>
                  <a:lnTo>
                    <a:pt x="2076386" y="743139"/>
                  </a:lnTo>
                  <a:cubicBezTo>
                    <a:pt x="2076386" y="788742"/>
                    <a:pt x="2039418" y="825710"/>
                    <a:pt x="1993815" y="825710"/>
                  </a:cubicBezTo>
                  <a:lnTo>
                    <a:pt x="82571" y="825710"/>
                  </a:lnTo>
                  <a:cubicBezTo>
                    <a:pt x="36968" y="825710"/>
                    <a:pt x="0" y="788742"/>
                    <a:pt x="0" y="743139"/>
                  </a:cubicBezTo>
                  <a:lnTo>
                    <a:pt x="0" y="8257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809" tIns="55934" rIns="71809" bIns="55934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Intermediate procedures</a:t>
              </a:r>
              <a:endParaRPr lang="en-US" sz="2500" kern="1200" dirty="0"/>
            </a:p>
          </p:txBody>
        </p:sp>
        <p:sp>
          <p:nvSpPr>
            <p:cNvPr id="18" name="Forma livre 17"/>
            <p:cNvSpPr/>
            <p:nvPr/>
          </p:nvSpPr>
          <p:spPr>
            <a:xfrm>
              <a:off x="6165130" y="1872167"/>
              <a:ext cx="2622253" cy="3343888"/>
            </a:xfrm>
            <a:custGeom>
              <a:avLst/>
              <a:gdLst>
                <a:gd name="connsiteX0" fmla="*/ 0 w 2335935"/>
                <a:gd name="connsiteY0" fmla="*/ 233594 h 3343888"/>
                <a:gd name="connsiteX1" fmla="*/ 233594 w 2335935"/>
                <a:gd name="connsiteY1" fmla="*/ 0 h 3343888"/>
                <a:gd name="connsiteX2" fmla="*/ 2102342 w 2335935"/>
                <a:gd name="connsiteY2" fmla="*/ 0 h 3343888"/>
                <a:gd name="connsiteX3" fmla="*/ 2335936 w 2335935"/>
                <a:gd name="connsiteY3" fmla="*/ 233594 h 3343888"/>
                <a:gd name="connsiteX4" fmla="*/ 2335935 w 2335935"/>
                <a:gd name="connsiteY4" fmla="*/ 3110295 h 3343888"/>
                <a:gd name="connsiteX5" fmla="*/ 2102341 w 2335935"/>
                <a:gd name="connsiteY5" fmla="*/ 3343889 h 3343888"/>
                <a:gd name="connsiteX6" fmla="*/ 233594 w 2335935"/>
                <a:gd name="connsiteY6" fmla="*/ 3343888 h 3343888"/>
                <a:gd name="connsiteX7" fmla="*/ 0 w 2335935"/>
                <a:gd name="connsiteY7" fmla="*/ 3110294 h 3343888"/>
                <a:gd name="connsiteX8" fmla="*/ 0 w 2335935"/>
                <a:gd name="connsiteY8" fmla="*/ 233594 h 334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5935" h="3343888">
                  <a:moveTo>
                    <a:pt x="0" y="233594"/>
                  </a:moveTo>
                  <a:cubicBezTo>
                    <a:pt x="0" y="104584"/>
                    <a:pt x="104584" y="0"/>
                    <a:pt x="233594" y="0"/>
                  </a:cubicBezTo>
                  <a:lnTo>
                    <a:pt x="2102342" y="0"/>
                  </a:lnTo>
                  <a:cubicBezTo>
                    <a:pt x="2231352" y="0"/>
                    <a:pt x="2335936" y="104584"/>
                    <a:pt x="2335936" y="233594"/>
                  </a:cubicBezTo>
                  <a:cubicBezTo>
                    <a:pt x="2335936" y="1192494"/>
                    <a:pt x="2335935" y="2151395"/>
                    <a:pt x="2335935" y="3110295"/>
                  </a:cubicBezTo>
                  <a:cubicBezTo>
                    <a:pt x="2335935" y="3239305"/>
                    <a:pt x="2231351" y="3343889"/>
                    <a:pt x="2102341" y="3343889"/>
                  </a:cubicBezTo>
                  <a:lnTo>
                    <a:pt x="233594" y="3343888"/>
                  </a:lnTo>
                  <a:cubicBezTo>
                    <a:pt x="104584" y="3343888"/>
                    <a:pt x="0" y="3239304"/>
                    <a:pt x="0" y="3110294"/>
                  </a:cubicBezTo>
                  <a:lnTo>
                    <a:pt x="0" y="233594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242" tIns="192242" rIns="192242" bIns="90879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Result analysis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Error-free simulations percent calculation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 smtClean="0"/>
                <a:t>Design heat map</a:t>
              </a:r>
              <a:endParaRPr lang="en-US" sz="2000" kern="1200" dirty="0"/>
            </a:p>
          </p:txBody>
        </p:sp>
        <p:sp>
          <p:nvSpPr>
            <p:cNvPr id="20" name="Forma livre 19"/>
            <p:cNvSpPr/>
            <p:nvPr/>
          </p:nvSpPr>
          <p:spPr>
            <a:xfrm>
              <a:off x="6980673" y="4094585"/>
              <a:ext cx="2076386" cy="825710"/>
            </a:xfrm>
            <a:custGeom>
              <a:avLst/>
              <a:gdLst>
                <a:gd name="connsiteX0" fmla="*/ 0 w 2076386"/>
                <a:gd name="connsiteY0" fmla="*/ 82571 h 825710"/>
                <a:gd name="connsiteX1" fmla="*/ 82571 w 2076386"/>
                <a:gd name="connsiteY1" fmla="*/ 0 h 825710"/>
                <a:gd name="connsiteX2" fmla="*/ 1993815 w 2076386"/>
                <a:gd name="connsiteY2" fmla="*/ 0 h 825710"/>
                <a:gd name="connsiteX3" fmla="*/ 2076386 w 2076386"/>
                <a:gd name="connsiteY3" fmla="*/ 82571 h 825710"/>
                <a:gd name="connsiteX4" fmla="*/ 2076386 w 2076386"/>
                <a:gd name="connsiteY4" fmla="*/ 743139 h 825710"/>
                <a:gd name="connsiteX5" fmla="*/ 1993815 w 2076386"/>
                <a:gd name="connsiteY5" fmla="*/ 825710 h 825710"/>
                <a:gd name="connsiteX6" fmla="*/ 82571 w 2076386"/>
                <a:gd name="connsiteY6" fmla="*/ 825710 h 825710"/>
                <a:gd name="connsiteX7" fmla="*/ 0 w 2076386"/>
                <a:gd name="connsiteY7" fmla="*/ 743139 h 825710"/>
                <a:gd name="connsiteX8" fmla="*/ 0 w 2076386"/>
                <a:gd name="connsiteY8" fmla="*/ 82571 h 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386" h="825710">
                  <a:moveTo>
                    <a:pt x="0" y="82571"/>
                  </a:moveTo>
                  <a:cubicBezTo>
                    <a:pt x="0" y="36968"/>
                    <a:pt x="36968" y="0"/>
                    <a:pt x="82571" y="0"/>
                  </a:cubicBezTo>
                  <a:lnTo>
                    <a:pt x="1993815" y="0"/>
                  </a:lnTo>
                  <a:cubicBezTo>
                    <a:pt x="2039418" y="0"/>
                    <a:pt x="2076386" y="36968"/>
                    <a:pt x="2076386" y="82571"/>
                  </a:cubicBezTo>
                  <a:lnTo>
                    <a:pt x="2076386" y="743139"/>
                  </a:lnTo>
                  <a:cubicBezTo>
                    <a:pt x="2076386" y="788742"/>
                    <a:pt x="2039418" y="825710"/>
                    <a:pt x="1993815" y="825710"/>
                  </a:cubicBezTo>
                  <a:lnTo>
                    <a:pt x="82571" y="825710"/>
                  </a:lnTo>
                  <a:cubicBezTo>
                    <a:pt x="36968" y="825710"/>
                    <a:pt x="0" y="788742"/>
                    <a:pt x="0" y="743139"/>
                  </a:cubicBezTo>
                  <a:lnTo>
                    <a:pt x="0" y="8257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809" tIns="55934" rIns="71809" bIns="55934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Final procedures</a:t>
              </a:r>
              <a:endParaRPr lang="en-US" sz="2500" kern="1200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3141260" y="1189763"/>
            <a:ext cx="3349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/>
              <a:t>Repeat</a:t>
            </a:r>
            <a:r>
              <a:rPr lang="pt-BR" sz="2000" b="1" dirty="0" smtClean="0"/>
              <a:t> for </a:t>
            </a:r>
            <a:r>
              <a:rPr lang="pt-BR" sz="2000" b="1" dirty="0" err="1" smtClean="0"/>
              <a:t>all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iterations</a:t>
            </a:r>
            <a:endParaRPr lang="pt-BR" sz="2000" b="1" dirty="0"/>
          </a:p>
        </p:txBody>
      </p:sp>
      <p:sp>
        <p:nvSpPr>
          <p:cNvPr id="277" name="CaixaDeTexto 276"/>
          <p:cNvSpPr txBox="1"/>
          <p:nvPr/>
        </p:nvSpPr>
        <p:spPr>
          <a:xfrm>
            <a:off x="6460720" y="1193992"/>
            <a:ext cx="301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/>
              <a:t>After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all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iterations</a:t>
            </a:r>
            <a:endParaRPr lang="pt-BR" sz="2000" b="1" dirty="0"/>
          </a:p>
        </p:txBody>
      </p:sp>
      <p:sp>
        <p:nvSpPr>
          <p:cNvPr id="21" name="Seta para a direita 20"/>
          <p:cNvSpPr/>
          <p:nvPr/>
        </p:nvSpPr>
        <p:spPr>
          <a:xfrm>
            <a:off x="2635182" y="3025007"/>
            <a:ext cx="456812" cy="3888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642451" y="3025007"/>
            <a:ext cx="456812" cy="3888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00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7" grpId="0"/>
      <p:bldP spid="2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9775</TotalTime>
  <Words>1066</Words>
  <Application>Microsoft Office PowerPoint</Application>
  <PresentationFormat>Apresentação na tela (4:3)</PresentationFormat>
  <Paragraphs>331</Paragraphs>
  <Slides>22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Serif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Dayane</cp:lastModifiedBy>
  <cp:revision>648</cp:revision>
  <dcterms:created xsi:type="dcterms:W3CDTF">2015-02-11T11:24:27Z</dcterms:created>
  <dcterms:modified xsi:type="dcterms:W3CDTF">2016-02-12T15:02:42Z</dcterms:modified>
</cp:coreProperties>
</file>