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FFF00"/>
    <a:srgbClr val="DCE6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03" autoAdjust="0"/>
    <p:restoredTop sz="98352" autoAdjust="0"/>
  </p:normalViewPr>
  <p:slideViewPr>
    <p:cSldViewPr snapToGrid="0">
      <p:cViewPr varScale="1">
        <p:scale>
          <a:sx n="72" d="100"/>
          <a:sy n="72" d="100"/>
        </p:scale>
        <p:origin x="-534"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82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8F8233-0DDE-47DF-944E-F778CAFD6FA8}" type="datetimeFigureOut">
              <a:rPr lang="pt-BR" smtClean="0"/>
              <a:pPr/>
              <a:t>22/02/2016</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34D5A1-1DB2-46D1-AEBD-14108132CE1B}" type="slidenum">
              <a:rPr lang="pt-BR" smtClean="0"/>
              <a:pPr/>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6F204-229C-4EE0-8391-3944A2693169}" type="datetimeFigureOut">
              <a:rPr lang="pt-BR" smtClean="0"/>
              <a:pPr/>
              <a:t>22/02/2016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897B4-4A8C-460B-B0B7-DDF6ABF1790B}" type="slidenum">
              <a:rPr lang="pt-BR" smtClean="0"/>
              <a:pPr/>
              <a:t>‹nº›</a:t>
            </a:fld>
            <a:endParaRPr lang="pt-BR"/>
          </a:p>
        </p:txBody>
      </p:sp>
    </p:spTree>
    <p:extLst>
      <p:ext uri="{BB962C8B-B14F-4D97-AF65-F5344CB8AC3E}">
        <p14:creationId xmlns:p14="http://schemas.microsoft.com/office/powerpoint/2010/main" xmlns="" val="179639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pt-BR" smtClean="0"/>
              <a:t>Clique para editar o título mestre</a:t>
            </a:r>
            <a:endParaRPr lang="pt-B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Date Placeholder 3"/>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326171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pt-BR"/>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Date Placeholder 3"/>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364981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pt-BR" smtClean="0"/>
              <a:t>Clique para editar o título mestre</a:t>
            </a:r>
            <a:endParaRPr lang="pt-B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Date Placeholder 3"/>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49064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pt-BR"/>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Date Placeholder 3"/>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604A47-E001-417A-AFAD-C465C4FD42AB}" type="slidenum">
              <a:rPr lang="pt-BR" smtClean="0"/>
              <a:pPr/>
              <a:t>‹nº›</a:t>
            </a:fld>
            <a:endParaRPr lang="pt-BR"/>
          </a:p>
        </p:txBody>
      </p:sp>
      <p:cxnSp>
        <p:nvCxnSpPr>
          <p:cNvPr id="7" name="Conector reto 6"/>
          <p:cNvCxnSpPr/>
          <p:nvPr/>
        </p:nvCxnSpPr>
        <p:spPr>
          <a:xfrm>
            <a:off x="0" y="5916168"/>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4078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pt-BR" smtClean="0"/>
              <a:t>Clique para editar o título mestre</a:t>
            </a:r>
            <a:endParaRPr lang="pt-B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209984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pt-B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Date Placeholder 4"/>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190361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pt-B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Date Placeholder 6"/>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420660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pt-BR"/>
          </a:p>
        </p:txBody>
      </p:sp>
      <p:sp>
        <p:nvSpPr>
          <p:cNvPr id="3" name="Date Placeholder 2"/>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1327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5415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pt-BR" smtClean="0"/>
              <a:t>Clique para editar o título mestre</a:t>
            </a:r>
            <a:endParaRPr lang="pt-B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301677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pt-BR" smtClean="0"/>
              <a:t>Clique para editar o título mestre</a:t>
            </a:r>
            <a:endParaRPr lang="pt-B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CD50744-5D9C-4BAE-BBAA-57E655B371DF}" type="datetimeFigureOut">
              <a:rPr lang="pt-BR" smtClean="0"/>
              <a:pPr/>
              <a:t>22/02/2016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184121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4E3F4"/>
            </a:gs>
            <a:gs pos="0">
              <a:schemeClr val="tx2">
                <a:lumMod val="40000"/>
                <a:lumOff val="60000"/>
              </a:schemeClr>
            </a:gs>
            <a:gs pos="19000">
              <a:schemeClr val="bg1"/>
            </a:gs>
            <a:gs pos="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50744-5D9C-4BAE-BBAA-57E655B371DF}" type="datetimeFigureOut">
              <a:rPr lang="pt-BR" smtClean="0"/>
              <a:pPr/>
              <a:t>22/02/2016</a:t>
            </a:fld>
            <a:endParaRPr lang="pt-B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04A47-E001-417A-AFAD-C465C4FD42AB}" type="slidenum">
              <a:rPr lang="pt-BR" smtClean="0"/>
              <a:pPr/>
              <a:t>‹nº›</a:t>
            </a:fld>
            <a:endParaRPr lang="pt-BR"/>
          </a:p>
        </p:txBody>
      </p:sp>
    </p:spTree>
    <p:extLst>
      <p:ext uri="{BB962C8B-B14F-4D97-AF65-F5344CB8AC3E}">
        <p14:creationId xmlns:p14="http://schemas.microsoft.com/office/powerpoint/2010/main" xmlns="" val="92483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4.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4.jpe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4.jpeg"/><Relationship Id="rId10" Type="http://schemas.openxmlformats.org/officeDocument/2006/relationships/image" Target="../media/image40.png"/><Relationship Id="rId4" Type="http://schemas.openxmlformats.org/officeDocument/2006/relationships/image" Target="../media/image3.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jpeg"/><Relationship Id="rId10"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10" Type="http://schemas.openxmlformats.org/officeDocument/2006/relationships/image" Target="../media/image48.png"/><Relationship Id="rId4" Type="http://schemas.openxmlformats.org/officeDocument/2006/relationships/image" Target="../media/image3.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10" Type="http://schemas.openxmlformats.org/officeDocument/2006/relationships/image" Target="../media/image52.png"/><Relationship Id="rId4" Type="http://schemas.openxmlformats.org/officeDocument/2006/relationships/image" Target="../media/image3.png"/><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4.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4.jpeg"/><Relationship Id="rId10" Type="http://schemas.openxmlformats.org/officeDocument/2006/relationships/image" Target="../media/image58.png"/><Relationship Id="rId4" Type="http://schemas.openxmlformats.org/officeDocument/2006/relationships/image" Target="../media/image3.png"/><Relationship Id="rId9"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png"/><Relationship Id="rId7"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4.jpe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2.png"/><Relationship Id="rId7"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66.png"/></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2.png"/><Relationship Id="rId7" Type="http://schemas.openxmlformats.org/officeDocument/2006/relationships/image" Target="../media/image6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4.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2.png"/><Relationship Id="rId7" Type="http://schemas.openxmlformats.org/officeDocument/2006/relationships/image" Target="../media/image7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2.png"/><Relationship Id="rId7" Type="http://schemas.openxmlformats.org/officeDocument/2006/relationships/image" Target="../media/image7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4.jpe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4.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4.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jpe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 – Quantum </a:t>
            </a:r>
            <a:r>
              <a:rPr lang="pt-BR" sz="3200" dirty="0" err="1" smtClean="0">
                <a:solidFill>
                  <a:schemeClr val="tx2">
                    <a:lumMod val="60000"/>
                    <a:lumOff val="40000"/>
                  </a:schemeClr>
                </a:solidFill>
                <a:effectLst>
                  <a:innerShdw blurRad="114300">
                    <a:prstClr val="black"/>
                  </a:innerShdw>
                </a:effectLst>
              </a:rPr>
              <a:t>dot</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examples</a:t>
            </a:r>
            <a:endParaRPr lang="pt-BR" sz="3200" dirty="0">
              <a:solidFill>
                <a:schemeClr val="tx2">
                  <a:lumMod val="60000"/>
                  <a:lumOff val="40000"/>
                </a:schemeClr>
              </a:solidFill>
              <a:effectLst>
                <a:innerShdw blurRad="114300">
                  <a:prstClr val="black"/>
                </a:innerShdw>
              </a:effectLst>
            </a:endParaRPr>
          </a:p>
        </p:txBody>
      </p:sp>
      <p:pic>
        <p:nvPicPr>
          <p:cNvPr id="2050" name="Picture 2" descr="C:\Users\thiagoleao\Desktop\DISSERTAÇÃO_FINAL\images\quantum_dot1.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96348" y="1060505"/>
            <a:ext cx="4418949" cy="334798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thiagoleao\Desktop\DISSERTAÇÃO_FINAL\images\quantum_dot2.pn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951621" y="2236786"/>
            <a:ext cx="5638800" cy="21717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43"/>
          <p:cNvSpPr txBox="1"/>
          <p:nvPr/>
        </p:nvSpPr>
        <p:spPr>
          <a:xfrm>
            <a:off x="433137" y="4619165"/>
            <a:ext cx="4956816" cy="707886"/>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An </a:t>
            </a:r>
            <a:r>
              <a:rPr lang="en-US" dirty="0" err="1"/>
              <a:t>InAs</a:t>
            </a:r>
            <a:r>
              <a:rPr lang="en-US" dirty="0"/>
              <a:t> quantum dot structure grown on </a:t>
            </a:r>
            <a:r>
              <a:rPr lang="pt-BR" dirty="0" err="1"/>
              <a:t>GaAs</a:t>
            </a:r>
            <a:r>
              <a:rPr lang="pt-BR" dirty="0"/>
              <a:t> </a:t>
            </a:r>
            <a:r>
              <a:rPr lang="pt-BR" dirty="0" err="1"/>
              <a:t>substrate</a:t>
            </a:r>
            <a:r>
              <a:rPr lang="pt-BR" dirty="0"/>
              <a:t> (NSTC, 1999).</a:t>
            </a:r>
            <a:endParaRPr lang="en-US" dirty="0"/>
          </a:p>
        </p:txBody>
      </p:sp>
      <p:sp>
        <p:nvSpPr>
          <p:cNvPr id="15" name="TextBox 143"/>
          <p:cNvSpPr txBox="1"/>
          <p:nvPr/>
        </p:nvSpPr>
        <p:spPr>
          <a:xfrm>
            <a:off x="6362701" y="4617241"/>
            <a:ext cx="5227720" cy="1015663"/>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The quantum dot shape may vary depending on the process and application requirements </a:t>
            </a:r>
            <a:r>
              <a:rPr lang="pt-BR" dirty="0"/>
              <a:t>(LIANG; XIE, 2015).</a:t>
            </a:r>
            <a:endParaRPr lang="en-US" dirty="0"/>
          </a:p>
        </p:txBody>
      </p:sp>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10 – </a:t>
            </a:r>
            <a:r>
              <a:rPr lang="pt-BR" sz="3200" dirty="0" err="1" smtClean="0">
                <a:solidFill>
                  <a:schemeClr val="tx2">
                    <a:lumMod val="60000"/>
                    <a:lumOff val="40000"/>
                  </a:schemeClr>
                </a:solidFill>
                <a:effectLst>
                  <a:innerShdw blurRad="114300">
                    <a:prstClr val="black"/>
                  </a:innerShdw>
                </a:effectLst>
              </a:rPr>
              <a:t>Methodology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flow</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chart</a:t>
            </a:r>
            <a:r>
              <a:rPr lang="pt-BR" sz="3200" dirty="0" smtClean="0">
                <a:solidFill>
                  <a:schemeClr val="tx2">
                    <a:lumMod val="60000"/>
                    <a:lumOff val="40000"/>
                  </a:schemeClr>
                </a:solidFill>
                <a:effectLst>
                  <a:innerShdw blurRad="114300">
                    <a:prstClr val="black"/>
                  </a:innerShdw>
                </a:effectLst>
              </a:rPr>
              <a:t>.</a:t>
            </a:r>
          </a:p>
        </p:txBody>
      </p:sp>
      <p:pic>
        <p:nvPicPr>
          <p:cNvPr id="6146" name="Picture 2"/>
          <p:cNvPicPr>
            <a:picLocks noChangeAspect="1" noChangeArrowheads="1"/>
          </p:cNvPicPr>
          <p:nvPr/>
        </p:nvPicPr>
        <p:blipFill>
          <a:blip r:embed="rId6" cstate="print"/>
          <a:srcRect/>
          <a:stretch>
            <a:fillRect/>
          </a:stretch>
        </p:blipFill>
        <p:spPr bwMode="auto">
          <a:xfrm>
            <a:off x="3128230" y="1258957"/>
            <a:ext cx="5561863" cy="4701274"/>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1" y="170342"/>
            <a:ext cx="6697362" cy="4031873"/>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11 – </a:t>
            </a:r>
            <a:r>
              <a:rPr lang="en-US" sz="3200" dirty="0" smtClean="0">
                <a:solidFill>
                  <a:schemeClr val="tx2">
                    <a:lumMod val="60000"/>
                    <a:lumOff val="40000"/>
                  </a:schemeClr>
                </a:solidFill>
                <a:effectLst>
                  <a:innerShdw blurRad="114300">
                    <a:prstClr val="black"/>
                  </a:innerShdw>
                </a:effectLst>
              </a:rPr>
              <a:t>The boundaries for displacement/misalignment of a cell in the QCA Defects Simulator. The cell is allowed to occupy any position within the limits of the square ruler. Four extreme placements for a defective cell are shown through </a:t>
            </a:r>
            <a:r>
              <a:rPr lang="pt-BR" sz="3200" dirty="0" err="1" smtClean="0">
                <a:solidFill>
                  <a:schemeClr val="tx2">
                    <a:lumMod val="60000"/>
                    <a:lumOff val="40000"/>
                  </a:schemeClr>
                </a:solidFill>
                <a:effectLst>
                  <a:innerShdw blurRad="114300">
                    <a:prstClr val="black"/>
                  </a:innerShdw>
                </a:effectLst>
              </a:rPr>
              <a:t>the</a:t>
            </a:r>
            <a:r>
              <a:rPr lang="pt-BR" sz="3200" dirty="0" smtClean="0">
                <a:solidFill>
                  <a:schemeClr val="tx2">
                    <a:lumMod val="60000"/>
                    <a:lumOff val="40000"/>
                  </a:schemeClr>
                </a:solidFill>
                <a:effectLst>
                  <a:innerShdw blurRad="114300">
                    <a:prstClr val="black"/>
                  </a:innerShdw>
                </a:effectLst>
              </a:rPr>
              <a:t> QCA </a:t>
            </a:r>
            <a:r>
              <a:rPr lang="pt-BR" sz="3200" dirty="0" err="1" smtClean="0">
                <a:solidFill>
                  <a:schemeClr val="tx2">
                    <a:lumMod val="60000"/>
                    <a:lumOff val="40000"/>
                  </a:schemeClr>
                </a:solidFill>
                <a:effectLst>
                  <a:innerShdw blurRad="114300">
                    <a:prstClr val="black"/>
                  </a:innerShdw>
                </a:effectLst>
              </a:rPr>
              <a:t>wire</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example</a:t>
            </a:r>
            <a:r>
              <a:rPr lang="pt-BR" sz="3200" dirty="0" smtClean="0">
                <a:solidFill>
                  <a:schemeClr val="tx2">
                    <a:lumMod val="60000"/>
                    <a:lumOff val="40000"/>
                  </a:schemeClr>
                </a:solidFill>
                <a:effectLst>
                  <a:innerShdw blurRad="114300">
                    <a:prstClr val="black"/>
                  </a:innerShdw>
                </a:effectLst>
              </a:rPr>
              <a:t>.</a:t>
            </a:r>
          </a:p>
        </p:txBody>
      </p:sp>
      <p:pic>
        <p:nvPicPr>
          <p:cNvPr id="7170" name="Picture 2"/>
          <p:cNvPicPr>
            <a:picLocks noChangeAspect="1" noChangeArrowheads="1"/>
          </p:cNvPicPr>
          <p:nvPr/>
        </p:nvPicPr>
        <p:blipFill>
          <a:blip r:embed="rId6" cstate="print"/>
          <a:srcRect/>
          <a:stretch>
            <a:fillRect/>
          </a:stretch>
        </p:blipFill>
        <p:spPr bwMode="auto">
          <a:xfrm>
            <a:off x="7364628" y="356248"/>
            <a:ext cx="4201295" cy="5339495"/>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12 – </a:t>
            </a:r>
            <a:r>
              <a:rPr lang="en-US" sz="3200" dirty="0" smtClean="0">
                <a:solidFill>
                  <a:schemeClr val="tx2">
                    <a:lumMod val="60000"/>
                    <a:lumOff val="40000"/>
                  </a:schemeClr>
                </a:solidFill>
                <a:effectLst>
                  <a:innerShdw blurRad="114300">
                    <a:prstClr val="black"/>
                  </a:innerShdw>
                </a:effectLst>
              </a:rPr>
              <a:t>The two error analysis module interfaces may be accessed through the shortcuts highlighted in red, which were integrated in the </a:t>
            </a:r>
            <a:r>
              <a:rPr lang="en-US" sz="3200" dirty="0" err="1" smtClean="0">
                <a:solidFill>
                  <a:schemeClr val="tx2">
                    <a:lumMod val="60000"/>
                    <a:lumOff val="40000"/>
                  </a:schemeClr>
                </a:solidFill>
                <a:effectLst>
                  <a:innerShdw blurRad="114300">
                    <a:prstClr val="black"/>
                  </a:innerShdw>
                </a:effectLst>
              </a:rPr>
              <a:t>QCADesigner</a:t>
            </a:r>
            <a:r>
              <a:rPr lang="en-US" sz="3200" dirty="0" smtClean="0">
                <a:solidFill>
                  <a:schemeClr val="tx2">
                    <a:lumMod val="60000"/>
                    <a:lumOff val="40000"/>
                  </a:schemeClr>
                </a:solidFill>
                <a:effectLst>
                  <a:innerShdw blurRad="114300">
                    <a:prstClr val="black"/>
                  </a:innerShdw>
                </a:effectLst>
              </a:rPr>
              <a:t> main menu.</a:t>
            </a:r>
            <a:endParaRPr lang="pt-BR" sz="3200" dirty="0" smtClean="0">
              <a:solidFill>
                <a:schemeClr val="tx2">
                  <a:lumMod val="60000"/>
                  <a:lumOff val="40000"/>
                </a:schemeClr>
              </a:solidFill>
              <a:effectLst>
                <a:innerShdw blurRad="114300">
                  <a:prstClr val="black"/>
                </a:innerShdw>
              </a:effectLst>
            </a:endParaRPr>
          </a:p>
        </p:txBody>
      </p:sp>
      <p:pic>
        <p:nvPicPr>
          <p:cNvPr id="8194" name="Picture 2"/>
          <p:cNvPicPr>
            <a:picLocks noChangeAspect="1" noChangeArrowheads="1"/>
          </p:cNvPicPr>
          <p:nvPr/>
        </p:nvPicPr>
        <p:blipFill>
          <a:blip r:embed="rId6"/>
          <a:srcRect/>
          <a:stretch>
            <a:fillRect/>
          </a:stretch>
        </p:blipFill>
        <p:spPr bwMode="auto">
          <a:xfrm>
            <a:off x="2990463" y="1851195"/>
            <a:ext cx="6111091" cy="3882340"/>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13 – </a:t>
            </a:r>
            <a:r>
              <a:rPr lang="en-US" sz="3200" dirty="0" smtClean="0">
                <a:solidFill>
                  <a:schemeClr val="tx2">
                    <a:lumMod val="60000"/>
                    <a:lumOff val="40000"/>
                  </a:schemeClr>
                </a:solidFill>
                <a:effectLst>
                  <a:innerShdw blurRad="114300">
                    <a:prstClr val="black"/>
                  </a:innerShdw>
                </a:effectLst>
              </a:rPr>
              <a:t>The two distinct perspectives for the ‘Error Exploration Settings’ window.</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6535694" y="5278060"/>
            <a:ext cx="5227720"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a:t>
            </a:r>
            <a:r>
              <a:rPr lang="en-US" dirty="0" smtClean="0"/>
              <a:t>Cells </a:t>
            </a:r>
            <a:r>
              <a:rPr lang="en-US" dirty="0" err="1" smtClean="0"/>
              <a:t>i</a:t>
            </a:r>
            <a:r>
              <a:rPr lang="en-US" dirty="0" smtClean="0"/>
              <a:t> and j positioned in diagonal.</a:t>
            </a:r>
            <a:endParaRPr lang="en-US" dirty="0"/>
          </a:p>
        </p:txBody>
      </p:sp>
      <p:sp>
        <p:nvSpPr>
          <p:cNvPr id="12" name="TextBox 143"/>
          <p:cNvSpPr txBox="1"/>
          <p:nvPr/>
        </p:nvSpPr>
        <p:spPr>
          <a:xfrm>
            <a:off x="606130" y="5279984"/>
            <a:ext cx="4956816"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t>
            </a:r>
            <a:r>
              <a:rPr lang="en-US" dirty="0" smtClean="0"/>
              <a:t>a) The parameter setting window opened</a:t>
            </a:r>
          </a:p>
          <a:p>
            <a:r>
              <a:rPr lang="en-US" dirty="0" smtClean="0"/>
              <a:t>under the insertion of ‘Structural Defects’</a:t>
            </a:r>
          </a:p>
          <a:p>
            <a:r>
              <a:rPr lang="pt-BR" dirty="0" smtClean="0"/>
              <a:t>perspective.</a:t>
            </a:r>
            <a:endParaRPr lang="en-US" dirty="0"/>
          </a:p>
        </p:txBody>
      </p:sp>
      <p:pic>
        <p:nvPicPr>
          <p:cNvPr id="9218" name="Picture 2"/>
          <p:cNvPicPr>
            <a:picLocks noChangeAspect="1" noChangeArrowheads="1"/>
          </p:cNvPicPr>
          <p:nvPr/>
        </p:nvPicPr>
        <p:blipFill>
          <a:blip r:embed="rId6"/>
          <a:srcRect/>
          <a:stretch>
            <a:fillRect/>
          </a:stretch>
        </p:blipFill>
        <p:spPr bwMode="auto">
          <a:xfrm>
            <a:off x="1627745" y="1396570"/>
            <a:ext cx="2968969" cy="3809965"/>
          </a:xfrm>
          <a:prstGeom prst="rect">
            <a:avLst/>
          </a:prstGeom>
          <a:noFill/>
          <a:ln w="9525">
            <a:noFill/>
            <a:miter lim="800000"/>
            <a:headEnd/>
            <a:tailEnd/>
          </a:ln>
          <a:effectLst/>
        </p:spPr>
      </p:pic>
      <p:pic>
        <p:nvPicPr>
          <p:cNvPr id="9219" name="Picture 3"/>
          <p:cNvPicPr>
            <a:picLocks noChangeAspect="1" noChangeArrowheads="1"/>
          </p:cNvPicPr>
          <p:nvPr/>
        </p:nvPicPr>
        <p:blipFill>
          <a:blip r:embed="rId7"/>
          <a:srcRect/>
          <a:stretch>
            <a:fillRect/>
          </a:stretch>
        </p:blipFill>
        <p:spPr bwMode="auto">
          <a:xfrm>
            <a:off x="7385994" y="1400284"/>
            <a:ext cx="2968968" cy="3809963"/>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14 – </a:t>
            </a:r>
            <a:r>
              <a:rPr lang="en-US" sz="3200" dirty="0" smtClean="0">
                <a:solidFill>
                  <a:schemeClr val="tx2">
                    <a:lumMod val="60000"/>
                    <a:lumOff val="40000"/>
                  </a:schemeClr>
                </a:solidFill>
                <a:effectLst>
                  <a:innerShdw blurRad="114300">
                    <a:prstClr val="black"/>
                  </a:innerShdw>
                </a:effectLst>
              </a:rPr>
              <a:t>The error analysis module interface for output files setting and characterization round starting. The basis name field is highlighted by a red circle. Here, the name ‘design’ was used as an example</a:t>
            </a:r>
            <a:r>
              <a:rPr lang="en-US" sz="3200" dirty="0" smtClean="0"/>
              <a:t>.</a:t>
            </a:r>
            <a:endParaRPr lang="pt-BR" sz="3200" dirty="0" smtClean="0">
              <a:solidFill>
                <a:schemeClr val="tx2">
                  <a:lumMod val="60000"/>
                  <a:lumOff val="40000"/>
                </a:schemeClr>
              </a:solidFill>
              <a:effectLst>
                <a:innerShdw blurRad="114300">
                  <a:prstClr val="black"/>
                </a:innerShdw>
              </a:effectLst>
            </a:endParaRPr>
          </a:p>
        </p:txBody>
      </p:sp>
      <p:pic>
        <p:nvPicPr>
          <p:cNvPr id="10242" name="Picture 2"/>
          <p:cNvPicPr>
            <a:picLocks noChangeAspect="1" noChangeArrowheads="1"/>
          </p:cNvPicPr>
          <p:nvPr/>
        </p:nvPicPr>
        <p:blipFill>
          <a:blip r:embed="rId6"/>
          <a:srcRect/>
          <a:stretch>
            <a:fillRect/>
          </a:stretch>
        </p:blipFill>
        <p:spPr bwMode="auto">
          <a:xfrm>
            <a:off x="3710374" y="1851327"/>
            <a:ext cx="4815789" cy="3978636"/>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15 – File </a:t>
            </a:r>
            <a:r>
              <a:rPr lang="pt-BR" sz="3200" dirty="0" err="1" smtClean="0">
                <a:solidFill>
                  <a:schemeClr val="tx2">
                    <a:lumMod val="60000"/>
                    <a:lumOff val="40000"/>
                  </a:schemeClr>
                </a:solidFill>
                <a:effectLst>
                  <a:innerShdw blurRad="114300">
                    <a:prstClr val="black"/>
                  </a:innerShdw>
                </a:effectLst>
              </a:rPr>
              <a:t>results</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templates</a:t>
            </a:r>
            <a:r>
              <a:rPr lang="pt-BR" sz="3200" dirty="0" smtClean="0">
                <a:solidFill>
                  <a:schemeClr val="tx2">
                    <a:lumMod val="60000"/>
                    <a:lumOff val="40000"/>
                  </a:schemeClr>
                </a:solidFill>
                <a:effectLst>
                  <a:innerShdw blurRad="114300">
                    <a:prstClr val="black"/>
                  </a:innerShdw>
                </a:effectLst>
              </a:rPr>
              <a:t>.</a:t>
            </a:r>
          </a:p>
        </p:txBody>
      </p:sp>
      <p:sp>
        <p:nvSpPr>
          <p:cNvPr id="15" name="TextBox 143"/>
          <p:cNvSpPr txBox="1"/>
          <p:nvPr/>
        </p:nvSpPr>
        <p:spPr>
          <a:xfrm>
            <a:off x="6964280" y="5500481"/>
            <a:ext cx="5227720"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t>
            </a:r>
            <a:r>
              <a:rPr lang="en-US" dirty="0" smtClean="0"/>
              <a:t>b) Clock phase shifts result file.</a:t>
            </a:r>
            <a:endParaRPr lang="en-US" dirty="0"/>
          </a:p>
        </p:txBody>
      </p:sp>
      <p:sp>
        <p:nvSpPr>
          <p:cNvPr id="12" name="TextBox 143"/>
          <p:cNvSpPr txBox="1"/>
          <p:nvPr/>
        </p:nvSpPr>
        <p:spPr>
          <a:xfrm>
            <a:off x="1034716" y="5502405"/>
            <a:ext cx="4956816"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pt-BR" dirty="0" err="1" smtClean="0"/>
              <a:t>Structural</a:t>
            </a:r>
            <a:r>
              <a:rPr lang="pt-BR" dirty="0" smtClean="0"/>
              <a:t> </a:t>
            </a:r>
            <a:r>
              <a:rPr lang="pt-BR" dirty="0" err="1" smtClean="0"/>
              <a:t>defects</a:t>
            </a:r>
            <a:r>
              <a:rPr lang="pt-BR" dirty="0" smtClean="0"/>
              <a:t> </a:t>
            </a:r>
            <a:r>
              <a:rPr lang="pt-BR" dirty="0" err="1" smtClean="0"/>
              <a:t>result</a:t>
            </a:r>
            <a:r>
              <a:rPr lang="pt-BR" dirty="0" smtClean="0"/>
              <a:t> file.</a:t>
            </a:r>
            <a:endParaRPr lang="en-US" dirty="0"/>
          </a:p>
        </p:txBody>
      </p:sp>
      <p:pic>
        <p:nvPicPr>
          <p:cNvPr id="11266" name="Picture 2"/>
          <p:cNvPicPr>
            <a:picLocks noChangeAspect="1" noChangeArrowheads="1"/>
          </p:cNvPicPr>
          <p:nvPr/>
        </p:nvPicPr>
        <p:blipFill>
          <a:blip r:embed="rId6"/>
          <a:srcRect/>
          <a:stretch>
            <a:fillRect/>
          </a:stretch>
        </p:blipFill>
        <p:spPr bwMode="auto">
          <a:xfrm>
            <a:off x="779503" y="1249139"/>
            <a:ext cx="4269575" cy="417341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7"/>
          <a:srcRect/>
          <a:stretch>
            <a:fillRect/>
          </a:stretch>
        </p:blipFill>
        <p:spPr bwMode="auto">
          <a:xfrm>
            <a:off x="6384066" y="1276388"/>
            <a:ext cx="4681499" cy="4135870"/>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16 – </a:t>
            </a:r>
            <a:r>
              <a:rPr lang="en-US" sz="3200" dirty="0" smtClean="0">
                <a:solidFill>
                  <a:schemeClr val="tx2">
                    <a:lumMod val="60000"/>
                    <a:lumOff val="40000"/>
                  </a:schemeClr>
                </a:solidFill>
                <a:effectLst>
                  <a:innerShdw blurRad="114300">
                    <a:prstClr val="black"/>
                  </a:innerShdw>
                </a:effectLst>
              </a:rPr>
              <a:t>The range of color used in the creation of a heat map.</a:t>
            </a:r>
            <a:endParaRPr lang="pt-BR" sz="3200" dirty="0" smtClean="0">
              <a:solidFill>
                <a:schemeClr val="tx2">
                  <a:lumMod val="60000"/>
                  <a:lumOff val="40000"/>
                </a:schemeClr>
              </a:solidFill>
              <a:effectLst>
                <a:innerShdw blurRad="114300">
                  <a:prstClr val="black"/>
                </a:innerShdw>
              </a:effectLst>
            </a:endParaRPr>
          </a:p>
        </p:txBody>
      </p:sp>
      <p:pic>
        <p:nvPicPr>
          <p:cNvPr id="11" name="Imagem 10" descr="FIG_16.png"/>
          <p:cNvPicPr>
            <a:picLocks noChangeAspect="1"/>
          </p:cNvPicPr>
          <p:nvPr/>
        </p:nvPicPr>
        <p:blipFill>
          <a:blip r:embed="rId6"/>
          <a:stretch>
            <a:fillRect/>
          </a:stretch>
        </p:blipFill>
        <p:spPr>
          <a:xfrm>
            <a:off x="-11763" y="3015049"/>
            <a:ext cx="12203764" cy="963827"/>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pPr algn="just"/>
            <a:r>
              <a:rPr lang="pt-BR" sz="3200" dirty="0" smtClean="0">
                <a:solidFill>
                  <a:schemeClr val="tx2">
                    <a:lumMod val="60000"/>
                    <a:lumOff val="40000"/>
                  </a:schemeClr>
                </a:solidFill>
                <a:effectLst>
                  <a:innerShdw blurRad="114300">
                    <a:prstClr val="black"/>
                  </a:innerShdw>
                </a:effectLst>
              </a:rPr>
              <a:t>Figure 17 – </a:t>
            </a:r>
            <a:r>
              <a:rPr lang="pt-BR" sz="3200" dirty="0" err="1" smtClean="0">
                <a:solidFill>
                  <a:schemeClr val="tx2">
                    <a:lumMod val="60000"/>
                    <a:lumOff val="40000"/>
                  </a:schemeClr>
                </a:solidFill>
                <a:effectLst>
                  <a:innerShdw blurRad="114300">
                    <a:prstClr val="black"/>
                  </a:innerShdw>
                </a:effectLst>
              </a:rPr>
              <a:t>Examples</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of</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heat</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maps</a:t>
            </a:r>
            <a:r>
              <a:rPr lang="pt-BR" sz="3200" dirty="0" smtClean="0">
                <a:solidFill>
                  <a:schemeClr val="tx2">
                    <a:lumMod val="60000"/>
                    <a:lumOff val="40000"/>
                  </a:schemeClr>
                </a:solidFill>
                <a:effectLst>
                  <a:innerShdw blurRad="114300">
                    <a:prstClr val="black"/>
                  </a:innerShdw>
                </a:effectLst>
              </a:rPr>
              <a:t>.</a:t>
            </a:r>
            <a:endParaRPr lang="pt-BR" sz="3200" dirty="0">
              <a:solidFill>
                <a:schemeClr val="tx2">
                  <a:lumMod val="60000"/>
                  <a:lumOff val="40000"/>
                </a:schemeClr>
              </a:solidFill>
              <a:effectLst>
                <a:innerShdw blurRad="114300">
                  <a:prstClr val="black"/>
                </a:innerShdw>
              </a:effectLst>
            </a:endParaRPr>
          </a:p>
        </p:txBody>
      </p:sp>
      <p:sp>
        <p:nvSpPr>
          <p:cNvPr id="15" name="TextBox 143"/>
          <p:cNvSpPr txBox="1"/>
          <p:nvPr/>
        </p:nvSpPr>
        <p:spPr>
          <a:xfrm>
            <a:off x="6412128" y="4536655"/>
            <a:ext cx="5227720" cy="1015663"/>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a:t>
            </a:r>
            <a:r>
              <a:rPr lang="en-US" dirty="0" smtClean="0"/>
              <a:t>A </a:t>
            </a:r>
            <a:r>
              <a:rPr lang="en-US" dirty="0" err="1" smtClean="0"/>
              <a:t>heatmap</a:t>
            </a:r>
            <a:r>
              <a:rPr lang="en-US" dirty="0" smtClean="0"/>
              <a:t> for a majority gate tested against </a:t>
            </a:r>
            <a:r>
              <a:rPr lang="en-US" dirty="0" err="1" smtClean="0"/>
              <a:t>dopant</a:t>
            </a:r>
            <a:r>
              <a:rPr lang="en-US" dirty="0" smtClean="0"/>
              <a:t> structural defects with an uniform </a:t>
            </a:r>
            <a:r>
              <a:rPr lang="pt-BR" dirty="0" err="1" smtClean="0"/>
              <a:t>probability</a:t>
            </a:r>
            <a:r>
              <a:rPr lang="pt-BR" dirty="0" smtClean="0"/>
              <a:t>.</a:t>
            </a:r>
            <a:endParaRPr lang="en-US" dirty="0"/>
          </a:p>
        </p:txBody>
      </p:sp>
      <p:sp>
        <p:nvSpPr>
          <p:cNvPr id="12" name="TextBox 143"/>
          <p:cNvSpPr txBox="1"/>
          <p:nvPr/>
        </p:nvSpPr>
        <p:spPr>
          <a:xfrm>
            <a:off x="482564" y="4538579"/>
            <a:ext cx="4956816" cy="1015663"/>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en-US" dirty="0" smtClean="0"/>
              <a:t>A </a:t>
            </a:r>
            <a:r>
              <a:rPr lang="en-US" dirty="0" err="1" smtClean="0"/>
              <a:t>heatmap</a:t>
            </a:r>
            <a:r>
              <a:rPr lang="en-US" dirty="0" smtClean="0"/>
              <a:t> for a NOT gate tested</a:t>
            </a:r>
          </a:p>
          <a:p>
            <a:pPr algn="just"/>
            <a:r>
              <a:rPr lang="en-US" dirty="0" smtClean="0"/>
              <a:t>against all structural defect classes with</a:t>
            </a:r>
          </a:p>
          <a:p>
            <a:pPr algn="just"/>
            <a:r>
              <a:rPr lang="pt-BR" dirty="0" err="1" smtClean="0"/>
              <a:t>an</a:t>
            </a:r>
            <a:r>
              <a:rPr lang="pt-BR" dirty="0" smtClean="0"/>
              <a:t> </a:t>
            </a:r>
            <a:r>
              <a:rPr lang="pt-BR" dirty="0" err="1" smtClean="0"/>
              <a:t>uniform</a:t>
            </a:r>
            <a:r>
              <a:rPr lang="pt-BR" dirty="0" smtClean="0"/>
              <a:t> </a:t>
            </a:r>
            <a:r>
              <a:rPr lang="pt-BR" dirty="0" err="1" smtClean="0"/>
              <a:t>probability</a:t>
            </a:r>
            <a:r>
              <a:rPr lang="pt-BR" dirty="0" smtClean="0"/>
              <a:t>.</a:t>
            </a:r>
            <a:endParaRPr lang="en-US" dirty="0"/>
          </a:p>
        </p:txBody>
      </p:sp>
      <p:pic>
        <p:nvPicPr>
          <p:cNvPr id="1026" name="Picture 2"/>
          <p:cNvPicPr>
            <a:picLocks noChangeAspect="1" noChangeArrowheads="1"/>
          </p:cNvPicPr>
          <p:nvPr/>
        </p:nvPicPr>
        <p:blipFill>
          <a:blip r:embed="rId6"/>
          <a:srcRect b="5893"/>
          <a:stretch>
            <a:fillRect/>
          </a:stretch>
        </p:blipFill>
        <p:spPr bwMode="auto">
          <a:xfrm>
            <a:off x="1035651" y="2001359"/>
            <a:ext cx="3520061" cy="1973219"/>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t="3808" r="4887" b="13636"/>
          <a:stretch>
            <a:fillRect/>
          </a:stretch>
        </p:blipFill>
        <p:spPr bwMode="auto">
          <a:xfrm>
            <a:off x="6820930" y="1255510"/>
            <a:ext cx="4028302" cy="3118446"/>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18 – </a:t>
            </a:r>
            <a:r>
              <a:rPr lang="en-US" sz="3200" dirty="0" smtClean="0">
                <a:solidFill>
                  <a:schemeClr val="tx2">
                    <a:lumMod val="60000"/>
                    <a:lumOff val="40000"/>
                  </a:schemeClr>
                </a:solidFill>
                <a:effectLst>
                  <a:innerShdw blurRad="114300">
                    <a:prstClr val="black"/>
                  </a:innerShdw>
                </a:effectLst>
              </a:rPr>
              <a:t>The four fundamental components selected for undergo defects testing.</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3693640" y="4165953"/>
            <a:ext cx="2781300" cy="406048"/>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a:t>
            </a:r>
            <a:r>
              <a:rPr lang="pt-BR" dirty="0" smtClean="0"/>
              <a:t>A regular </a:t>
            </a:r>
            <a:r>
              <a:rPr lang="pt-BR" dirty="0" err="1" smtClean="0"/>
              <a:t>bent</a:t>
            </a:r>
            <a:r>
              <a:rPr lang="pt-BR" dirty="0" smtClean="0"/>
              <a:t> </a:t>
            </a:r>
            <a:r>
              <a:rPr lang="pt-BR" dirty="0" err="1" smtClean="0"/>
              <a:t>wire</a:t>
            </a:r>
            <a:r>
              <a:rPr lang="pt-BR" dirty="0" smtClean="0"/>
              <a:t>.</a:t>
            </a:r>
            <a:endParaRPr lang="en-US" dirty="0"/>
          </a:p>
        </p:txBody>
      </p:sp>
      <p:sp>
        <p:nvSpPr>
          <p:cNvPr id="12" name="TextBox 143"/>
          <p:cNvSpPr txBox="1"/>
          <p:nvPr/>
        </p:nvSpPr>
        <p:spPr>
          <a:xfrm>
            <a:off x="680271" y="3599107"/>
            <a:ext cx="2211209"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pt-BR" dirty="0" smtClean="0"/>
              <a:t>A regular </a:t>
            </a:r>
            <a:r>
              <a:rPr lang="pt-BR" dirty="0" err="1" smtClean="0"/>
              <a:t>wire</a:t>
            </a:r>
            <a:r>
              <a:rPr lang="pt-BR" dirty="0" smtClean="0"/>
              <a:t>.</a:t>
            </a:r>
            <a:endParaRPr lang="en-US" dirty="0"/>
          </a:p>
        </p:txBody>
      </p:sp>
      <p:sp>
        <p:nvSpPr>
          <p:cNvPr id="13" name="TextBox 143"/>
          <p:cNvSpPr txBox="1"/>
          <p:nvPr/>
        </p:nvSpPr>
        <p:spPr>
          <a:xfrm>
            <a:off x="8945262" y="4862050"/>
            <a:ext cx="2925462"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(d) A regular </a:t>
            </a:r>
            <a:r>
              <a:rPr lang="en-US" dirty="0" err="1" smtClean="0"/>
              <a:t>fanout</a:t>
            </a:r>
            <a:r>
              <a:rPr lang="en-US" dirty="0" smtClean="0"/>
              <a:t> of 3.</a:t>
            </a:r>
            <a:endParaRPr lang="en-US" dirty="0"/>
          </a:p>
        </p:txBody>
      </p:sp>
      <p:sp>
        <p:nvSpPr>
          <p:cNvPr id="14" name="TextBox 143"/>
          <p:cNvSpPr txBox="1"/>
          <p:nvPr/>
        </p:nvSpPr>
        <p:spPr>
          <a:xfrm>
            <a:off x="5898941" y="4863974"/>
            <a:ext cx="2973210"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(c) A regular </a:t>
            </a:r>
            <a:r>
              <a:rPr lang="en-US" dirty="0" err="1" smtClean="0"/>
              <a:t>fanout</a:t>
            </a:r>
            <a:r>
              <a:rPr lang="en-US" dirty="0" smtClean="0"/>
              <a:t> of 2.</a:t>
            </a:r>
            <a:endParaRPr lang="en-US" dirty="0"/>
          </a:p>
        </p:txBody>
      </p:sp>
      <p:pic>
        <p:nvPicPr>
          <p:cNvPr id="16" name="Imagem 15" descr="FIG_18A.png"/>
          <p:cNvPicPr>
            <a:picLocks noChangeAspect="1"/>
          </p:cNvPicPr>
          <p:nvPr/>
        </p:nvPicPr>
        <p:blipFill>
          <a:blip r:embed="rId6"/>
          <a:stretch>
            <a:fillRect/>
          </a:stretch>
        </p:blipFill>
        <p:spPr>
          <a:xfrm>
            <a:off x="198782" y="2636088"/>
            <a:ext cx="3621275" cy="659235"/>
          </a:xfrm>
          <a:prstGeom prst="rect">
            <a:avLst/>
          </a:prstGeom>
        </p:spPr>
      </p:pic>
      <p:pic>
        <p:nvPicPr>
          <p:cNvPr id="17" name="Imagem 16" descr="FIG_18B.png"/>
          <p:cNvPicPr>
            <a:picLocks noChangeAspect="1"/>
          </p:cNvPicPr>
          <p:nvPr/>
        </p:nvPicPr>
        <p:blipFill>
          <a:blip r:embed="rId7"/>
          <a:stretch>
            <a:fillRect/>
          </a:stretch>
        </p:blipFill>
        <p:spPr>
          <a:xfrm>
            <a:off x="4531738" y="1417351"/>
            <a:ext cx="1284990" cy="2561526"/>
          </a:xfrm>
          <a:prstGeom prst="rect">
            <a:avLst/>
          </a:prstGeom>
        </p:spPr>
      </p:pic>
      <p:pic>
        <p:nvPicPr>
          <p:cNvPr id="18" name="Imagem 17" descr="FIG_18C.png"/>
          <p:cNvPicPr>
            <a:picLocks noChangeAspect="1"/>
          </p:cNvPicPr>
          <p:nvPr/>
        </p:nvPicPr>
        <p:blipFill>
          <a:blip r:embed="rId8"/>
          <a:stretch>
            <a:fillRect/>
          </a:stretch>
        </p:blipFill>
        <p:spPr>
          <a:xfrm>
            <a:off x="7142205" y="1428426"/>
            <a:ext cx="1447418" cy="3390711"/>
          </a:xfrm>
          <a:prstGeom prst="rect">
            <a:avLst/>
          </a:prstGeom>
        </p:spPr>
      </p:pic>
      <p:pic>
        <p:nvPicPr>
          <p:cNvPr id="19" name="Imagem 18" descr="FIG_18D.png"/>
          <p:cNvPicPr>
            <a:picLocks noChangeAspect="1"/>
          </p:cNvPicPr>
          <p:nvPr/>
        </p:nvPicPr>
        <p:blipFill>
          <a:blip r:embed="rId9"/>
          <a:stretch>
            <a:fillRect/>
          </a:stretch>
        </p:blipFill>
        <p:spPr>
          <a:xfrm>
            <a:off x="9269282" y="1412735"/>
            <a:ext cx="2428448" cy="3356974"/>
          </a:xfrm>
          <a:prstGeom prst="rect">
            <a:avLst/>
          </a:prstGeom>
        </p:spPr>
      </p:pic>
      <p:pic>
        <p:nvPicPr>
          <p:cNvPr id="20" name="Imagem 19" descr="FIG_18E.png"/>
          <p:cNvPicPr>
            <a:picLocks noChangeAspect="1"/>
          </p:cNvPicPr>
          <p:nvPr/>
        </p:nvPicPr>
        <p:blipFill>
          <a:blip r:embed="rId10"/>
          <a:stretch>
            <a:fillRect/>
          </a:stretch>
        </p:blipFill>
        <p:spPr>
          <a:xfrm>
            <a:off x="2604948" y="5486400"/>
            <a:ext cx="6906200" cy="410875"/>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19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heat maps for the regular wire submitted to every four classes of defects in the sequential structural defects testing. The gray shadows highlight the weakest polarization regions of the structure.</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6411440" y="2743553"/>
            <a:ext cx="5043960"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a:t>(b) </a:t>
            </a:r>
            <a:r>
              <a:rPr lang="en-US" dirty="0" smtClean="0"/>
              <a:t>A regular wire tested </a:t>
            </a:r>
            <a:r>
              <a:rPr lang="en-US" dirty="0" smtClean="0"/>
              <a:t>under sequential </a:t>
            </a:r>
            <a:r>
              <a:rPr lang="pt-BR" dirty="0" err="1" smtClean="0"/>
              <a:t>dopant</a:t>
            </a:r>
            <a:r>
              <a:rPr lang="pt-BR" dirty="0" smtClean="0"/>
              <a:t> </a:t>
            </a:r>
            <a:r>
              <a:rPr lang="pt-BR" dirty="0" err="1" smtClean="0"/>
              <a:t>defects</a:t>
            </a:r>
            <a:r>
              <a:rPr lang="pt-BR" dirty="0" smtClean="0"/>
              <a:t>.</a:t>
            </a:r>
            <a:endParaRPr lang="en-US" dirty="0"/>
          </a:p>
        </p:txBody>
      </p:sp>
      <p:sp>
        <p:nvSpPr>
          <p:cNvPr id="12" name="TextBox 143"/>
          <p:cNvSpPr txBox="1"/>
          <p:nvPr/>
        </p:nvSpPr>
        <p:spPr>
          <a:xfrm>
            <a:off x="375471" y="2827168"/>
            <a:ext cx="4882329"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en-US" dirty="0" smtClean="0"/>
              <a:t>A regular wire tested under sequential </a:t>
            </a:r>
            <a:r>
              <a:rPr lang="en-US" dirty="0" smtClean="0"/>
              <a:t>dislocation </a:t>
            </a:r>
            <a:r>
              <a:rPr lang="pt-BR" dirty="0" err="1" smtClean="0"/>
              <a:t>defects</a:t>
            </a:r>
            <a:r>
              <a:rPr lang="pt-BR" dirty="0" smtClean="0"/>
              <a:t>.</a:t>
            </a:r>
            <a:r>
              <a:rPr lang="pt-BR" dirty="0" smtClean="0"/>
              <a:t>.</a:t>
            </a:r>
            <a:endParaRPr lang="en-US" dirty="0"/>
          </a:p>
        </p:txBody>
      </p:sp>
      <p:sp>
        <p:nvSpPr>
          <p:cNvPr id="13" name="TextBox 143"/>
          <p:cNvSpPr txBox="1"/>
          <p:nvPr/>
        </p:nvSpPr>
        <p:spPr>
          <a:xfrm>
            <a:off x="6456062" y="4735050"/>
            <a:ext cx="5024738"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(d) </a:t>
            </a:r>
            <a:r>
              <a:rPr lang="en-US" dirty="0" smtClean="0"/>
              <a:t>A regular wire tested under sequential </a:t>
            </a:r>
            <a:r>
              <a:rPr lang="en-US" dirty="0" smtClean="0"/>
              <a:t>vacancy </a:t>
            </a:r>
            <a:r>
              <a:rPr lang="pt-BR" dirty="0" err="1" smtClean="0"/>
              <a:t>defects</a:t>
            </a:r>
            <a:r>
              <a:rPr lang="pt-BR" dirty="0" smtClean="0"/>
              <a:t>.</a:t>
            </a:r>
            <a:endParaRPr lang="en-US" dirty="0"/>
          </a:p>
        </p:txBody>
      </p:sp>
      <p:sp>
        <p:nvSpPr>
          <p:cNvPr id="14" name="TextBox 143"/>
          <p:cNvSpPr txBox="1"/>
          <p:nvPr/>
        </p:nvSpPr>
        <p:spPr>
          <a:xfrm>
            <a:off x="412540" y="4686174"/>
            <a:ext cx="4845260"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en-US" dirty="0" smtClean="0"/>
              <a:t>A regular wire tested under sequential </a:t>
            </a:r>
            <a:r>
              <a:rPr lang="en-US" dirty="0" smtClean="0"/>
              <a:t>interstitial </a:t>
            </a:r>
            <a:r>
              <a:rPr lang="pt-BR" dirty="0" err="1" smtClean="0"/>
              <a:t>defects</a:t>
            </a:r>
            <a:r>
              <a:rPr lang="pt-BR" dirty="0" smtClean="0"/>
              <a:t>.</a:t>
            </a:r>
            <a:endParaRPr lang="en-US" dirty="0"/>
          </a:p>
        </p:txBody>
      </p:sp>
      <p:pic>
        <p:nvPicPr>
          <p:cNvPr id="21" name="Imagem 20" descr="FIG_19A.png"/>
          <p:cNvPicPr>
            <a:picLocks noChangeAspect="1"/>
          </p:cNvPicPr>
          <p:nvPr/>
        </p:nvPicPr>
        <p:blipFill>
          <a:blip r:embed="rId6"/>
          <a:stretch>
            <a:fillRect/>
          </a:stretch>
        </p:blipFill>
        <p:spPr>
          <a:xfrm>
            <a:off x="304800" y="1758894"/>
            <a:ext cx="4966043" cy="1035106"/>
          </a:xfrm>
          <a:prstGeom prst="rect">
            <a:avLst/>
          </a:prstGeom>
        </p:spPr>
      </p:pic>
      <p:pic>
        <p:nvPicPr>
          <p:cNvPr id="22" name="Imagem 21" descr="FIG_19B.png"/>
          <p:cNvPicPr>
            <a:picLocks noChangeAspect="1"/>
          </p:cNvPicPr>
          <p:nvPr/>
        </p:nvPicPr>
        <p:blipFill>
          <a:blip r:embed="rId7"/>
          <a:stretch>
            <a:fillRect/>
          </a:stretch>
        </p:blipFill>
        <p:spPr>
          <a:xfrm>
            <a:off x="6375400" y="1797000"/>
            <a:ext cx="4876800" cy="996335"/>
          </a:xfrm>
          <a:prstGeom prst="rect">
            <a:avLst/>
          </a:prstGeom>
        </p:spPr>
      </p:pic>
      <p:pic>
        <p:nvPicPr>
          <p:cNvPr id="23" name="Imagem 22" descr="FIG_19C.png"/>
          <p:cNvPicPr>
            <a:picLocks noChangeAspect="1"/>
          </p:cNvPicPr>
          <p:nvPr/>
        </p:nvPicPr>
        <p:blipFill>
          <a:blip r:embed="rId8"/>
          <a:stretch>
            <a:fillRect/>
          </a:stretch>
        </p:blipFill>
        <p:spPr>
          <a:xfrm>
            <a:off x="534739" y="3706762"/>
            <a:ext cx="4646861" cy="934356"/>
          </a:xfrm>
          <a:prstGeom prst="rect">
            <a:avLst/>
          </a:prstGeom>
        </p:spPr>
      </p:pic>
      <p:pic>
        <p:nvPicPr>
          <p:cNvPr id="24" name="Imagem 23" descr="FIG_19D.png"/>
          <p:cNvPicPr>
            <a:picLocks noChangeAspect="1"/>
          </p:cNvPicPr>
          <p:nvPr/>
        </p:nvPicPr>
        <p:blipFill>
          <a:blip r:embed="rId9"/>
          <a:stretch>
            <a:fillRect/>
          </a:stretch>
        </p:blipFill>
        <p:spPr>
          <a:xfrm>
            <a:off x="6213207" y="3725815"/>
            <a:ext cx="5222521" cy="922385"/>
          </a:xfrm>
          <a:prstGeom prst="rect">
            <a:avLst/>
          </a:prstGeom>
        </p:spPr>
      </p:pic>
      <p:pic>
        <p:nvPicPr>
          <p:cNvPr id="25" name="Imagem 24" descr="FIG_16.png"/>
          <p:cNvPicPr>
            <a:picLocks noChangeAspect="1"/>
          </p:cNvPicPr>
          <p:nvPr/>
        </p:nvPicPr>
        <p:blipFill>
          <a:blip r:embed="rId10"/>
          <a:stretch>
            <a:fillRect/>
          </a:stretch>
        </p:blipFill>
        <p:spPr>
          <a:xfrm>
            <a:off x="2502837" y="5453449"/>
            <a:ext cx="6818963" cy="538547"/>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2 – A QCA </a:t>
            </a:r>
            <a:r>
              <a:rPr lang="pt-BR" sz="3200" dirty="0" err="1" smtClean="0">
                <a:solidFill>
                  <a:schemeClr val="tx2">
                    <a:lumMod val="60000"/>
                    <a:lumOff val="40000"/>
                  </a:schemeClr>
                </a:solidFill>
                <a:effectLst>
                  <a:innerShdw blurRad="114300">
                    <a:prstClr val="black"/>
                  </a:innerShdw>
                </a:effectLst>
              </a:rPr>
              <a:t>cell</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and</a:t>
            </a:r>
            <a:r>
              <a:rPr lang="pt-BR" sz="3200" dirty="0" smtClean="0">
                <a:solidFill>
                  <a:schemeClr val="tx2">
                    <a:lumMod val="60000"/>
                    <a:lumOff val="40000"/>
                  </a:schemeClr>
                </a:solidFill>
                <a:effectLst>
                  <a:innerShdw blurRad="114300">
                    <a:prstClr val="black"/>
                  </a:innerShdw>
                </a:effectLst>
              </a:rPr>
              <a:t> its </a:t>
            </a:r>
            <a:r>
              <a:rPr lang="pt-BR" sz="3200" dirty="0" err="1" smtClean="0">
                <a:solidFill>
                  <a:schemeClr val="tx2">
                    <a:lumMod val="60000"/>
                    <a:lumOff val="40000"/>
                  </a:schemeClr>
                </a:solidFill>
                <a:effectLst>
                  <a:innerShdw blurRad="114300">
                    <a:prstClr val="black"/>
                  </a:innerShdw>
                </a:effectLst>
              </a:rPr>
              <a:t>two</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possible</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logic</a:t>
            </a:r>
            <a:r>
              <a:rPr lang="pt-BR" sz="3200" dirty="0" smtClean="0">
                <a:solidFill>
                  <a:schemeClr val="tx2">
                    <a:lumMod val="60000"/>
                    <a:lumOff val="40000"/>
                  </a:schemeClr>
                </a:solidFill>
                <a:effectLst>
                  <a:innerShdw blurRad="114300">
                    <a:prstClr val="black"/>
                  </a:innerShdw>
                </a:effectLst>
              </a:rPr>
              <a:t> states</a:t>
            </a:r>
            <a:endParaRPr lang="pt-BR" sz="3200" dirty="0">
              <a:solidFill>
                <a:schemeClr val="tx2">
                  <a:lumMod val="60000"/>
                  <a:lumOff val="40000"/>
                </a:schemeClr>
              </a:solidFill>
              <a:effectLst>
                <a:innerShdw blurRad="114300">
                  <a:prstClr val="black"/>
                </a:innerShdw>
              </a:effectLst>
            </a:endParaRPr>
          </a:p>
        </p:txBody>
      </p:sp>
      <p:sp>
        <p:nvSpPr>
          <p:cNvPr id="15" name="TextBox 143"/>
          <p:cNvSpPr txBox="1"/>
          <p:nvPr/>
        </p:nvSpPr>
        <p:spPr>
          <a:xfrm>
            <a:off x="6342823" y="4438336"/>
            <a:ext cx="5227720" cy="1323439"/>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a:t>
            </a:r>
            <a:r>
              <a:rPr lang="en-US" dirty="0" smtClean="0"/>
              <a:t>The QCA cell logic state interpretation depends on the threshold of the polarization level. In the figure, a </a:t>
            </a:r>
            <a:r>
              <a:rPr lang="en-US" dirty="0" err="1" smtClean="0"/>
              <a:t>fulffiled</a:t>
            </a:r>
            <a:r>
              <a:rPr lang="en-US" dirty="0" smtClean="0"/>
              <a:t> circle represents </a:t>
            </a:r>
            <a:r>
              <a:rPr lang="pt-BR" dirty="0" smtClean="0"/>
              <a:t>a </a:t>
            </a:r>
            <a:r>
              <a:rPr lang="pt-BR" dirty="0" err="1" smtClean="0"/>
              <a:t>trapped</a:t>
            </a:r>
            <a:r>
              <a:rPr lang="pt-BR" dirty="0" smtClean="0"/>
              <a:t> </a:t>
            </a:r>
            <a:r>
              <a:rPr lang="pt-BR" dirty="0" err="1" smtClean="0"/>
              <a:t>electron</a:t>
            </a:r>
            <a:r>
              <a:rPr lang="pt-BR" dirty="0" smtClean="0"/>
              <a:t>.</a:t>
            </a:r>
            <a:endParaRPr lang="en-US" dirty="0"/>
          </a:p>
        </p:txBody>
      </p:sp>
      <p:sp>
        <p:nvSpPr>
          <p:cNvPr id="12" name="TextBox 143"/>
          <p:cNvSpPr txBox="1"/>
          <p:nvPr/>
        </p:nvSpPr>
        <p:spPr>
          <a:xfrm>
            <a:off x="532528" y="4440260"/>
            <a:ext cx="4956816" cy="707886"/>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en-US" dirty="0" smtClean="0"/>
              <a:t>The representation of a four-dot QCA cell.</a:t>
            </a:r>
            <a:endParaRPr lang="en-US" dirty="0"/>
          </a:p>
        </p:txBody>
      </p:sp>
      <p:pic>
        <p:nvPicPr>
          <p:cNvPr id="13" name="Imagem 12" descr="FIG_2A.png"/>
          <p:cNvPicPr>
            <a:picLocks noChangeAspect="1"/>
          </p:cNvPicPr>
          <p:nvPr/>
        </p:nvPicPr>
        <p:blipFill>
          <a:blip r:embed="rId6"/>
          <a:stretch>
            <a:fillRect/>
          </a:stretch>
        </p:blipFill>
        <p:spPr>
          <a:xfrm>
            <a:off x="2156527" y="2226365"/>
            <a:ext cx="1612272" cy="1631314"/>
          </a:xfrm>
          <a:prstGeom prst="rect">
            <a:avLst/>
          </a:prstGeom>
        </p:spPr>
      </p:pic>
      <p:pic>
        <p:nvPicPr>
          <p:cNvPr id="16" name="Imagem 15" descr="FIG_2B.png"/>
          <p:cNvPicPr>
            <a:picLocks noChangeAspect="1"/>
          </p:cNvPicPr>
          <p:nvPr/>
        </p:nvPicPr>
        <p:blipFill>
          <a:blip r:embed="rId7"/>
          <a:stretch>
            <a:fillRect/>
          </a:stretch>
        </p:blipFill>
        <p:spPr>
          <a:xfrm>
            <a:off x="5796528" y="1400696"/>
            <a:ext cx="6011159" cy="2873130"/>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20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heat maps for the bend wire submitted to every four classes of defects in the sequential structural defects testing. The gray shadows highlight the weakest polarization regions of the structure.</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2982440" y="4267553"/>
            <a:ext cx="3062760"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(b) </a:t>
            </a:r>
            <a:r>
              <a:rPr lang="pt-BR" dirty="0" smtClean="0"/>
              <a:t>A regular </a:t>
            </a:r>
            <a:r>
              <a:rPr lang="pt-BR" dirty="0" err="1" smtClean="0"/>
              <a:t>bend</a:t>
            </a:r>
            <a:r>
              <a:rPr lang="pt-BR" dirty="0" smtClean="0"/>
              <a:t> </a:t>
            </a:r>
            <a:r>
              <a:rPr lang="pt-BR" dirty="0" err="1" smtClean="0"/>
              <a:t>wire</a:t>
            </a:r>
            <a:endParaRPr lang="pt-BR" dirty="0" smtClean="0"/>
          </a:p>
          <a:p>
            <a:r>
              <a:rPr lang="pt-BR" dirty="0" err="1" smtClean="0"/>
              <a:t>tested</a:t>
            </a:r>
            <a:r>
              <a:rPr lang="pt-BR" dirty="0" smtClean="0"/>
              <a:t> </a:t>
            </a:r>
            <a:r>
              <a:rPr lang="pt-BR" dirty="0" err="1" smtClean="0"/>
              <a:t>under</a:t>
            </a:r>
            <a:r>
              <a:rPr lang="pt-BR" dirty="0" smtClean="0"/>
              <a:t> </a:t>
            </a:r>
            <a:r>
              <a:rPr lang="pt-BR" dirty="0" err="1" smtClean="0"/>
              <a:t>sequential</a:t>
            </a:r>
            <a:endParaRPr lang="pt-BR" dirty="0" smtClean="0"/>
          </a:p>
          <a:p>
            <a:r>
              <a:rPr lang="pt-BR" dirty="0" err="1" smtClean="0"/>
              <a:t>dopant</a:t>
            </a:r>
            <a:r>
              <a:rPr lang="pt-BR" dirty="0" smtClean="0"/>
              <a:t> </a:t>
            </a:r>
            <a:r>
              <a:rPr lang="pt-BR" dirty="0" err="1" smtClean="0"/>
              <a:t>defects</a:t>
            </a:r>
            <a:r>
              <a:rPr lang="pt-BR" dirty="0" smtClean="0"/>
              <a:t>.</a:t>
            </a:r>
            <a:endParaRPr lang="en-US" dirty="0"/>
          </a:p>
        </p:txBody>
      </p:sp>
      <p:sp>
        <p:nvSpPr>
          <p:cNvPr id="12" name="TextBox 143"/>
          <p:cNvSpPr txBox="1"/>
          <p:nvPr/>
        </p:nvSpPr>
        <p:spPr>
          <a:xfrm>
            <a:off x="0" y="4249568"/>
            <a:ext cx="2977329"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A regular </a:t>
            </a:r>
            <a:r>
              <a:rPr lang="pt-BR" dirty="0" err="1" smtClean="0"/>
              <a:t>bend</a:t>
            </a:r>
            <a:r>
              <a:rPr lang="pt-BR" dirty="0" smtClean="0"/>
              <a:t> </a:t>
            </a:r>
            <a:r>
              <a:rPr lang="pt-BR" dirty="0" err="1" smtClean="0"/>
              <a:t>wire</a:t>
            </a:r>
            <a:endParaRPr lang="pt-BR" dirty="0" smtClean="0"/>
          </a:p>
          <a:p>
            <a:r>
              <a:rPr lang="pt-BR" dirty="0" err="1" smtClean="0"/>
              <a:t>tested</a:t>
            </a:r>
            <a:r>
              <a:rPr lang="pt-BR" dirty="0" smtClean="0"/>
              <a:t> </a:t>
            </a:r>
            <a:r>
              <a:rPr lang="pt-BR" dirty="0" err="1" smtClean="0"/>
              <a:t>under</a:t>
            </a:r>
            <a:r>
              <a:rPr lang="pt-BR" dirty="0" smtClean="0"/>
              <a:t> </a:t>
            </a:r>
            <a:r>
              <a:rPr lang="pt-BR" dirty="0" err="1" smtClean="0"/>
              <a:t>sequential</a:t>
            </a:r>
            <a:endParaRPr lang="pt-BR" dirty="0" smtClean="0"/>
          </a:p>
          <a:p>
            <a:r>
              <a:rPr lang="pt-BR" dirty="0" err="1" smtClean="0"/>
              <a:t>dislocation</a:t>
            </a:r>
            <a:r>
              <a:rPr lang="pt-BR" dirty="0" smtClean="0"/>
              <a:t> </a:t>
            </a:r>
            <a:r>
              <a:rPr lang="pt-BR" dirty="0" err="1" smtClean="0"/>
              <a:t>defects</a:t>
            </a:r>
            <a:r>
              <a:rPr lang="pt-BR" dirty="0" smtClean="0"/>
              <a:t>.</a:t>
            </a:r>
            <a:endParaRPr lang="en-US" dirty="0"/>
          </a:p>
        </p:txBody>
      </p:sp>
      <p:sp>
        <p:nvSpPr>
          <p:cNvPr id="13" name="TextBox 143"/>
          <p:cNvSpPr txBox="1"/>
          <p:nvPr/>
        </p:nvSpPr>
        <p:spPr>
          <a:xfrm>
            <a:off x="9021462" y="4303250"/>
            <a:ext cx="3170538"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(d) </a:t>
            </a:r>
            <a:r>
              <a:rPr lang="pt-BR" dirty="0" smtClean="0"/>
              <a:t>A regular </a:t>
            </a:r>
            <a:r>
              <a:rPr lang="pt-BR" dirty="0" err="1" smtClean="0"/>
              <a:t>bend</a:t>
            </a:r>
            <a:r>
              <a:rPr lang="pt-BR" dirty="0" smtClean="0"/>
              <a:t> </a:t>
            </a:r>
            <a:r>
              <a:rPr lang="pt-BR" dirty="0" err="1" smtClean="0"/>
              <a:t>wire</a:t>
            </a:r>
            <a:endParaRPr lang="pt-BR" dirty="0" smtClean="0"/>
          </a:p>
          <a:p>
            <a:r>
              <a:rPr lang="pt-BR" dirty="0" err="1" smtClean="0"/>
              <a:t>tested</a:t>
            </a:r>
            <a:r>
              <a:rPr lang="pt-BR" dirty="0" smtClean="0"/>
              <a:t> </a:t>
            </a:r>
            <a:r>
              <a:rPr lang="pt-BR" dirty="0" err="1" smtClean="0"/>
              <a:t>under</a:t>
            </a:r>
            <a:r>
              <a:rPr lang="pt-BR" dirty="0" smtClean="0"/>
              <a:t> </a:t>
            </a:r>
            <a:r>
              <a:rPr lang="pt-BR" dirty="0" err="1" smtClean="0"/>
              <a:t>sequential</a:t>
            </a:r>
            <a:endParaRPr lang="pt-BR" dirty="0" smtClean="0"/>
          </a:p>
          <a:p>
            <a:r>
              <a:rPr lang="pt-BR" dirty="0" err="1" smtClean="0"/>
              <a:t>vacancy</a:t>
            </a:r>
            <a:r>
              <a:rPr lang="pt-BR" dirty="0" smtClean="0"/>
              <a:t> </a:t>
            </a:r>
            <a:r>
              <a:rPr lang="pt-BR" dirty="0" err="1" smtClean="0"/>
              <a:t>defects</a:t>
            </a:r>
            <a:r>
              <a:rPr lang="pt-BR" dirty="0" smtClean="0"/>
              <a:t>.</a:t>
            </a:r>
            <a:endParaRPr lang="en-US" dirty="0"/>
          </a:p>
        </p:txBody>
      </p:sp>
      <p:sp>
        <p:nvSpPr>
          <p:cNvPr id="14" name="TextBox 143"/>
          <p:cNvSpPr txBox="1"/>
          <p:nvPr/>
        </p:nvSpPr>
        <p:spPr>
          <a:xfrm>
            <a:off x="6051340" y="4305174"/>
            <a:ext cx="2889460"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a:t>
            </a:r>
            <a:r>
              <a:rPr lang="pt-BR" dirty="0" smtClean="0"/>
              <a:t> </a:t>
            </a:r>
            <a:r>
              <a:rPr lang="pt-BR" dirty="0" smtClean="0"/>
              <a:t>A regular </a:t>
            </a:r>
            <a:r>
              <a:rPr lang="pt-BR" dirty="0" err="1" smtClean="0"/>
              <a:t>bend</a:t>
            </a:r>
            <a:r>
              <a:rPr lang="pt-BR" dirty="0" smtClean="0"/>
              <a:t> </a:t>
            </a:r>
            <a:r>
              <a:rPr lang="pt-BR" dirty="0" err="1" smtClean="0"/>
              <a:t>wire</a:t>
            </a:r>
            <a:endParaRPr lang="pt-BR" dirty="0" smtClean="0"/>
          </a:p>
          <a:p>
            <a:r>
              <a:rPr lang="pt-BR" dirty="0" err="1" smtClean="0"/>
              <a:t>tested</a:t>
            </a:r>
            <a:r>
              <a:rPr lang="pt-BR" dirty="0" smtClean="0"/>
              <a:t> </a:t>
            </a:r>
            <a:r>
              <a:rPr lang="pt-BR" dirty="0" err="1" smtClean="0"/>
              <a:t>under</a:t>
            </a:r>
            <a:r>
              <a:rPr lang="pt-BR" dirty="0" smtClean="0"/>
              <a:t> </a:t>
            </a:r>
            <a:r>
              <a:rPr lang="pt-BR" dirty="0" err="1" smtClean="0"/>
              <a:t>sequential</a:t>
            </a:r>
            <a:endParaRPr lang="pt-BR" dirty="0" smtClean="0"/>
          </a:p>
          <a:p>
            <a:r>
              <a:rPr lang="pt-BR" dirty="0" err="1" smtClean="0"/>
              <a:t>interstitial</a:t>
            </a:r>
            <a:r>
              <a:rPr lang="pt-BR" dirty="0" smtClean="0"/>
              <a:t> </a:t>
            </a:r>
            <a:r>
              <a:rPr lang="pt-BR" dirty="0" err="1" smtClean="0"/>
              <a:t>defects</a:t>
            </a:r>
            <a:r>
              <a:rPr lang="pt-BR" dirty="0" smtClean="0"/>
              <a:t>.</a:t>
            </a:r>
            <a:endParaRPr lang="en-US" dirty="0"/>
          </a:p>
        </p:txBody>
      </p:sp>
      <p:pic>
        <p:nvPicPr>
          <p:cNvPr id="25" name="Imagem 24" descr="FIG_16.png"/>
          <p:cNvPicPr>
            <a:picLocks noChangeAspect="1"/>
          </p:cNvPicPr>
          <p:nvPr/>
        </p:nvPicPr>
        <p:blipFill>
          <a:blip r:embed="rId6"/>
          <a:stretch>
            <a:fillRect/>
          </a:stretch>
        </p:blipFill>
        <p:spPr>
          <a:xfrm>
            <a:off x="2502837" y="5453449"/>
            <a:ext cx="6818963" cy="538547"/>
          </a:xfrm>
          <a:prstGeom prst="rect">
            <a:avLst/>
          </a:prstGeom>
        </p:spPr>
      </p:pic>
      <p:pic>
        <p:nvPicPr>
          <p:cNvPr id="17" name="Imagem 16" descr="FIG_20A.png"/>
          <p:cNvPicPr>
            <a:picLocks noChangeAspect="1"/>
          </p:cNvPicPr>
          <p:nvPr/>
        </p:nvPicPr>
        <p:blipFill>
          <a:blip r:embed="rId7"/>
          <a:stretch>
            <a:fillRect/>
          </a:stretch>
        </p:blipFill>
        <p:spPr>
          <a:xfrm>
            <a:off x="649183" y="1628587"/>
            <a:ext cx="1495634" cy="2686425"/>
          </a:xfrm>
          <a:prstGeom prst="rect">
            <a:avLst/>
          </a:prstGeom>
        </p:spPr>
      </p:pic>
      <p:pic>
        <p:nvPicPr>
          <p:cNvPr id="18" name="Imagem 17" descr="FIG_20B.png"/>
          <p:cNvPicPr>
            <a:picLocks noChangeAspect="1"/>
          </p:cNvPicPr>
          <p:nvPr/>
        </p:nvPicPr>
        <p:blipFill>
          <a:blip r:embed="rId8"/>
          <a:stretch>
            <a:fillRect/>
          </a:stretch>
        </p:blipFill>
        <p:spPr>
          <a:xfrm>
            <a:off x="3611467" y="1652403"/>
            <a:ext cx="1362265" cy="2638793"/>
          </a:xfrm>
          <a:prstGeom prst="rect">
            <a:avLst/>
          </a:prstGeom>
        </p:spPr>
      </p:pic>
      <p:pic>
        <p:nvPicPr>
          <p:cNvPr id="19" name="Imagem 18" descr="FIG_20C.png"/>
          <p:cNvPicPr>
            <a:picLocks noChangeAspect="1"/>
          </p:cNvPicPr>
          <p:nvPr/>
        </p:nvPicPr>
        <p:blipFill>
          <a:blip r:embed="rId9"/>
          <a:stretch>
            <a:fillRect/>
          </a:stretch>
        </p:blipFill>
        <p:spPr>
          <a:xfrm>
            <a:off x="6916646" y="1692093"/>
            <a:ext cx="1305107" cy="2610214"/>
          </a:xfrm>
          <a:prstGeom prst="rect">
            <a:avLst/>
          </a:prstGeom>
        </p:spPr>
      </p:pic>
      <p:pic>
        <p:nvPicPr>
          <p:cNvPr id="20" name="Imagem 19" descr="FIG_20D.png"/>
          <p:cNvPicPr>
            <a:picLocks noChangeAspect="1"/>
          </p:cNvPicPr>
          <p:nvPr/>
        </p:nvPicPr>
        <p:blipFill>
          <a:blip r:embed="rId10"/>
          <a:stretch>
            <a:fillRect/>
          </a:stretch>
        </p:blipFill>
        <p:spPr>
          <a:xfrm>
            <a:off x="9778904" y="1676400"/>
            <a:ext cx="1346296" cy="2692591"/>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21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heat maps for the </a:t>
            </a:r>
            <a:r>
              <a:rPr lang="en-US" sz="3200" dirty="0" err="1" smtClean="0">
                <a:solidFill>
                  <a:schemeClr val="tx2">
                    <a:lumMod val="60000"/>
                    <a:lumOff val="40000"/>
                  </a:schemeClr>
                </a:solidFill>
                <a:effectLst>
                  <a:innerShdw blurRad="114300">
                    <a:prstClr val="black"/>
                  </a:innerShdw>
                </a:effectLst>
              </a:rPr>
              <a:t>fanout</a:t>
            </a:r>
            <a:r>
              <a:rPr lang="en-US" sz="3200" dirty="0" smtClean="0">
                <a:solidFill>
                  <a:schemeClr val="tx2">
                    <a:lumMod val="60000"/>
                    <a:lumOff val="40000"/>
                  </a:schemeClr>
                </a:solidFill>
                <a:effectLst>
                  <a:innerShdw blurRad="114300">
                    <a:prstClr val="black"/>
                  </a:innerShdw>
                </a:effectLst>
              </a:rPr>
              <a:t> of 3 submitted to every four classes of defects in the sequential structural defects testing. The gray shadows highlight the weakest polarization regions of the structure.</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2982440" y="4140553"/>
            <a:ext cx="3062760" cy="1323439"/>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t>
            </a:r>
            <a:r>
              <a:rPr lang="en-US" dirty="0" smtClean="0"/>
              <a:t>b) </a:t>
            </a:r>
            <a:r>
              <a:rPr lang="en-US" dirty="0" smtClean="0"/>
              <a:t>A </a:t>
            </a:r>
            <a:r>
              <a:rPr lang="en-US" dirty="0" smtClean="0"/>
              <a:t>regular </a:t>
            </a:r>
            <a:r>
              <a:rPr lang="en-US" dirty="0" err="1" smtClean="0"/>
              <a:t>fanout</a:t>
            </a:r>
            <a:r>
              <a:rPr lang="en-US" dirty="0" smtClean="0"/>
              <a:t> of 3 tested under sequential</a:t>
            </a:r>
          </a:p>
          <a:p>
            <a:r>
              <a:rPr lang="pt-BR" dirty="0" err="1" smtClean="0"/>
              <a:t>dopant</a:t>
            </a:r>
            <a:r>
              <a:rPr lang="pt-BR" dirty="0" smtClean="0"/>
              <a:t> </a:t>
            </a:r>
            <a:r>
              <a:rPr lang="pt-BR" dirty="0" err="1" smtClean="0"/>
              <a:t>defects</a:t>
            </a:r>
            <a:r>
              <a:rPr lang="pt-BR" dirty="0" smtClean="0"/>
              <a:t>.</a:t>
            </a:r>
            <a:endParaRPr lang="en-US" dirty="0"/>
          </a:p>
        </p:txBody>
      </p:sp>
      <p:sp>
        <p:nvSpPr>
          <p:cNvPr id="12" name="TextBox 143"/>
          <p:cNvSpPr txBox="1"/>
          <p:nvPr/>
        </p:nvSpPr>
        <p:spPr>
          <a:xfrm>
            <a:off x="0" y="4122568"/>
            <a:ext cx="2977329" cy="1323439"/>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en-US" dirty="0" smtClean="0"/>
              <a:t>A regular </a:t>
            </a:r>
            <a:r>
              <a:rPr lang="en-US" dirty="0" err="1" smtClean="0"/>
              <a:t>fanout</a:t>
            </a:r>
            <a:r>
              <a:rPr lang="en-US" dirty="0" smtClean="0"/>
              <a:t> of 3 tested under sequential</a:t>
            </a:r>
          </a:p>
          <a:p>
            <a:r>
              <a:rPr lang="pt-BR" dirty="0" err="1" smtClean="0"/>
              <a:t>dislocation</a:t>
            </a:r>
            <a:r>
              <a:rPr lang="pt-BR" dirty="0" smtClean="0"/>
              <a:t> </a:t>
            </a:r>
            <a:r>
              <a:rPr lang="pt-BR" dirty="0" err="1" smtClean="0"/>
              <a:t>defects</a:t>
            </a:r>
            <a:r>
              <a:rPr lang="pt-BR" dirty="0" smtClean="0"/>
              <a:t>.</a:t>
            </a:r>
            <a:endParaRPr lang="en-US" dirty="0"/>
          </a:p>
        </p:txBody>
      </p:sp>
      <p:sp>
        <p:nvSpPr>
          <p:cNvPr id="13" name="TextBox 143"/>
          <p:cNvSpPr txBox="1"/>
          <p:nvPr/>
        </p:nvSpPr>
        <p:spPr>
          <a:xfrm>
            <a:off x="9021462" y="4176250"/>
            <a:ext cx="2865738" cy="1323439"/>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(d) </a:t>
            </a:r>
            <a:r>
              <a:rPr lang="en-US" dirty="0" smtClean="0"/>
              <a:t>A regular </a:t>
            </a:r>
            <a:r>
              <a:rPr lang="en-US" dirty="0" err="1" smtClean="0"/>
              <a:t>fanout</a:t>
            </a:r>
            <a:r>
              <a:rPr lang="en-US" dirty="0" smtClean="0"/>
              <a:t> of 3 tested under sequential</a:t>
            </a:r>
          </a:p>
          <a:p>
            <a:r>
              <a:rPr lang="pt-BR" dirty="0" err="1" smtClean="0"/>
              <a:t>vacancy</a:t>
            </a:r>
            <a:r>
              <a:rPr lang="pt-BR" dirty="0" smtClean="0"/>
              <a:t> </a:t>
            </a:r>
            <a:r>
              <a:rPr lang="pt-BR" dirty="0" err="1" smtClean="0"/>
              <a:t>defects</a:t>
            </a:r>
            <a:r>
              <a:rPr lang="pt-BR" dirty="0" smtClean="0"/>
              <a:t>.</a:t>
            </a:r>
            <a:endParaRPr lang="en-US" dirty="0"/>
          </a:p>
        </p:txBody>
      </p:sp>
      <p:sp>
        <p:nvSpPr>
          <p:cNvPr id="14" name="TextBox 143"/>
          <p:cNvSpPr txBox="1"/>
          <p:nvPr/>
        </p:nvSpPr>
        <p:spPr>
          <a:xfrm>
            <a:off x="6051340" y="4178174"/>
            <a:ext cx="2889460" cy="1323439"/>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a:t>
            </a:r>
            <a:r>
              <a:rPr lang="pt-BR" dirty="0" smtClean="0"/>
              <a:t> </a:t>
            </a:r>
            <a:r>
              <a:rPr lang="en-US" dirty="0" smtClean="0"/>
              <a:t>A regular </a:t>
            </a:r>
            <a:r>
              <a:rPr lang="en-US" dirty="0" err="1" smtClean="0"/>
              <a:t>fanout</a:t>
            </a:r>
            <a:r>
              <a:rPr lang="en-US" dirty="0" smtClean="0"/>
              <a:t> of 3 tested under sequential</a:t>
            </a:r>
          </a:p>
          <a:p>
            <a:r>
              <a:rPr lang="pt-BR" dirty="0" err="1" smtClean="0"/>
              <a:t>interstitial</a:t>
            </a:r>
            <a:r>
              <a:rPr lang="pt-BR" dirty="0" smtClean="0"/>
              <a:t> </a:t>
            </a:r>
            <a:r>
              <a:rPr lang="pt-BR" dirty="0" err="1" smtClean="0"/>
              <a:t>defects</a:t>
            </a:r>
            <a:r>
              <a:rPr lang="pt-BR" dirty="0" smtClean="0"/>
              <a:t>.</a:t>
            </a:r>
            <a:endParaRPr lang="en-US" dirty="0"/>
          </a:p>
        </p:txBody>
      </p:sp>
      <p:pic>
        <p:nvPicPr>
          <p:cNvPr id="25" name="Imagem 24" descr="FIG_16.png"/>
          <p:cNvPicPr>
            <a:picLocks noChangeAspect="1"/>
          </p:cNvPicPr>
          <p:nvPr/>
        </p:nvPicPr>
        <p:blipFill>
          <a:blip r:embed="rId6"/>
          <a:stretch>
            <a:fillRect/>
          </a:stretch>
        </p:blipFill>
        <p:spPr>
          <a:xfrm>
            <a:off x="2502837" y="5453449"/>
            <a:ext cx="6818963" cy="538547"/>
          </a:xfrm>
          <a:prstGeom prst="rect">
            <a:avLst/>
          </a:prstGeom>
        </p:spPr>
      </p:pic>
      <p:pic>
        <p:nvPicPr>
          <p:cNvPr id="21" name="Imagem 20" descr="FIG_21A.png"/>
          <p:cNvPicPr>
            <a:picLocks noChangeAspect="1"/>
          </p:cNvPicPr>
          <p:nvPr/>
        </p:nvPicPr>
        <p:blipFill>
          <a:blip r:embed="rId7"/>
          <a:stretch>
            <a:fillRect/>
          </a:stretch>
        </p:blipFill>
        <p:spPr>
          <a:xfrm>
            <a:off x="457201" y="1585698"/>
            <a:ext cx="1904999" cy="2542622"/>
          </a:xfrm>
          <a:prstGeom prst="rect">
            <a:avLst/>
          </a:prstGeom>
        </p:spPr>
      </p:pic>
      <p:pic>
        <p:nvPicPr>
          <p:cNvPr id="22" name="Imagem 21" descr="FIG_21B.png"/>
          <p:cNvPicPr>
            <a:picLocks noChangeAspect="1"/>
          </p:cNvPicPr>
          <p:nvPr/>
        </p:nvPicPr>
        <p:blipFill>
          <a:blip r:embed="rId8"/>
          <a:stretch>
            <a:fillRect/>
          </a:stretch>
        </p:blipFill>
        <p:spPr>
          <a:xfrm>
            <a:off x="3295492" y="1625387"/>
            <a:ext cx="1854673" cy="2514813"/>
          </a:xfrm>
          <a:prstGeom prst="rect">
            <a:avLst/>
          </a:prstGeom>
        </p:spPr>
      </p:pic>
      <p:pic>
        <p:nvPicPr>
          <p:cNvPr id="23" name="Imagem 22" descr="FIG_21C.png"/>
          <p:cNvPicPr>
            <a:picLocks noChangeAspect="1"/>
          </p:cNvPicPr>
          <p:nvPr/>
        </p:nvPicPr>
        <p:blipFill>
          <a:blip r:embed="rId9"/>
          <a:stretch>
            <a:fillRect/>
          </a:stretch>
        </p:blipFill>
        <p:spPr>
          <a:xfrm>
            <a:off x="6356187" y="1657135"/>
            <a:ext cx="1924213" cy="2555102"/>
          </a:xfrm>
          <a:prstGeom prst="rect">
            <a:avLst/>
          </a:prstGeom>
        </p:spPr>
      </p:pic>
      <p:pic>
        <p:nvPicPr>
          <p:cNvPr id="24" name="Imagem 23" descr="FIG_21D.png"/>
          <p:cNvPicPr>
            <a:picLocks noChangeAspect="1"/>
          </p:cNvPicPr>
          <p:nvPr/>
        </p:nvPicPr>
        <p:blipFill>
          <a:blip r:embed="rId10"/>
          <a:stretch>
            <a:fillRect/>
          </a:stretch>
        </p:blipFill>
        <p:spPr>
          <a:xfrm>
            <a:off x="9431172" y="1631735"/>
            <a:ext cx="1998828" cy="2600885"/>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pPr algn="just"/>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22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structural modifications in a ‘L’ shaped turning region.</a:t>
            </a:r>
            <a:endParaRPr lang="pt-BR" sz="3200" dirty="0">
              <a:solidFill>
                <a:schemeClr val="tx2">
                  <a:lumMod val="60000"/>
                  <a:lumOff val="40000"/>
                </a:schemeClr>
              </a:solidFill>
              <a:effectLst>
                <a:innerShdw blurRad="114300">
                  <a:prstClr val="black"/>
                </a:innerShdw>
              </a:effectLst>
            </a:endParaRPr>
          </a:p>
        </p:txBody>
      </p:sp>
      <p:sp>
        <p:nvSpPr>
          <p:cNvPr id="15" name="TextBox 143"/>
          <p:cNvSpPr txBox="1"/>
          <p:nvPr/>
        </p:nvSpPr>
        <p:spPr>
          <a:xfrm>
            <a:off x="5562600" y="4054055"/>
            <a:ext cx="6629400" cy="1938992"/>
          </a:xfrm>
          <a:prstGeom prst="rect">
            <a:avLst/>
          </a:prstGeom>
          <a:noFill/>
        </p:spPr>
        <p:txBody>
          <a:bodyPr wrap="square" rtlCol="0">
            <a:spAutoFit/>
          </a:bodyPr>
          <a:lstStyle>
            <a:defPPr>
              <a:defRPr lang="pt-BR"/>
            </a:defPPr>
            <a:lvl1pPr marL="285750" indent="-285750">
              <a:defRPr sz="2000">
                <a:latin typeface="Serif"/>
              </a:defRPr>
            </a:lvl1pPr>
          </a:lstStyle>
          <a:p>
            <a:r>
              <a:rPr lang="en-US" dirty="0"/>
              <a:t>(b) </a:t>
            </a:r>
            <a:r>
              <a:rPr lang="en-US" dirty="0" smtClean="0"/>
              <a:t>A modified 4-cell ‘L-shaped’ turning. The two arrows </a:t>
            </a:r>
            <a:r>
              <a:rPr lang="en-US" dirty="0" smtClean="0"/>
              <a:t>in blue </a:t>
            </a:r>
            <a:r>
              <a:rPr lang="en-US" dirty="0" smtClean="0"/>
              <a:t>represent the redundant paths for signal routing </a:t>
            </a:r>
            <a:r>
              <a:rPr lang="en-US" dirty="0" smtClean="0"/>
              <a:t>within the </a:t>
            </a:r>
            <a:r>
              <a:rPr lang="en-US" dirty="0" smtClean="0"/>
              <a:t>structure. Note that the path 1 is based on </a:t>
            </a:r>
            <a:r>
              <a:rPr lang="en-US" dirty="0" smtClean="0"/>
              <a:t>successive inversions </a:t>
            </a:r>
            <a:r>
              <a:rPr lang="en-US" dirty="0" smtClean="0"/>
              <a:t>of the logic state promoted by three </a:t>
            </a:r>
            <a:r>
              <a:rPr lang="en-US" dirty="0" err="1" smtClean="0"/>
              <a:t>diagonallypositioned</a:t>
            </a:r>
            <a:r>
              <a:rPr lang="en-US" dirty="0" smtClean="0"/>
              <a:t> </a:t>
            </a:r>
            <a:r>
              <a:rPr lang="pt-BR" dirty="0" err="1" smtClean="0"/>
              <a:t>cells</a:t>
            </a:r>
            <a:r>
              <a:rPr lang="pt-BR" dirty="0" smtClean="0"/>
              <a:t> </a:t>
            </a:r>
            <a:r>
              <a:rPr lang="pt-BR" dirty="0" err="1" smtClean="0"/>
              <a:t>placed</a:t>
            </a:r>
            <a:r>
              <a:rPr lang="pt-BR" dirty="0" smtClean="0"/>
              <a:t> in </a:t>
            </a:r>
            <a:r>
              <a:rPr lang="pt-BR" dirty="0" err="1" smtClean="0"/>
              <a:t>row</a:t>
            </a:r>
            <a:r>
              <a:rPr lang="pt-BR" dirty="0" smtClean="0"/>
              <a:t>.</a:t>
            </a:r>
            <a:endParaRPr lang="en-US" dirty="0"/>
          </a:p>
        </p:txBody>
      </p:sp>
      <p:sp>
        <p:nvSpPr>
          <p:cNvPr id="12" name="TextBox 143"/>
          <p:cNvSpPr txBox="1"/>
          <p:nvPr/>
        </p:nvSpPr>
        <p:spPr>
          <a:xfrm>
            <a:off x="482564" y="4055979"/>
            <a:ext cx="4956816" cy="1323439"/>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en-US" dirty="0" smtClean="0"/>
              <a:t>A regular 5-cell ‘L-shaped’ turning.</a:t>
            </a:r>
          </a:p>
          <a:p>
            <a:r>
              <a:rPr lang="en-US" dirty="0" smtClean="0"/>
              <a:t>The arrow in blue represents</a:t>
            </a:r>
          </a:p>
          <a:p>
            <a:r>
              <a:rPr lang="en-US" dirty="0" smtClean="0"/>
              <a:t>the only one possible path for signal</a:t>
            </a:r>
          </a:p>
          <a:p>
            <a:r>
              <a:rPr lang="pt-BR" dirty="0" err="1" smtClean="0"/>
              <a:t>routing</a:t>
            </a:r>
            <a:r>
              <a:rPr lang="pt-BR" dirty="0" smtClean="0"/>
              <a:t> </a:t>
            </a:r>
            <a:r>
              <a:rPr lang="pt-BR" dirty="0" err="1" smtClean="0"/>
              <a:t>within</a:t>
            </a:r>
            <a:r>
              <a:rPr lang="pt-BR" dirty="0" smtClean="0"/>
              <a:t> </a:t>
            </a:r>
            <a:r>
              <a:rPr lang="pt-BR" dirty="0" err="1" smtClean="0"/>
              <a:t>the</a:t>
            </a:r>
            <a:r>
              <a:rPr lang="pt-BR" dirty="0" smtClean="0"/>
              <a:t> </a:t>
            </a:r>
            <a:r>
              <a:rPr lang="pt-BR" dirty="0" err="1" smtClean="0"/>
              <a:t>structure</a:t>
            </a:r>
            <a:r>
              <a:rPr lang="pt-BR" dirty="0" smtClean="0"/>
              <a:t>.</a:t>
            </a:r>
            <a:endParaRPr lang="en-US" dirty="0"/>
          </a:p>
        </p:txBody>
      </p:sp>
      <p:pic>
        <p:nvPicPr>
          <p:cNvPr id="3" name="Picture 2"/>
          <p:cNvPicPr>
            <a:picLocks noChangeAspect="1" noChangeArrowheads="1"/>
          </p:cNvPicPr>
          <p:nvPr/>
        </p:nvPicPr>
        <p:blipFill>
          <a:blip r:embed="rId6" cstate="print"/>
          <a:srcRect/>
          <a:stretch>
            <a:fillRect/>
          </a:stretch>
        </p:blipFill>
        <p:spPr bwMode="auto">
          <a:xfrm>
            <a:off x="1066801" y="1308164"/>
            <a:ext cx="2590799" cy="2720972"/>
          </a:xfrm>
          <a:prstGeom prst="rect">
            <a:avLst/>
          </a:prstGeom>
          <a:noFill/>
          <a:ln w="9525">
            <a:noFill/>
            <a:miter lim="800000"/>
            <a:headEnd/>
            <a:tailEnd/>
          </a:ln>
          <a:effectLst/>
        </p:spPr>
      </p:pic>
      <p:pic>
        <p:nvPicPr>
          <p:cNvPr id="4" name="Picture 3"/>
          <p:cNvPicPr>
            <a:picLocks noChangeAspect="1" noChangeArrowheads="1"/>
          </p:cNvPicPr>
          <p:nvPr/>
        </p:nvPicPr>
        <p:blipFill>
          <a:blip r:embed="rId7" cstate="print"/>
          <a:srcRect/>
          <a:stretch>
            <a:fillRect/>
          </a:stretch>
        </p:blipFill>
        <p:spPr bwMode="auto">
          <a:xfrm>
            <a:off x="6737421" y="1268210"/>
            <a:ext cx="4420910" cy="2789405"/>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23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four modified fundamental components.</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3617440" y="4115153"/>
            <a:ext cx="3037360"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a:t>
            </a:r>
            <a:r>
              <a:rPr lang="pt-BR" dirty="0" smtClean="0"/>
              <a:t>A </a:t>
            </a:r>
            <a:r>
              <a:rPr lang="pt-BR" dirty="0" err="1" smtClean="0"/>
              <a:t>modified</a:t>
            </a:r>
            <a:r>
              <a:rPr lang="pt-BR" dirty="0" smtClean="0"/>
              <a:t> </a:t>
            </a:r>
            <a:r>
              <a:rPr lang="pt-BR" dirty="0" err="1" smtClean="0"/>
              <a:t>bend</a:t>
            </a:r>
            <a:r>
              <a:rPr lang="pt-BR" dirty="0" smtClean="0"/>
              <a:t> </a:t>
            </a:r>
            <a:r>
              <a:rPr lang="pt-BR" dirty="0" err="1" smtClean="0"/>
              <a:t>wire</a:t>
            </a:r>
            <a:r>
              <a:rPr lang="pt-BR" dirty="0" smtClean="0"/>
              <a:t>.</a:t>
            </a:r>
            <a:endParaRPr lang="en-US" dirty="0"/>
          </a:p>
        </p:txBody>
      </p:sp>
      <p:sp>
        <p:nvSpPr>
          <p:cNvPr id="12" name="TextBox 143"/>
          <p:cNvSpPr txBox="1"/>
          <p:nvPr/>
        </p:nvSpPr>
        <p:spPr>
          <a:xfrm>
            <a:off x="858070" y="3639968"/>
            <a:ext cx="2494729"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pt-BR" dirty="0" smtClean="0"/>
              <a:t>A </a:t>
            </a:r>
            <a:r>
              <a:rPr lang="pt-BR" dirty="0" err="1" smtClean="0"/>
              <a:t>modified</a:t>
            </a:r>
            <a:r>
              <a:rPr lang="pt-BR" dirty="0" smtClean="0"/>
              <a:t> </a:t>
            </a:r>
            <a:r>
              <a:rPr lang="pt-BR" dirty="0" err="1" smtClean="0"/>
              <a:t>wire</a:t>
            </a:r>
            <a:r>
              <a:rPr lang="pt-BR" dirty="0" smtClean="0"/>
              <a:t>.</a:t>
            </a:r>
            <a:endParaRPr lang="en-US" dirty="0"/>
          </a:p>
        </p:txBody>
      </p:sp>
      <p:sp>
        <p:nvSpPr>
          <p:cNvPr id="13" name="TextBox 143"/>
          <p:cNvSpPr txBox="1"/>
          <p:nvPr/>
        </p:nvSpPr>
        <p:spPr>
          <a:xfrm>
            <a:off x="8788400" y="4862050"/>
            <a:ext cx="3082324"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(d) A </a:t>
            </a:r>
            <a:r>
              <a:rPr lang="pt-BR" dirty="0" err="1" smtClean="0"/>
              <a:t>modified</a:t>
            </a:r>
            <a:r>
              <a:rPr lang="pt-BR" dirty="0" smtClean="0"/>
              <a:t> </a:t>
            </a:r>
            <a:r>
              <a:rPr lang="en-US" dirty="0" err="1" smtClean="0"/>
              <a:t>fanout</a:t>
            </a:r>
            <a:r>
              <a:rPr lang="en-US" dirty="0" smtClean="0"/>
              <a:t> </a:t>
            </a:r>
            <a:r>
              <a:rPr lang="en-US" dirty="0" smtClean="0"/>
              <a:t>of 3.</a:t>
            </a:r>
            <a:endParaRPr lang="en-US" dirty="0"/>
          </a:p>
        </p:txBody>
      </p:sp>
      <p:sp>
        <p:nvSpPr>
          <p:cNvPr id="14" name="TextBox 143"/>
          <p:cNvSpPr txBox="1"/>
          <p:nvPr/>
        </p:nvSpPr>
        <p:spPr>
          <a:xfrm>
            <a:off x="5664200" y="4863974"/>
            <a:ext cx="3302000" cy="400110"/>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A </a:t>
            </a:r>
            <a:r>
              <a:rPr lang="pt-BR" dirty="0" err="1" smtClean="0"/>
              <a:t>modified</a:t>
            </a:r>
            <a:r>
              <a:rPr lang="pt-BR" dirty="0" smtClean="0"/>
              <a:t> </a:t>
            </a:r>
            <a:r>
              <a:rPr lang="pt-BR" dirty="0" err="1" smtClean="0"/>
              <a:t>fanout</a:t>
            </a:r>
            <a:r>
              <a:rPr lang="pt-BR" dirty="0" smtClean="0"/>
              <a:t> </a:t>
            </a:r>
            <a:r>
              <a:rPr lang="pt-BR" dirty="0" err="1" smtClean="0"/>
              <a:t>of</a:t>
            </a:r>
            <a:r>
              <a:rPr lang="pt-BR" dirty="0" smtClean="0"/>
              <a:t> 2</a:t>
            </a:r>
            <a:r>
              <a:rPr lang="pt-BR" dirty="0" smtClean="0"/>
              <a:t>.</a:t>
            </a:r>
            <a:endParaRPr lang="en-US" dirty="0"/>
          </a:p>
        </p:txBody>
      </p:sp>
      <p:pic>
        <p:nvPicPr>
          <p:cNvPr id="20" name="Imagem 19" descr="FIG_18E.png"/>
          <p:cNvPicPr>
            <a:picLocks noChangeAspect="1"/>
          </p:cNvPicPr>
          <p:nvPr/>
        </p:nvPicPr>
        <p:blipFill>
          <a:blip r:embed="rId6"/>
          <a:stretch>
            <a:fillRect/>
          </a:stretch>
        </p:blipFill>
        <p:spPr>
          <a:xfrm>
            <a:off x="2604948" y="5486400"/>
            <a:ext cx="6906200" cy="410875"/>
          </a:xfrm>
          <a:prstGeom prst="rect">
            <a:avLst/>
          </a:prstGeom>
        </p:spPr>
      </p:pic>
      <p:pic>
        <p:nvPicPr>
          <p:cNvPr id="21" name="Imagem 20" descr="FIG_23A.png"/>
          <p:cNvPicPr>
            <a:picLocks noChangeAspect="1"/>
          </p:cNvPicPr>
          <p:nvPr/>
        </p:nvPicPr>
        <p:blipFill>
          <a:blip r:embed="rId7"/>
          <a:stretch>
            <a:fillRect/>
          </a:stretch>
        </p:blipFill>
        <p:spPr>
          <a:xfrm>
            <a:off x="304800" y="2430347"/>
            <a:ext cx="3683000" cy="916169"/>
          </a:xfrm>
          <a:prstGeom prst="rect">
            <a:avLst/>
          </a:prstGeom>
        </p:spPr>
      </p:pic>
      <p:pic>
        <p:nvPicPr>
          <p:cNvPr id="22" name="Imagem 21" descr="FIG_23B.png"/>
          <p:cNvPicPr>
            <a:picLocks noChangeAspect="1"/>
          </p:cNvPicPr>
          <p:nvPr/>
        </p:nvPicPr>
        <p:blipFill>
          <a:blip r:embed="rId8"/>
          <a:stretch>
            <a:fillRect/>
          </a:stretch>
        </p:blipFill>
        <p:spPr>
          <a:xfrm>
            <a:off x="4030498" y="1296792"/>
            <a:ext cx="2217902" cy="2630953"/>
          </a:xfrm>
          <a:prstGeom prst="rect">
            <a:avLst/>
          </a:prstGeom>
        </p:spPr>
      </p:pic>
      <p:pic>
        <p:nvPicPr>
          <p:cNvPr id="23" name="Imagem 22" descr="FIG_23C.png"/>
          <p:cNvPicPr>
            <a:picLocks noChangeAspect="1"/>
          </p:cNvPicPr>
          <p:nvPr/>
        </p:nvPicPr>
        <p:blipFill>
          <a:blip r:embed="rId9"/>
          <a:stretch>
            <a:fillRect/>
          </a:stretch>
        </p:blipFill>
        <p:spPr>
          <a:xfrm>
            <a:off x="6870577" y="1276626"/>
            <a:ext cx="1841623" cy="3282892"/>
          </a:xfrm>
          <a:prstGeom prst="rect">
            <a:avLst/>
          </a:prstGeom>
        </p:spPr>
      </p:pic>
      <p:pic>
        <p:nvPicPr>
          <p:cNvPr id="24" name="Imagem 23" descr="FIG_23D.png"/>
          <p:cNvPicPr>
            <a:picLocks noChangeAspect="1"/>
          </p:cNvPicPr>
          <p:nvPr/>
        </p:nvPicPr>
        <p:blipFill>
          <a:blip r:embed="rId10"/>
          <a:stretch>
            <a:fillRect/>
          </a:stretch>
        </p:blipFill>
        <p:spPr>
          <a:xfrm>
            <a:off x="8930260" y="1298164"/>
            <a:ext cx="3261740" cy="3451636"/>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24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Two possible waveforms of shifted clock shifts that might lead the QCA </a:t>
            </a:r>
            <a:r>
              <a:rPr lang="en-US" sz="3200" dirty="0" smtClean="0">
                <a:solidFill>
                  <a:schemeClr val="tx2">
                    <a:lumMod val="60000"/>
                    <a:lumOff val="40000"/>
                  </a:schemeClr>
                </a:solidFill>
                <a:effectLst>
                  <a:innerShdw blurRad="114300">
                    <a:prstClr val="black"/>
                  </a:innerShdw>
                </a:effectLst>
              </a:rPr>
              <a:t>wire to </a:t>
            </a:r>
            <a:r>
              <a:rPr lang="en-US" sz="3200" dirty="0" smtClean="0">
                <a:solidFill>
                  <a:schemeClr val="tx2">
                    <a:lumMod val="60000"/>
                    <a:lumOff val="40000"/>
                  </a:schemeClr>
                </a:solidFill>
                <a:effectLst>
                  <a:innerShdw blurRad="114300">
                    <a:prstClr val="black"/>
                  </a:innerShdw>
                </a:effectLst>
              </a:rPr>
              <a:t>propagate an unexpected logic state.</a:t>
            </a:r>
            <a:endParaRPr lang="pt-BR" sz="3200" dirty="0">
              <a:solidFill>
                <a:schemeClr val="tx2">
                  <a:lumMod val="60000"/>
                  <a:lumOff val="40000"/>
                </a:schemeClr>
              </a:solidFill>
              <a:effectLst>
                <a:innerShdw blurRad="114300">
                  <a:prstClr val="black"/>
                </a:innerShdw>
              </a:effectLst>
            </a:endParaRPr>
          </a:p>
        </p:txBody>
      </p:sp>
      <p:sp>
        <p:nvSpPr>
          <p:cNvPr id="15" name="TextBox 143"/>
          <p:cNvSpPr txBox="1"/>
          <p:nvPr/>
        </p:nvSpPr>
        <p:spPr>
          <a:xfrm>
            <a:off x="6488328" y="4536655"/>
            <a:ext cx="5227720"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(b) </a:t>
            </a:r>
            <a:r>
              <a:rPr lang="en-US" dirty="0" smtClean="0"/>
              <a:t>A wire where 2 out of 4 clock signals phases were shifted. The shifts were</a:t>
            </a:r>
          </a:p>
          <a:p>
            <a:r>
              <a:rPr lang="en-US" dirty="0" smtClean="0"/>
              <a:t>within the range of </a:t>
            </a:r>
            <a:r>
              <a:rPr lang="en-US" dirty="0" smtClean="0"/>
              <a:t>41.25º </a:t>
            </a:r>
            <a:r>
              <a:rPr lang="en-US" dirty="0" smtClean="0"/>
              <a:t>to 45.0 </a:t>
            </a:r>
            <a:r>
              <a:rPr lang="en-US" dirty="0" smtClean="0"/>
              <a:t>º</a:t>
            </a:r>
            <a:endParaRPr lang="en-US" dirty="0"/>
          </a:p>
        </p:txBody>
      </p:sp>
      <p:sp>
        <p:nvSpPr>
          <p:cNvPr id="12" name="TextBox 143"/>
          <p:cNvSpPr txBox="1"/>
          <p:nvPr/>
        </p:nvSpPr>
        <p:spPr>
          <a:xfrm>
            <a:off x="761964" y="4538579"/>
            <a:ext cx="4956816"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en-US" dirty="0" smtClean="0"/>
              <a:t>A wire where 2 out of 4 clock signals phases were shifted. The shifts were</a:t>
            </a:r>
          </a:p>
          <a:p>
            <a:r>
              <a:rPr lang="en-US" dirty="0" smtClean="0"/>
              <a:t>within the range of </a:t>
            </a:r>
            <a:r>
              <a:rPr lang="en-US" dirty="0" smtClean="0"/>
              <a:t>18.75º </a:t>
            </a:r>
            <a:r>
              <a:rPr lang="en-US" dirty="0" smtClean="0"/>
              <a:t>to </a:t>
            </a:r>
            <a:r>
              <a:rPr lang="en-US" dirty="0" smtClean="0"/>
              <a:t>22.5º </a:t>
            </a:r>
            <a:r>
              <a:rPr lang="en-US" dirty="0" smtClean="0"/>
              <a:t>.</a:t>
            </a:r>
            <a:endParaRPr lang="en-US" dirty="0"/>
          </a:p>
        </p:txBody>
      </p:sp>
      <p:pic>
        <p:nvPicPr>
          <p:cNvPr id="2050" name="Picture 2"/>
          <p:cNvPicPr>
            <a:picLocks noChangeAspect="1" noChangeArrowheads="1"/>
          </p:cNvPicPr>
          <p:nvPr/>
        </p:nvPicPr>
        <p:blipFill>
          <a:blip r:embed="rId6"/>
          <a:srcRect/>
          <a:stretch>
            <a:fillRect/>
          </a:stretch>
        </p:blipFill>
        <p:spPr bwMode="auto">
          <a:xfrm>
            <a:off x="330200" y="1330274"/>
            <a:ext cx="5725995" cy="30232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6096000" y="1320801"/>
            <a:ext cx="5644612" cy="2977038"/>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25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three inverters submitted to structural defects testing.</a:t>
            </a:r>
            <a:endParaRPr lang="pt-BR" sz="3200" dirty="0" smtClean="0">
              <a:solidFill>
                <a:schemeClr val="tx2">
                  <a:lumMod val="60000"/>
                  <a:lumOff val="40000"/>
                </a:schemeClr>
              </a:solidFill>
              <a:effectLst>
                <a:innerShdw blurRad="114300">
                  <a:prstClr val="black"/>
                </a:innerShdw>
              </a:effectLst>
            </a:endParaRPr>
          </a:p>
        </p:txBody>
      </p:sp>
      <p:sp>
        <p:nvSpPr>
          <p:cNvPr id="12" name="TextBox 143"/>
          <p:cNvSpPr txBox="1"/>
          <p:nvPr/>
        </p:nvSpPr>
        <p:spPr>
          <a:xfrm>
            <a:off x="1295364" y="42845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INV1</a:t>
            </a:r>
            <a:endParaRPr lang="en-US" dirty="0"/>
          </a:p>
        </p:txBody>
      </p:sp>
      <p:pic>
        <p:nvPicPr>
          <p:cNvPr id="13" name="Imagem 12" descr="FIG_25A.png"/>
          <p:cNvPicPr>
            <a:picLocks noChangeAspect="1"/>
          </p:cNvPicPr>
          <p:nvPr/>
        </p:nvPicPr>
        <p:blipFill>
          <a:blip r:embed="rId6"/>
          <a:stretch>
            <a:fillRect/>
          </a:stretch>
        </p:blipFill>
        <p:spPr>
          <a:xfrm>
            <a:off x="644420" y="2203388"/>
            <a:ext cx="2802802" cy="1632011"/>
          </a:xfrm>
          <a:prstGeom prst="rect">
            <a:avLst/>
          </a:prstGeom>
        </p:spPr>
      </p:pic>
      <p:pic>
        <p:nvPicPr>
          <p:cNvPr id="14" name="Imagem 13" descr="FIG_25B.png"/>
          <p:cNvPicPr>
            <a:picLocks noChangeAspect="1"/>
          </p:cNvPicPr>
          <p:nvPr/>
        </p:nvPicPr>
        <p:blipFill>
          <a:blip r:embed="rId7"/>
          <a:stretch>
            <a:fillRect/>
          </a:stretch>
        </p:blipFill>
        <p:spPr>
          <a:xfrm>
            <a:off x="4111524" y="2114985"/>
            <a:ext cx="2619476" cy="1886023"/>
          </a:xfrm>
          <a:prstGeom prst="rect">
            <a:avLst/>
          </a:prstGeom>
        </p:spPr>
      </p:pic>
      <p:pic>
        <p:nvPicPr>
          <p:cNvPr id="16" name="Imagem 15" descr="FIG_25C.png"/>
          <p:cNvPicPr>
            <a:picLocks noChangeAspect="1"/>
          </p:cNvPicPr>
          <p:nvPr/>
        </p:nvPicPr>
        <p:blipFill>
          <a:blip r:embed="rId8"/>
          <a:stretch>
            <a:fillRect/>
          </a:stretch>
        </p:blipFill>
        <p:spPr>
          <a:xfrm>
            <a:off x="7200658" y="2006600"/>
            <a:ext cx="4478069" cy="1854200"/>
          </a:xfrm>
          <a:prstGeom prst="rect">
            <a:avLst/>
          </a:prstGeom>
        </p:spPr>
      </p:pic>
      <p:sp>
        <p:nvSpPr>
          <p:cNvPr id="17" name="TextBox 143"/>
          <p:cNvSpPr txBox="1"/>
          <p:nvPr/>
        </p:nvSpPr>
        <p:spPr>
          <a:xfrm>
            <a:off x="4775164" y="43099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INV2</a:t>
            </a:r>
            <a:endParaRPr lang="en-US" dirty="0"/>
          </a:p>
        </p:txBody>
      </p:sp>
      <p:sp>
        <p:nvSpPr>
          <p:cNvPr id="18" name="TextBox 143"/>
          <p:cNvSpPr txBox="1"/>
          <p:nvPr/>
        </p:nvSpPr>
        <p:spPr>
          <a:xfrm>
            <a:off x="8864564" y="43353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INV3</a:t>
            </a:r>
            <a:endParaRPr lang="en-US" dirty="0"/>
          </a:p>
        </p:txBody>
      </p:sp>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26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heat maps of the three inverters under structural combined defects and </a:t>
            </a:r>
            <a:r>
              <a:rPr lang="pt-BR" sz="3200" dirty="0" err="1" smtClean="0">
                <a:solidFill>
                  <a:schemeClr val="tx2">
                    <a:lumMod val="60000"/>
                    <a:lumOff val="40000"/>
                  </a:schemeClr>
                </a:solidFill>
                <a:effectLst>
                  <a:innerShdw blurRad="114300">
                    <a:prstClr val="black"/>
                  </a:innerShdw>
                </a:effectLst>
              </a:rPr>
              <a:t>sequential</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probability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model</a:t>
            </a:r>
            <a:r>
              <a:rPr lang="pt-BR" sz="3200" dirty="0" smtClean="0">
                <a:solidFill>
                  <a:schemeClr val="tx2">
                    <a:lumMod val="60000"/>
                    <a:lumOff val="40000"/>
                  </a:schemeClr>
                </a:solidFill>
                <a:effectLst>
                  <a:innerShdw blurRad="114300">
                    <a:prstClr val="black"/>
                  </a:innerShdw>
                </a:effectLst>
              </a:rPr>
              <a:t>.</a:t>
            </a:r>
          </a:p>
        </p:txBody>
      </p:sp>
      <p:sp>
        <p:nvSpPr>
          <p:cNvPr id="12" name="TextBox 143"/>
          <p:cNvSpPr txBox="1"/>
          <p:nvPr/>
        </p:nvSpPr>
        <p:spPr>
          <a:xfrm>
            <a:off x="762000" y="4284578"/>
            <a:ext cx="2997200"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a:t>
            </a:r>
            <a:r>
              <a:rPr lang="en-US" dirty="0" smtClean="0"/>
              <a:t>)</a:t>
            </a:r>
            <a:r>
              <a:rPr lang="pt-BR" dirty="0" smtClean="0"/>
              <a:t> INV1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sp>
        <p:nvSpPr>
          <p:cNvPr id="19" name="TextBox 143"/>
          <p:cNvSpPr txBox="1"/>
          <p:nvPr/>
        </p:nvSpPr>
        <p:spPr>
          <a:xfrm>
            <a:off x="4267200" y="4284578"/>
            <a:ext cx="2997200"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a:t>
            </a:r>
            <a:r>
              <a:rPr lang="pt-BR" dirty="0" smtClean="0"/>
              <a:t> INV2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sp>
        <p:nvSpPr>
          <p:cNvPr id="20" name="TextBox 143"/>
          <p:cNvSpPr txBox="1"/>
          <p:nvPr/>
        </p:nvSpPr>
        <p:spPr>
          <a:xfrm>
            <a:off x="7950200" y="4309978"/>
            <a:ext cx="2997200"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a:t>
            </a:r>
            <a:r>
              <a:rPr lang="pt-BR" dirty="0" smtClean="0"/>
              <a:t> INV3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pic>
        <p:nvPicPr>
          <p:cNvPr id="21" name="Imagem 20" descr="FIG_16.png"/>
          <p:cNvPicPr>
            <a:picLocks noChangeAspect="1"/>
          </p:cNvPicPr>
          <p:nvPr/>
        </p:nvPicPr>
        <p:blipFill>
          <a:blip r:embed="rId6"/>
          <a:stretch>
            <a:fillRect/>
          </a:stretch>
        </p:blipFill>
        <p:spPr>
          <a:xfrm>
            <a:off x="2502837" y="5453449"/>
            <a:ext cx="6818963" cy="538547"/>
          </a:xfrm>
          <a:prstGeom prst="rect">
            <a:avLst/>
          </a:prstGeom>
        </p:spPr>
      </p:pic>
      <p:pic>
        <p:nvPicPr>
          <p:cNvPr id="22" name="Imagem 21" descr="FIG_26A.png"/>
          <p:cNvPicPr>
            <a:picLocks noChangeAspect="1"/>
          </p:cNvPicPr>
          <p:nvPr/>
        </p:nvPicPr>
        <p:blipFill>
          <a:blip r:embed="rId7"/>
          <a:stretch>
            <a:fillRect/>
          </a:stretch>
        </p:blipFill>
        <p:spPr>
          <a:xfrm>
            <a:off x="768219" y="2311325"/>
            <a:ext cx="2635381" cy="1505932"/>
          </a:xfrm>
          <a:prstGeom prst="rect">
            <a:avLst/>
          </a:prstGeom>
        </p:spPr>
      </p:pic>
      <p:pic>
        <p:nvPicPr>
          <p:cNvPr id="23" name="Imagem 22" descr="FIG_26B.png"/>
          <p:cNvPicPr>
            <a:picLocks noChangeAspect="1"/>
          </p:cNvPicPr>
          <p:nvPr/>
        </p:nvPicPr>
        <p:blipFill>
          <a:blip r:embed="rId8"/>
          <a:stretch>
            <a:fillRect/>
          </a:stretch>
        </p:blipFill>
        <p:spPr>
          <a:xfrm>
            <a:off x="4163785" y="2133600"/>
            <a:ext cx="2516415" cy="1854200"/>
          </a:xfrm>
          <a:prstGeom prst="rect">
            <a:avLst/>
          </a:prstGeom>
        </p:spPr>
      </p:pic>
      <p:pic>
        <p:nvPicPr>
          <p:cNvPr id="24" name="Imagem 23" descr="FIG_26C.png"/>
          <p:cNvPicPr>
            <a:picLocks noChangeAspect="1"/>
          </p:cNvPicPr>
          <p:nvPr/>
        </p:nvPicPr>
        <p:blipFill>
          <a:blip r:embed="rId9"/>
          <a:stretch>
            <a:fillRect/>
          </a:stretch>
        </p:blipFill>
        <p:spPr>
          <a:xfrm>
            <a:off x="7146703" y="2023330"/>
            <a:ext cx="4562697" cy="1885187"/>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27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three majority gates submitted to structural defects testing.</a:t>
            </a:r>
            <a:endParaRPr lang="pt-BR" sz="3200" dirty="0" smtClean="0">
              <a:solidFill>
                <a:schemeClr val="tx2">
                  <a:lumMod val="60000"/>
                  <a:lumOff val="40000"/>
                </a:schemeClr>
              </a:solidFill>
              <a:effectLst>
                <a:innerShdw blurRad="114300">
                  <a:prstClr val="black"/>
                </a:innerShdw>
              </a:effectLst>
            </a:endParaRPr>
          </a:p>
        </p:txBody>
      </p:sp>
      <p:sp>
        <p:nvSpPr>
          <p:cNvPr id="12" name="TextBox 143"/>
          <p:cNvSpPr txBox="1"/>
          <p:nvPr/>
        </p:nvSpPr>
        <p:spPr>
          <a:xfrm>
            <a:off x="1295364" y="53513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MAJ1</a:t>
            </a:r>
            <a:endParaRPr lang="en-US" dirty="0"/>
          </a:p>
        </p:txBody>
      </p:sp>
      <p:sp>
        <p:nvSpPr>
          <p:cNvPr id="17" name="TextBox 143"/>
          <p:cNvSpPr txBox="1"/>
          <p:nvPr/>
        </p:nvSpPr>
        <p:spPr>
          <a:xfrm>
            <a:off x="5003764" y="53767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MAJ2</a:t>
            </a:r>
            <a:endParaRPr lang="en-US" dirty="0"/>
          </a:p>
        </p:txBody>
      </p:sp>
      <p:sp>
        <p:nvSpPr>
          <p:cNvPr id="18" name="TextBox 143"/>
          <p:cNvSpPr txBox="1"/>
          <p:nvPr/>
        </p:nvSpPr>
        <p:spPr>
          <a:xfrm>
            <a:off x="8864564" y="5402178"/>
            <a:ext cx="1473236" cy="400110"/>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MAJ3</a:t>
            </a:r>
            <a:endParaRPr lang="en-US" dirty="0"/>
          </a:p>
        </p:txBody>
      </p:sp>
      <p:pic>
        <p:nvPicPr>
          <p:cNvPr id="15" name="Imagem 14" descr="FIG_27A.png"/>
          <p:cNvPicPr>
            <a:picLocks noChangeAspect="1"/>
          </p:cNvPicPr>
          <p:nvPr/>
        </p:nvPicPr>
        <p:blipFill>
          <a:blip r:embed="rId6"/>
          <a:stretch>
            <a:fillRect/>
          </a:stretch>
        </p:blipFill>
        <p:spPr>
          <a:xfrm>
            <a:off x="1009535" y="2369931"/>
            <a:ext cx="1942670" cy="1581243"/>
          </a:xfrm>
          <a:prstGeom prst="rect">
            <a:avLst/>
          </a:prstGeom>
        </p:spPr>
      </p:pic>
      <p:pic>
        <p:nvPicPr>
          <p:cNvPr id="19" name="Imagem 18" descr="FIG_27B.png"/>
          <p:cNvPicPr>
            <a:picLocks noChangeAspect="1"/>
          </p:cNvPicPr>
          <p:nvPr/>
        </p:nvPicPr>
        <p:blipFill>
          <a:blip r:embed="rId7"/>
          <a:stretch>
            <a:fillRect/>
          </a:stretch>
        </p:blipFill>
        <p:spPr>
          <a:xfrm>
            <a:off x="4540097" y="1696278"/>
            <a:ext cx="2624400" cy="2834351"/>
          </a:xfrm>
          <a:prstGeom prst="rect">
            <a:avLst/>
          </a:prstGeom>
        </p:spPr>
      </p:pic>
      <p:pic>
        <p:nvPicPr>
          <p:cNvPr id="20" name="Imagem 19" descr="FIG_27C.png"/>
          <p:cNvPicPr>
            <a:picLocks noChangeAspect="1"/>
          </p:cNvPicPr>
          <p:nvPr/>
        </p:nvPicPr>
        <p:blipFill>
          <a:blip r:embed="rId8"/>
          <a:stretch>
            <a:fillRect/>
          </a:stretch>
        </p:blipFill>
        <p:spPr>
          <a:xfrm>
            <a:off x="8372984" y="1162788"/>
            <a:ext cx="2895781" cy="3641019"/>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28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heat maps of the three majority gates under structural combined defects </a:t>
            </a:r>
            <a:r>
              <a:rPr lang="pt-BR" sz="3200" dirty="0" err="1" smtClean="0">
                <a:solidFill>
                  <a:schemeClr val="tx2">
                    <a:lumMod val="60000"/>
                    <a:lumOff val="40000"/>
                  </a:schemeClr>
                </a:solidFill>
                <a:effectLst>
                  <a:innerShdw blurRad="114300">
                    <a:prstClr val="black"/>
                  </a:innerShdw>
                </a:effectLst>
              </a:rPr>
              <a:t>and</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sequential</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probability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model</a:t>
            </a:r>
            <a:r>
              <a:rPr lang="pt-BR" sz="3200" dirty="0" smtClean="0">
                <a:solidFill>
                  <a:schemeClr val="tx2">
                    <a:lumMod val="60000"/>
                    <a:lumOff val="40000"/>
                  </a:schemeClr>
                </a:solidFill>
                <a:effectLst>
                  <a:innerShdw blurRad="114300">
                    <a:prstClr val="black"/>
                  </a:innerShdw>
                </a:effectLst>
              </a:rPr>
              <a:t>.</a:t>
            </a:r>
          </a:p>
        </p:txBody>
      </p:sp>
      <p:sp>
        <p:nvSpPr>
          <p:cNvPr id="12" name="TextBox 143"/>
          <p:cNvSpPr txBox="1"/>
          <p:nvPr/>
        </p:nvSpPr>
        <p:spPr>
          <a:xfrm>
            <a:off x="939764" y="4690978"/>
            <a:ext cx="3022636"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MAJ1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sp>
        <p:nvSpPr>
          <p:cNvPr id="17" name="TextBox 143"/>
          <p:cNvSpPr txBox="1"/>
          <p:nvPr/>
        </p:nvSpPr>
        <p:spPr>
          <a:xfrm>
            <a:off x="4648164" y="4716378"/>
            <a:ext cx="2768636"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MAJ2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sp>
        <p:nvSpPr>
          <p:cNvPr id="18" name="TextBox 143"/>
          <p:cNvSpPr txBox="1"/>
          <p:nvPr/>
        </p:nvSpPr>
        <p:spPr>
          <a:xfrm>
            <a:off x="8508964" y="4741778"/>
            <a:ext cx="2590836"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MAJ3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pic>
        <p:nvPicPr>
          <p:cNvPr id="14" name="Imagem 13" descr="FIG_16.png"/>
          <p:cNvPicPr>
            <a:picLocks noChangeAspect="1"/>
          </p:cNvPicPr>
          <p:nvPr/>
        </p:nvPicPr>
        <p:blipFill>
          <a:blip r:embed="rId6"/>
          <a:stretch>
            <a:fillRect/>
          </a:stretch>
        </p:blipFill>
        <p:spPr>
          <a:xfrm>
            <a:off x="2502837" y="5453449"/>
            <a:ext cx="6818963" cy="538547"/>
          </a:xfrm>
          <a:prstGeom prst="rect">
            <a:avLst/>
          </a:prstGeom>
        </p:spPr>
      </p:pic>
      <p:pic>
        <p:nvPicPr>
          <p:cNvPr id="16" name="Imagem 15" descr="FIG_28A.png"/>
          <p:cNvPicPr>
            <a:picLocks noChangeAspect="1"/>
          </p:cNvPicPr>
          <p:nvPr/>
        </p:nvPicPr>
        <p:blipFill>
          <a:blip r:embed="rId7"/>
          <a:stretch>
            <a:fillRect/>
          </a:stretch>
        </p:blipFill>
        <p:spPr>
          <a:xfrm>
            <a:off x="1069851" y="2385563"/>
            <a:ext cx="1832671" cy="1537080"/>
          </a:xfrm>
          <a:prstGeom prst="rect">
            <a:avLst/>
          </a:prstGeom>
        </p:spPr>
      </p:pic>
      <p:pic>
        <p:nvPicPr>
          <p:cNvPr id="21" name="Imagem 20" descr="FIG_28B.png"/>
          <p:cNvPicPr>
            <a:picLocks noChangeAspect="1"/>
          </p:cNvPicPr>
          <p:nvPr/>
        </p:nvPicPr>
        <p:blipFill>
          <a:blip r:embed="rId8"/>
          <a:stretch>
            <a:fillRect/>
          </a:stretch>
        </p:blipFill>
        <p:spPr>
          <a:xfrm>
            <a:off x="4561189" y="1669438"/>
            <a:ext cx="2610214" cy="2838846"/>
          </a:xfrm>
          <a:prstGeom prst="rect">
            <a:avLst/>
          </a:prstGeom>
        </p:spPr>
      </p:pic>
      <p:pic>
        <p:nvPicPr>
          <p:cNvPr id="22" name="Imagem 21" descr="FIG_28C.png"/>
          <p:cNvPicPr>
            <a:picLocks noChangeAspect="1"/>
          </p:cNvPicPr>
          <p:nvPr/>
        </p:nvPicPr>
        <p:blipFill>
          <a:blip r:embed="rId9"/>
          <a:stretch>
            <a:fillRect/>
          </a:stretch>
        </p:blipFill>
        <p:spPr>
          <a:xfrm>
            <a:off x="8435777" y="1180850"/>
            <a:ext cx="2838846" cy="3581900"/>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29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three full adders submitted to structural defects testing.</a:t>
            </a:r>
            <a:endParaRPr lang="pt-BR" sz="3200" dirty="0" smtClean="0">
              <a:solidFill>
                <a:schemeClr val="tx2">
                  <a:lumMod val="60000"/>
                  <a:lumOff val="40000"/>
                </a:schemeClr>
              </a:solidFill>
              <a:effectLst>
                <a:innerShdw blurRad="114300">
                  <a:prstClr val="black"/>
                </a:innerShdw>
              </a:effectLst>
            </a:endParaRPr>
          </a:p>
        </p:txBody>
      </p:sp>
      <p:sp>
        <p:nvSpPr>
          <p:cNvPr id="12" name="TextBox 143"/>
          <p:cNvSpPr txBox="1"/>
          <p:nvPr/>
        </p:nvSpPr>
        <p:spPr>
          <a:xfrm>
            <a:off x="1295364" y="53513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ADD1</a:t>
            </a:r>
            <a:endParaRPr lang="en-US" dirty="0"/>
          </a:p>
        </p:txBody>
      </p:sp>
      <p:sp>
        <p:nvSpPr>
          <p:cNvPr id="17" name="TextBox 143"/>
          <p:cNvSpPr txBox="1"/>
          <p:nvPr/>
        </p:nvSpPr>
        <p:spPr>
          <a:xfrm>
            <a:off x="5003764" y="53767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ADD2</a:t>
            </a:r>
            <a:endParaRPr lang="en-US" dirty="0"/>
          </a:p>
        </p:txBody>
      </p:sp>
      <p:sp>
        <p:nvSpPr>
          <p:cNvPr id="18" name="TextBox 143"/>
          <p:cNvSpPr txBox="1"/>
          <p:nvPr/>
        </p:nvSpPr>
        <p:spPr>
          <a:xfrm>
            <a:off x="8864564" y="5402178"/>
            <a:ext cx="1473236" cy="400110"/>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ADD3</a:t>
            </a:r>
            <a:endParaRPr lang="en-US" dirty="0"/>
          </a:p>
        </p:txBody>
      </p:sp>
      <p:pic>
        <p:nvPicPr>
          <p:cNvPr id="14" name="Imagem 13" descr="FIG_29A.png"/>
          <p:cNvPicPr>
            <a:picLocks noChangeAspect="1"/>
          </p:cNvPicPr>
          <p:nvPr/>
        </p:nvPicPr>
        <p:blipFill>
          <a:blip r:embed="rId6"/>
          <a:stretch>
            <a:fillRect/>
          </a:stretch>
        </p:blipFill>
        <p:spPr>
          <a:xfrm>
            <a:off x="265527" y="2082800"/>
            <a:ext cx="3450657" cy="2632233"/>
          </a:xfrm>
          <a:prstGeom prst="rect">
            <a:avLst/>
          </a:prstGeom>
        </p:spPr>
      </p:pic>
      <p:pic>
        <p:nvPicPr>
          <p:cNvPr id="16" name="Imagem 15" descr="FIG_29B.png"/>
          <p:cNvPicPr>
            <a:picLocks noChangeAspect="1"/>
          </p:cNvPicPr>
          <p:nvPr/>
        </p:nvPicPr>
        <p:blipFill>
          <a:blip r:embed="rId7"/>
          <a:stretch>
            <a:fillRect/>
          </a:stretch>
        </p:blipFill>
        <p:spPr>
          <a:xfrm>
            <a:off x="3959018" y="2716489"/>
            <a:ext cx="3229181" cy="1500007"/>
          </a:xfrm>
          <a:prstGeom prst="rect">
            <a:avLst/>
          </a:prstGeom>
        </p:spPr>
      </p:pic>
      <p:pic>
        <p:nvPicPr>
          <p:cNvPr id="21" name="Imagem 20" descr="FIG_29C.png"/>
          <p:cNvPicPr>
            <a:picLocks noChangeAspect="1"/>
          </p:cNvPicPr>
          <p:nvPr/>
        </p:nvPicPr>
        <p:blipFill>
          <a:blip r:embed="rId8"/>
          <a:stretch>
            <a:fillRect/>
          </a:stretch>
        </p:blipFill>
        <p:spPr>
          <a:xfrm>
            <a:off x="7494622" y="1495795"/>
            <a:ext cx="4697377" cy="3812805"/>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3 – </a:t>
            </a:r>
            <a:r>
              <a:rPr lang="en-US" sz="3200" dirty="0" smtClean="0">
                <a:solidFill>
                  <a:schemeClr val="tx2">
                    <a:lumMod val="60000"/>
                    <a:lumOff val="40000"/>
                  </a:schemeClr>
                </a:solidFill>
                <a:effectLst>
                  <a:innerShdw blurRad="114300">
                    <a:prstClr val="black"/>
                  </a:innerShdw>
                </a:effectLst>
              </a:rPr>
              <a:t>Two different arrangements for the cells </a:t>
            </a:r>
            <a:r>
              <a:rPr lang="en-US" sz="3200" dirty="0" err="1" smtClean="0">
                <a:solidFill>
                  <a:schemeClr val="tx2">
                    <a:lumMod val="60000"/>
                    <a:lumOff val="40000"/>
                  </a:schemeClr>
                </a:solidFill>
                <a:effectLst>
                  <a:innerShdw blurRad="114300">
                    <a:prstClr val="black"/>
                  </a:innerShdw>
                </a:effectLst>
              </a:rPr>
              <a:t>i</a:t>
            </a:r>
            <a:r>
              <a:rPr lang="en-US" sz="3200" dirty="0" smtClean="0">
                <a:solidFill>
                  <a:schemeClr val="tx2">
                    <a:lumMod val="60000"/>
                    <a:lumOff val="40000"/>
                  </a:schemeClr>
                </a:solidFill>
                <a:effectLst>
                  <a:innerShdw blurRad="114300">
                    <a:prstClr val="black"/>
                  </a:innerShdw>
                </a:effectLst>
              </a:rPr>
              <a:t> and j. A fulfilled dot represent a trapped </a:t>
            </a:r>
            <a:r>
              <a:rPr lang="en-US" sz="3200" dirty="0" err="1" smtClean="0">
                <a:solidFill>
                  <a:schemeClr val="tx2">
                    <a:lumMod val="60000"/>
                    <a:lumOff val="40000"/>
                  </a:schemeClr>
                </a:solidFill>
                <a:effectLst>
                  <a:innerShdw blurRad="114300">
                    <a:prstClr val="black"/>
                  </a:innerShdw>
                </a:effectLst>
              </a:rPr>
              <a:t>eletron</a:t>
            </a:r>
            <a:r>
              <a:rPr lang="en-US" sz="3200" dirty="0" smtClean="0">
                <a:solidFill>
                  <a:schemeClr val="tx2">
                    <a:lumMod val="60000"/>
                    <a:lumOff val="40000"/>
                  </a:schemeClr>
                </a:solidFill>
                <a:effectLst>
                  <a:innerShdw blurRad="114300">
                    <a:prstClr val="black"/>
                  </a:innerShdw>
                </a:effectLst>
              </a:rPr>
              <a:t>. The polarization of the cell </a:t>
            </a:r>
            <a:r>
              <a:rPr lang="en-US" sz="3200" dirty="0" err="1" smtClean="0">
                <a:solidFill>
                  <a:schemeClr val="tx2">
                    <a:lumMod val="60000"/>
                    <a:lumOff val="40000"/>
                  </a:schemeClr>
                </a:solidFill>
                <a:effectLst>
                  <a:innerShdw blurRad="114300">
                    <a:prstClr val="black"/>
                  </a:innerShdw>
                </a:effectLst>
              </a:rPr>
              <a:t>i</a:t>
            </a:r>
            <a:r>
              <a:rPr lang="en-US" sz="3200" dirty="0" smtClean="0">
                <a:solidFill>
                  <a:schemeClr val="tx2">
                    <a:lumMod val="60000"/>
                    <a:lumOff val="40000"/>
                  </a:schemeClr>
                </a:solidFill>
                <a:effectLst>
                  <a:innerShdw blurRad="114300">
                    <a:prstClr val="black"/>
                  </a:innerShdw>
                </a:effectLst>
              </a:rPr>
              <a:t> is arbitrarily established as +1.</a:t>
            </a:r>
            <a:endParaRPr lang="pt-BR" sz="3200" dirty="0">
              <a:solidFill>
                <a:schemeClr val="tx2">
                  <a:lumMod val="60000"/>
                  <a:lumOff val="40000"/>
                </a:schemeClr>
              </a:solidFill>
              <a:effectLst>
                <a:innerShdw blurRad="114300">
                  <a:prstClr val="black"/>
                </a:innerShdw>
              </a:effectLst>
            </a:endParaRPr>
          </a:p>
        </p:txBody>
      </p:sp>
      <p:sp>
        <p:nvSpPr>
          <p:cNvPr id="15" name="TextBox 143"/>
          <p:cNvSpPr txBox="1"/>
          <p:nvPr/>
        </p:nvSpPr>
        <p:spPr>
          <a:xfrm>
            <a:off x="6362701" y="5253346"/>
            <a:ext cx="5227720"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(b) </a:t>
            </a:r>
            <a:r>
              <a:rPr lang="en-US" dirty="0" smtClean="0"/>
              <a:t>Cells </a:t>
            </a:r>
            <a:r>
              <a:rPr lang="en-US" dirty="0" err="1" smtClean="0"/>
              <a:t>i</a:t>
            </a:r>
            <a:r>
              <a:rPr lang="en-US" dirty="0" smtClean="0"/>
              <a:t> and j positioned in diagonal.</a:t>
            </a:r>
            <a:endParaRPr lang="en-US" dirty="0"/>
          </a:p>
        </p:txBody>
      </p:sp>
      <p:sp>
        <p:nvSpPr>
          <p:cNvPr id="12" name="TextBox 143"/>
          <p:cNvSpPr txBox="1"/>
          <p:nvPr/>
        </p:nvSpPr>
        <p:spPr>
          <a:xfrm>
            <a:off x="433137" y="5255270"/>
            <a:ext cx="4956816"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en-US" dirty="0" smtClean="0"/>
              <a:t>Cells </a:t>
            </a:r>
            <a:r>
              <a:rPr lang="en-US" dirty="0" err="1" smtClean="0"/>
              <a:t>i</a:t>
            </a:r>
            <a:r>
              <a:rPr lang="en-US" dirty="0" smtClean="0"/>
              <a:t> and j positioned in line.</a:t>
            </a:r>
            <a:endParaRPr lang="en-US" dirty="0"/>
          </a:p>
        </p:txBody>
      </p:sp>
      <p:pic>
        <p:nvPicPr>
          <p:cNvPr id="11" name="Imagem 10" descr="FIG_3A.png"/>
          <p:cNvPicPr>
            <a:picLocks noChangeAspect="1"/>
          </p:cNvPicPr>
          <p:nvPr/>
        </p:nvPicPr>
        <p:blipFill>
          <a:blip r:embed="rId6"/>
          <a:stretch>
            <a:fillRect/>
          </a:stretch>
        </p:blipFill>
        <p:spPr>
          <a:xfrm>
            <a:off x="335973" y="1831663"/>
            <a:ext cx="4673350" cy="3362274"/>
          </a:xfrm>
          <a:prstGeom prst="rect">
            <a:avLst/>
          </a:prstGeom>
        </p:spPr>
      </p:pic>
      <p:pic>
        <p:nvPicPr>
          <p:cNvPr id="13" name="Imagem 12" descr="FIG_3B.png"/>
          <p:cNvPicPr>
            <a:picLocks noChangeAspect="1"/>
          </p:cNvPicPr>
          <p:nvPr/>
        </p:nvPicPr>
        <p:blipFill>
          <a:blip r:embed="rId7"/>
          <a:stretch>
            <a:fillRect/>
          </a:stretch>
        </p:blipFill>
        <p:spPr>
          <a:xfrm>
            <a:off x="6219936" y="1593125"/>
            <a:ext cx="4812498" cy="3462386"/>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30 – </a:t>
            </a:r>
            <a:r>
              <a:rPr lang="en-US" sz="3200" dirty="0" smtClean="0">
                <a:solidFill>
                  <a:schemeClr val="tx2">
                    <a:lumMod val="60000"/>
                    <a:lumOff val="40000"/>
                  </a:schemeClr>
                </a:solidFill>
                <a:effectLst>
                  <a:innerShdw blurRad="114300">
                    <a:prstClr val="black"/>
                  </a:innerShdw>
                </a:effectLst>
              </a:rPr>
              <a:t>The heat maps of the three full adders under structural combined defects and </a:t>
            </a:r>
            <a:r>
              <a:rPr lang="pt-BR" sz="3200" dirty="0" err="1" smtClean="0">
                <a:solidFill>
                  <a:schemeClr val="tx2">
                    <a:lumMod val="60000"/>
                    <a:lumOff val="40000"/>
                  </a:schemeClr>
                </a:solidFill>
                <a:effectLst>
                  <a:innerShdw blurRad="114300">
                    <a:prstClr val="black"/>
                  </a:innerShdw>
                </a:effectLst>
              </a:rPr>
              <a:t>sequential</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probability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model</a:t>
            </a:r>
            <a:r>
              <a:rPr lang="pt-BR" sz="3200" dirty="0" smtClean="0">
                <a:solidFill>
                  <a:schemeClr val="tx2">
                    <a:lumMod val="60000"/>
                    <a:lumOff val="40000"/>
                  </a:schemeClr>
                </a:solidFill>
                <a:effectLst>
                  <a:innerShdw blurRad="114300">
                    <a:prstClr val="black"/>
                  </a:innerShdw>
                </a:effectLst>
              </a:rPr>
              <a:t>.</a:t>
            </a:r>
          </a:p>
        </p:txBody>
      </p:sp>
      <p:sp>
        <p:nvSpPr>
          <p:cNvPr id="12" name="TextBox 143"/>
          <p:cNvSpPr txBox="1"/>
          <p:nvPr/>
        </p:nvSpPr>
        <p:spPr>
          <a:xfrm>
            <a:off x="939764" y="4690978"/>
            <a:ext cx="3022636"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ADD1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sp>
        <p:nvSpPr>
          <p:cNvPr id="17" name="TextBox 143"/>
          <p:cNvSpPr txBox="1"/>
          <p:nvPr/>
        </p:nvSpPr>
        <p:spPr>
          <a:xfrm>
            <a:off x="4648164" y="4716378"/>
            <a:ext cx="2768636"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ADD2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sp>
        <p:nvSpPr>
          <p:cNvPr id="18" name="TextBox 143"/>
          <p:cNvSpPr txBox="1"/>
          <p:nvPr/>
        </p:nvSpPr>
        <p:spPr>
          <a:xfrm>
            <a:off x="8508964" y="4741778"/>
            <a:ext cx="2590836" cy="707886"/>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ADD3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pic>
        <p:nvPicPr>
          <p:cNvPr id="14" name="Imagem 13" descr="FIG_16.png"/>
          <p:cNvPicPr>
            <a:picLocks noChangeAspect="1"/>
          </p:cNvPicPr>
          <p:nvPr/>
        </p:nvPicPr>
        <p:blipFill>
          <a:blip r:embed="rId6"/>
          <a:stretch>
            <a:fillRect/>
          </a:stretch>
        </p:blipFill>
        <p:spPr>
          <a:xfrm>
            <a:off x="2502837" y="5453449"/>
            <a:ext cx="6818963" cy="538547"/>
          </a:xfrm>
          <a:prstGeom prst="rect">
            <a:avLst/>
          </a:prstGeom>
        </p:spPr>
      </p:pic>
      <p:pic>
        <p:nvPicPr>
          <p:cNvPr id="15" name="Imagem 14" descr="FIG_30A.png"/>
          <p:cNvPicPr>
            <a:picLocks noChangeAspect="1"/>
          </p:cNvPicPr>
          <p:nvPr/>
        </p:nvPicPr>
        <p:blipFill>
          <a:blip r:embed="rId7"/>
          <a:stretch>
            <a:fillRect/>
          </a:stretch>
        </p:blipFill>
        <p:spPr>
          <a:xfrm>
            <a:off x="177092" y="1981200"/>
            <a:ext cx="3557188" cy="2648128"/>
          </a:xfrm>
          <a:prstGeom prst="rect">
            <a:avLst/>
          </a:prstGeom>
        </p:spPr>
      </p:pic>
      <p:pic>
        <p:nvPicPr>
          <p:cNvPr id="19" name="Imagem 18" descr="FIG_30B.png"/>
          <p:cNvPicPr>
            <a:picLocks noChangeAspect="1"/>
          </p:cNvPicPr>
          <p:nvPr/>
        </p:nvPicPr>
        <p:blipFill>
          <a:blip r:embed="rId8"/>
          <a:stretch>
            <a:fillRect/>
          </a:stretch>
        </p:blipFill>
        <p:spPr>
          <a:xfrm>
            <a:off x="3984387" y="2355746"/>
            <a:ext cx="3410426" cy="1486108"/>
          </a:xfrm>
          <a:prstGeom prst="rect">
            <a:avLst/>
          </a:prstGeom>
        </p:spPr>
      </p:pic>
      <p:pic>
        <p:nvPicPr>
          <p:cNvPr id="20" name="Imagem 19" descr="FIG_30C.png"/>
          <p:cNvPicPr>
            <a:picLocks noChangeAspect="1"/>
          </p:cNvPicPr>
          <p:nvPr/>
        </p:nvPicPr>
        <p:blipFill>
          <a:blip r:embed="rId9"/>
          <a:stretch>
            <a:fillRect/>
          </a:stretch>
        </p:blipFill>
        <p:spPr>
          <a:xfrm>
            <a:off x="7714625" y="1257050"/>
            <a:ext cx="4477375" cy="3581900"/>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31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three RCAs submitted to structural defects testing.</a:t>
            </a:r>
            <a:endParaRPr lang="pt-BR" sz="3200" dirty="0" smtClean="0">
              <a:solidFill>
                <a:schemeClr val="tx2">
                  <a:lumMod val="60000"/>
                  <a:lumOff val="40000"/>
                </a:schemeClr>
              </a:solidFill>
              <a:effectLst>
                <a:innerShdw blurRad="114300">
                  <a:prstClr val="black"/>
                </a:innerShdw>
              </a:effectLst>
            </a:endParaRPr>
          </a:p>
        </p:txBody>
      </p:sp>
      <p:sp>
        <p:nvSpPr>
          <p:cNvPr id="12" name="TextBox 143"/>
          <p:cNvSpPr txBox="1"/>
          <p:nvPr/>
        </p:nvSpPr>
        <p:spPr>
          <a:xfrm>
            <a:off x="5435564" y="54275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RCA1</a:t>
            </a:r>
            <a:endParaRPr lang="en-US" dirty="0"/>
          </a:p>
        </p:txBody>
      </p:sp>
      <p:pic>
        <p:nvPicPr>
          <p:cNvPr id="15" name="Imagem 14" descr="FIG_31A.png"/>
          <p:cNvPicPr>
            <a:picLocks noChangeAspect="1"/>
          </p:cNvPicPr>
          <p:nvPr/>
        </p:nvPicPr>
        <p:blipFill>
          <a:blip r:embed="rId6"/>
          <a:stretch>
            <a:fillRect/>
          </a:stretch>
        </p:blipFill>
        <p:spPr>
          <a:xfrm>
            <a:off x="446886" y="1206207"/>
            <a:ext cx="11298228" cy="4191585"/>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31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three RCAs submitted to structural defects testing.</a:t>
            </a:r>
            <a:endParaRPr lang="pt-BR" sz="3200" dirty="0" smtClean="0">
              <a:solidFill>
                <a:schemeClr val="tx2">
                  <a:lumMod val="60000"/>
                  <a:lumOff val="40000"/>
                </a:schemeClr>
              </a:solidFill>
              <a:effectLst>
                <a:innerShdw blurRad="114300">
                  <a:prstClr val="black"/>
                </a:innerShdw>
              </a:effectLst>
            </a:endParaRPr>
          </a:p>
        </p:txBody>
      </p:sp>
      <p:sp>
        <p:nvSpPr>
          <p:cNvPr id="17" name="TextBox 143"/>
          <p:cNvSpPr txBox="1"/>
          <p:nvPr/>
        </p:nvSpPr>
        <p:spPr>
          <a:xfrm>
            <a:off x="7492964" y="49703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RCA2</a:t>
            </a:r>
            <a:endParaRPr lang="en-US" dirty="0"/>
          </a:p>
        </p:txBody>
      </p:sp>
      <p:pic>
        <p:nvPicPr>
          <p:cNvPr id="13" name="Imagem 12" descr="FIG_31B.png"/>
          <p:cNvPicPr>
            <a:picLocks noChangeAspect="1"/>
          </p:cNvPicPr>
          <p:nvPr/>
        </p:nvPicPr>
        <p:blipFill>
          <a:blip r:embed="rId6"/>
          <a:stretch>
            <a:fillRect/>
          </a:stretch>
        </p:blipFill>
        <p:spPr>
          <a:xfrm>
            <a:off x="4441619" y="1006133"/>
            <a:ext cx="2953162" cy="4896534"/>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584775"/>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a:t>
            </a:r>
            <a:r>
              <a:rPr lang="pt-BR" sz="3200" dirty="0" smtClean="0">
                <a:solidFill>
                  <a:schemeClr val="tx2">
                    <a:lumMod val="60000"/>
                    <a:lumOff val="40000"/>
                  </a:schemeClr>
                </a:solidFill>
                <a:effectLst>
                  <a:innerShdw blurRad="114300">
                    <a:prstClr val="black"/>
                  </a:innerShdw>
                </a:effectLst>
              </a:rPr>
              <a:t>31 </a:t>
            </a:r>
            <a:r>
              <a:rPr lang="pt-BR" sz="3200" dirty="0" smtClean="0">
                <a:solidFill>
                  <a:schemeClr val="tx2">
                    <a:lumMod val="60000"/>
                    <a:lumOff val="40000"/>
                  </a:schemeClr>
                </a:solidFill>
                <a:effectLst>
                  <a:innerShdw blurRad="114300">
                    <a:prstClr val="black"/>
                  </a:innerShdw>
                </a:effectLst>
              </a:rPr>
              <a:t>– </a:t>
            </a:r>
            <a:r>
              <a:rPr lang="en-US" sz="3200" dirty="0" smtClean="0">
                <a:solidFill>
                  <a:schemeClr val="tx2">
                    <a:lumMod val="60000"/>
                    <a:lumOff val="40000"/>
                  </a:schemeClr>
                </a:solidFill>
                <a:effectLst>
                  <a:innerShdw blurRad="114300">
                    <a:prstClr val="black"/>
                  </a:innerShdw>
                </a:effectLst>
              </a:rPr>
              <a:t>The three RCAs submitted to structural defects testing.</a:t>
            </a:r>
            <a:endParaRPr lang="pt-BR" sz="3200" dirty="0" smtClean="0">
              <a:solidFill>
                <a:schemeClr val="tx2">
                  <a:lumMod val="60000"/>
                  <a:lumOff val="40000"/>
                </a:schemeClr>
              </a:solidFill>
              <a:effectLst>
                <a:innerShdw blurRad="114300">
                  <a:prstClr val="black"/>
                </a:innerShdw>
              </a:effectLst>
            </a:endParaRPr>
          </a:p>
        </p:txBody>
      </p:sp>
      <p:sp>
        <p:nvSpPr>
          <p:cNvPr id="12" name="TextBox 143"/>
          <p:cNvSpPr txBox="1"/>
          <p:nvPr/>
        </p:nvSpPr>
        <p:spPr>
          <a:xfrm>
            <a:off x="5435564" y="5427578"/>
            <a:ext cx="1473236" cy="414421"/>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RCA3</a:t>
            </a:r>
            <a:endParaRPr lang="en-US" dirty="0"/>
          </a:p>
        </p:txBody>
      </p:sp>
      <p:pic>
        <p:nvPicPr>
          <p:cNvPr id="11" name="Imagem 10" descr="FIG_31C.png"/>
          <p:cNvPicPr>
            <a:picLocks noChangeAspect="1"/>
          </p:cNvPicPr>
          <p:nvPr/>
        </p:nvPicPr>
        <p:blipFill>
          <a:blip r:embed="rId6"/>
          <a:stretch>
            <a:fillRect/>
          </a:stretch>
        </p:blipFill>
        <p:spPr>
          <a:xfrm>
            <a:off x="-8082" y="1676400"/>
            <a:ext cx="12119226" cy="3429234"/>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32 – </a:t>
            </a:r>
            <a:r>
              <a:rPr lang="en-US" sz="3200" dirty="0" smtClean="0">
                <a:solidFill>
                  <a:schemeClr val="tx2">
                    <a:lumMod val="60000"/>
                    <a:lumOff val="40000"/>
                  </a:schemeClr>
                </a:solidFill>
                <a:effectLst>
                  <a:innerShdw blurRad="114300">
                    <a:prstClr val="black"/>
                  </a:innerShdw>
                </a:effectLst>
              </a:rPr>
              <a:t>The heat maps of the three RCAs under structural combined defects and </a:t>
            </a:r>
            <a:r>
              <a:rPr lang="pt-BR" sz="3200" dirty="0" err="1" smtClean="0">
                <a:solidFill>
                  <a:schemeClr val="tx2">
                    <a:lumMod val="60000"/>
                    <a:lumOff val="40000"/>
                  </a:schemeClr>
                </a:solidFill>
                <a:effectLst>
                  <a:innerShdw blurRad="114300">
                    <a:prstClr val="black"/>
                  </a:innerShdw>
                </a:effectLst>
              </a:rPr>
              <a:t>uniform</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probability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model</a:t>
            </a:r>
            <a:r>
              <a:rPr lang="pt-BR" sz="3200" dirty="0" smtClean="0">
                <a:solidFill>
                  <a:schemeClr val="tx2">
                    <a:lumMod val="60000"/>
                    <a:lumOff val="40000"/>
                  </a:schemeClr>
                </a:solidFill>
                <a:effectLst>
                  <a:innerShdw blurRad="114300">
                    <a:prstClr val="black"/>
                  </a:innerShdw>
                </a:effectLst>
              </a:rPr>
              <a:t>.</a:t>
            </a:r>
          </a:p>
        </p:txBody>
      </p:sp>
      <p:sp>
        <p:nvSpPr>
          <p:cNvPr id="12" name="TextBox 143"/>
          <p:cNvSpPr txBox="1"/>
          <p:nvPr/>
        </p:nvSpPr>
        <p:spPr>
          <a:xfrm>
            <a:off x="3555964" y="4919578"/>
            <a:ext cx="4572036" cy="400110"/>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pt-BR" dirty="0" smtClean="0"/>
              <a:t>RCA</a:t>
            </a:r>
            <a:r>
              <a:rPr lang="pt-BR" dirty="0" smtClean="0"/>
              <a:t>1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pic>
        <p:nvPicPr>
          <p:cNvPr id="14" name="Imagem 13" descr="FIG_16.png"/>
          <p:cNvPicPr>
            <a:picLocks noChangeAspect="1"/>
          </p:cNvPicPr>
          <p:nvPr/>
        </p:nvPicPr>
        <p:blipFill>
          <a:blip r:embed="rId6"/>
          <a:stretch>
            <a:fillRect/>
          </a:stretch>
        </p:blipFill>
        <p:spPr>
          <a:xfrm>
            <a:off x="2502837" y="5453449"/>
            <a:ext cx="6818963" cy="538547"/>
          </a:xfrm>
          <a:prstGeom prst="rect">
            <a:avLst/>
          </a:prstGeom>
        </p:spPr>
      </p:pic>
      <p:pic>
        <p:nvPicPr>
          <p:cNvPr id="16" name="Imagem 15" descr="FIG_32A.png"/>
          <p:cNvPicPr>
            <a:picLocks noChangeAspect="1"/>
          </p:cNvPicPr>
          <p:nvPr/>
        </p:nvPicPr>
        <p:blipFill>
          <a:blip r:embed="rId7"/>
          <a:stretch>
            <a:fillRect/>
          </a:stretch>
        </p:blipFill>
        <p:spPr>
          <a:xfrm>
            <a:off x="1228045" y="1317376"/>
            <a:ext cx="9735909" cy="3562847"/>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32 – </a:t>
            </a:r>
            <a:r>
              <a:rPr lang="en-US" sz="3200" dirty="0" smtClean="0">
                <a:solidFill>
                  <a:schemeClr val="tx2">
                    <a:lumMod val="60000"/>
                    <a:lumOff val="40000"/>
                  </a:schemeClr>
                </a:solidFill>
                <a:effectLst>
                  <a:innerShdw blurRad="114300">
                    <a:prstClr val="black"/>
                  </a:innerShdw>
                </a:effectLst>
              </a:rPr>
              <a:t>The heat maps of the three RCAs under structural combined defects and </a:t>
            </a:r>
            <a:r>
              <a:rPr lang="pt-BR" sz="3200" dirty="0" err="1" smtClean="0">
                <a:solidFill>
                  <a:schemeClr val="tx2">
                    <a:lumMod val="60000"/>
                    <a:lumOff val="40000"/>
                  </a:schemeClr>
                </a:solidFill>
                <a:effectLst>
                  <a:innerShdw blurRad="114300">
                    <a:prstClr val="black"/>
                  </a:innerShdw>
                </a:effectLst>
              </a:rPr>
              <a:t>uniform</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probability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model</a:t>
            </a:r>
            <a:r>
              <a:rPr lang="pt-BR" sz="3200" dirty="0" smtClean="0">
                <a:solidFill>
                  <a:schemeClr val="tx2">
                    <a:lumMod val="60000"/>
                    <a:lumOff val="40000"/>
                  </a:schemeClr>
                </a:solidFill>
                <a:effectLst>
                  <a:innerShdw blurRad="114300">
                    <a:prstClr val="black"/>
                  </a:innerShdw>
                </a:effectLst>
              </a:rPr>
              <a:t>.</a:t>
            </a:r>
          </a:p>
        </p:txBody>
      </p:sp>
      <p:sp>
        <p:nvSpPr>
          <p:cNvPr id="12" name="TextBox 143"/>
          <p:cNvSpPr txBox="1"/>
          <p:nvPr/>
        </p:nvSpPr>
        <p:spPr>
          <a:xfrm>
            <a:off x="5359364" y="4995778"/>
            <a:ext cx="4572036" cy="400110"/>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(b) </a:t>
            </a:r>
            <a:r>
              <a:rPr lang="pt-BR" dirty="0" smtClean="0"/>
              <a:t>RCA</a:t>
            </a:r>
            <a:r>
              <a:rPr lang="pt-BR" dirty="0" smtClean="0"/>
              <a:t>2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pic>
        <p:nvPicPr>
          <p:cNvPr id="14" name="Imagem 13" descr="FIG_16.png"/>
          <p:cNvPicPr>
            <a:picLocks noChangeAspect="1"/>
          </p:cNvPicPr>
          <p:nvPr/>
        </p:nvPicPr>
        <p:blipFill>
          <a:blip r:embed="rId6"/>
          <a:stretch>
            <a:fillRect/>
          </a:stretch>
        </p:blipFill>
        <p:spPr>
          <a:xfrm>
            <a:off x="5373037" y="5453449"/>
            <a:ext cx="6818963" cy="538547"/>
          </a:xfrm>
          <a:prstGeom prst="rect">
            <a:avLst/>
          </a:prstGeom>
        </p:spPr>
      </p:pic>
      <p:pic>
        <p:nvPicPr>
          <p:cNvPr id="11" name="Imagem 10" descr="FIG_32B.png"/>
          <p:cNvPicPr>
            <a:picLocks noChangeAspect="1"/>
          </p:cNvPicPr>
          <p:nvPr/>
        </p:nvPicPr>
        <p:blipFill>
          <a:blip r:embed="rId7"/>
          <a:stretch>
            <a:fillRect/>
          </a:stretch>
        </p:blipFill>
        <p:spPr>
          <a:xfrm>
            <a:off x="2540000" y="1288618"/>
            <a:ext cx="2794000" cy="4614091"/>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32 – </a:t>
            </a:r>
            <a:r>
              <a:rPr lang="en-US" sz="3200" dirty="0" smtClean="0">
                <a:solidFill>
                  <a:schemeClr val="tx2">
                    <a:lumMod val="60000"/>
                    <a:lumOff val="40000"/>
                  </a:schemeClr>
                </a:solidFill>
                <a:effectLst>
                  <a:innerShdw blurRad="114300">
                    <a:prstClr val="black"/>
                  </a:innerShdw>
                </a:effectLst>
              </a:rPr>
              <a:t>The heat maps of the three RCAs under structural combined defects and </a:t>
            </a:r>
            <a:r>
              <a:rPr lang="pt-BR" sz="3200" dirty="0" err="1" smtClean="0">
                <a:solidFill>
                  <a:schemeClr val="tx2">
                    <a:lumMod val="60000"/>
                    <a:lumOff val="40000"/>
                  </a:schemeClr>
                </a:solidFill>
                <a:effectLst>
                  <a:innerShdw blurRad="114300">
                    <a:prstClr val="black"/>
                  </a:innerShdw>
                </a:effectLst>
              </a:rPr>
              <a:t>uniform</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probability</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model</a:t>
            </a:r>
            <a:r>
              <a:rPr lang="pt-BR" sz="3200" dirty="0" smtClean="0">
                <a:solidFill>
                  <a:schemeClr val="tx2">
                    <a:lumMod val="60000"/>
                    <a:lumOff val="40000"/>
                  </a:schemeClr>
                </a:solidFill>
                <a:effectLst>
                  <a:innerShdw blurRad="114300">
                    <a:prstClr val="black"/>
                  </a:innerShdw>
                </a:effectLst>
              </a:rPr>
              <a:t>.</a:t>
            </a:r>
          </a:p>
        </p:txBody>
      </p:sp>
      <p:sp>
        <p:nvSpPr>
          <p:cNvPr id="12" name="TextBox 143"/>
          <p:cNvSpPr txBox="1"/>
          <p:nvPr/>
        </p:nvSpPr>
        <p:spPr>
          <a:xfrm>
            <a:off x="3555964" y="4919578"/>
            <a:ext cx="4572036" cy="400110"/>
          </a:xfrm>
          <a:prstGeom prst="rect">
            <a:avLst/>
          </a:prstGeom>
          <a:noFill/>
        </p:spPr>
        <p:txBody>
          <a:bodyPr wrap="square" rtlCol="0">
            <a:spAutoFit/>
          </a:bodyPr>
          <a:lstStyle>
            <a:defPPr>
              <a:defRPr lang="pt-BR"/>
            </a:defPPr>
            <a:lvl1pPr marL="285750" indent="-285750">
              <a:defRPr sz="2000">
                <a:latin typeface="Serif"/>
              </a:defRPr>
            </a:lvl1pPr>
          </a:lstStyle>
          <a:p>
            <a:r>
              <a:rPr lang="en-US" dirty="0" smtClean="0"/>
              <a:t>(c) </a:t>
            </a:r>
            <a:r>
              <a:rPr lang="pt-BR" dirty="0" smtClean="0"/>
              <a:t>RCA</a:t>
            </a:r>
            <a:r>
              <a:rPr lang="pt-BR" dirty="0" smtClean="0"/>
              <a:t>3 </a:t>
            </a:r>
            <a:r>
              <a:rPr lang="pt-BR" dirty="0" err="1" smtClean="0"/>
              <a:t>under</a:t>
            </a:r>
            <a:r>
              <a:rPr lang="pt-BR" dirty="0" smtClean="0"/>
              <a:t> </a:t>
            </a:r>
            <a:r>
              <a:rPr lang="pt-BR" dirty="0" err="1" smtClean="0"/>
              <a:t>combined</a:t>
            </a:r>
            <a:r>
              <a:rPr lang="pt-BR" dirty="0" smtClean="0"/>
              <a:t> </a:t>
            </a:r>
            <a:r>
              <a:rPr lang="pt-BR" dirty="0" err="1" smtClean="0"/>
              <a:t>defects</a:t>
            </a:r>
            <a:r>
              <a:rPr lang="pt-BR" dirty="0" smtClean="0"/>
              <a:t>.</a:t>
            </a:r>
            <a:endParaRPr lang="en-US" dirty="0"/>
          </a:p>
        </p:txBody>
      </p:sp>
      <p:pic>
        <p:nvPicPr>
          <p:cNvPr id="14" name="Imagem 13" descr="FIG_16.png"/>
          <p:cNvPicPr>
            <a:picLocks noChangeAspect="1"/>
          </p:cNvPicPr>
          <p:nvPr/>
        </p:nvPicPr>
        <p:blipFill>
          <a:blip r:embed="rId6"/>
          <a:stretch>
            <a:fillRect/>
          </a:stretch>
        </p:blipFill>
        <p:spPr>
          <a:xfrm>
            <a:off x="2502837" y="5453449"/>
            <a:ext cx="6818963" cy="538547"/>
          </a:xfrm>
          <a:prstGeom prst="rect">
            <a:avLst/>
          </a:prstGeom>
        </p:spPr>
      </p:pic>
      <p:pic>
        <p:nvPicPr>
          <p:cNvPr id="11" name="Imagem 10" descr="FIG_32C.png"/>
          <p:cNvPicPr>
            <a:picLocks noChangeAspect="1"/>
          </p:cNvPicPr>
          <p:nvPr/>
        </p:nvPicPr>
        <p:blipFill>
          <a:blip r:embed="rId7"/>
          <a:stretch>
            <a:fillRect/>
          </a:stretch>
        </p:blipFill>
        <p:spPr>
          <a:xfrm>
            <a:off x="0" y="1320800"/>
            <a:ext cx="12254150" cy="3521308"/>
          </a:xfrm>
          <a:prstGeom prst="rect">
            <a:avLst/>
          </a:prstGeom>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4 – </a:t>
            </a:r>
            <a:r>
              <a:rPr lang="en-US" sz="3200" dirty="0" smtClean="0">
                <a:solidFill>
                  <a:schemeClr val="tx2">
                    <a:lumMod val="60000"/>
                    <a:lumOff val="40000"/>
                  </a:schemeClr>
                </a:solidFill>
                <a:effectLst>
                  <a:innerShdw blurRad="114300">
                    <a:prstClr val="black"/>
                  </a:innerShdw>
                </a:effectLst>
              </a:rPr>
              <a:t>The four components and one circuit reported in (TOUGAW; LENT, 1994).</a:t>
            </a:r>
            <a:r>
              <a:rPr lang="pt-BR" sz="3200" dirty="0" smtClean="0">
                <a:solidFill>
                  <a:schemeClr val="tx2">
                    <a:lumMod val="60000"/>
                    <a:lumOff val="40000"/>
                  </a:schemeClr>
                </a:solidFill>
                <a:effectLst>
                  <a:innerShdw blurRad="114300">
                    <a:prstClr val="black"/>
                  </a:innerShdw>
                </a:effectLst>
              </a:rPr>
              <a:t> </a:t>
            </a:r>
          </a:p>
        </p:txBody>
      </p:sp>
      <p:sp>
        <p:nvSpPr>
          <p:cNvPr id="15" name="TextBox 143"/>
          <p:cNvSpPr txBox="1"/>
          <p:nvPr/>
        </p:nvSpPr>
        <p:spPr>
          <a:xfrm>
            <a:off x="9046267" y="5645427"/>
            <a:ext cx="1986169" cy="405595"/>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(e) </a:t>
            </a:r>
            <a:r>
              <a:rPr lang="pt-BR" dirty="0" smtClean="0"/>
              <a:t>A </a:t>
            </a:r>
            <a:r>
              <a:rPr lang="pt-BR" dirty="0" err="1" smtClean="0"/>
              <a:t>full</a:t>
            </a:r>
            <a:r>
              <a:rPr lang="pt-BR" dirty="0" smtClean="0"/>
              <a:t> </a:t>
            </a:r>
            <a:r>
              <a:rPr lang="pt-BR" dirty="0" err="1" smtClean="0"/>
              <a:t>adder</a:t>
            </a:r>
            <a:r>
              <a:rPr lang="pt-BR" dirty="0" smtClean="0"/>
              <a:t>.</a:t>
            </a:r>
            <a:endParaRPr lang="en-US" dirty="0"/>
          </a:p>
        </p:txBody>
      </p:sp>
      <p:sp>
        <p:nvSpPr>
          <p:cNvPr id="12" name="TextBox 143"/>
          <p:cNvSpPr txBox="1"/>
          <p:nvPr/>
        </p:nvSpPr>
        <p:spPr>
          <a:xfrm>
            <a:off x="313867" y="2571705"/>
            <a:ext cx="1713715"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a:t>(a) </a:t>
            </a:r>
            <a:r>
              <a:rPr lang="pt-BR" dirty="0" smtClean="0"/>
              <a:t>A </a:t>
            </a:r>
            <a:r>
              <a:rPr lang="pt-BR" dirty="0" err="1" smtClean="0"/>
              <a:t>wire</a:t>
            </a:r>
            <a:r>
              <a:rPr lang="pt-BR" dirty="0" smtClean="0"/>
              <a:t>.</a:t>
            </a:r>
            <a:endParaRPr lang="en-US" dirty="0"/>
          </a:p>
        </p:txBody>
      </p:sp>
      <p:pic>
        <p:nvPicPr>
          <p:cNvPr id="14" name="Imagem 13" descr="FIG_4A.png"/>
          <p:cNvPicPr>
            <a:picLocks noChangeAspect="1"/>
          </p:cNvPicPr>
          <p:nvPr/>
        </p:nvPicPr>
        <p:blipFill>
          <a:blip r:embed="rId6" cstate="print"/>
          <a:stretch>
            <a:fillRect/>
          </a:stretch>
        </p:blipFill>
        <p:spPr>
          <a:xfrm>
            <a:off x="298175" y="1537585"/>
            <a:ext cx="2824528" cy="609268"/>
          </a:xfrm>
          <a:prstGeom prst="rect">
            <a:avLst/>
          </a:prstGeom>
        </p:spPr>
      </p:pic>
      <p:pic>
        <p:nvPicPr>
          <p:cNvPr id="16" name="Imagem 15" descr="FIG_4B.png"/>
          <p:cNvPicPr>
            <a:picLocks noChangeAspect="1"/>
          </p:cNvPicPr>
          <p:nvPr/>
        </p:nvPicPr>
        <p:blipFill>
          <a:blip r:embed="rId7" cstate="print"/>
          <a:stretch>
            <a:fillRect/>
          </a:stretch>
        </p:blipFill>
        <p:spPr>
          <a:xfrm>
            <a:off x="318054" y="3987239"/>
            <a:ext cx="2961861" cy="965024"/>
          </a:xfrm>
          <a:prstGeom prst="rect">
            <a:avLst/>
          </a:prstGeom>
        </p:spPr>
      </p:pic>
      <p:pic>
        <p:nvPicPr>
          <p:cNvPr id="17" name="Imagem 16" descr="FIG_4C.png"/>
          <p:cNvPicPr>
            <a:picLocks noChangeAspect="1"/>
          </p:cNvPicPr>
          <p:nvPr/>
        </p:nvPicPr>
        <p:blipFill>
          <a:blip r:embed="rId8" cstate="print"/>
          <a:srcRect l="20489" r="24334" b="4694"/>
          <a:stretch>
            <a:fillRect/>
          </a:stretch>
        </p:blipFill>
        <p:spPr>
          <a:xfrm>
            <a:off x="4810543" y="1232110"/>
            <a:ext cx="1669772" cy="1246296"/>
          </a:xfrm>
          <a:prstGeom prst="rect">
            <a:avLst/>
          </a:prstGeom>
        </p:spPr>
      </p:pic>
      <p:pic>
        <p:nvPicPr>
          <p:cNvPr id="18" name="Imagem 17" descr="FIG_4D.png"/>
          <p:cNvPicPr>
            <a:picLocks noChangeAspect="1"/>
          </p:cNvPicPr>
          <p:nvPr/>
        </p:nvPicPr>
        <p:blipFill>
          <a:blip r:embed="rId9" cstate="print"/>
          <a:srcRect l="2507" r="2756" b="3768"/>
          <a:stretch>
            <a:fillRect/>
          </a:stretch>
        </p:blipFill>
        <p:spPr>
          <a:xfrm>
            <a:off x="4499116" y="3120887"/>
            <a:ext cx="3332601" cy="2186608"/>
          </a:xfrm>
          <a:prstGeom prst="rect">
            <a:avLst/>
          </a:prstGeom>
        </p:spPr>
      </p:pic>
      <p:pic>
        <p:nvPicPr>
          <p:cNvPr id="19" name="Imagem 18" descr="FIG_4E.png"/>
          <p:cNvPicPr>
            <a:picLocks noChangeAspect="1"/>
          </p:cNvPicPr>
          <p:nvPr/>
        </p:nvPicPr>
        <p:blipFill>
          <a:blip r:embed="rId10" cstate="print"/>
          <a:stretch>
            <a:fillRect/>
          </a:stretch>
        </p:blipFill>
        <p:spPr>
          <a:xfrm>
            <a:off x="8121533" y="1292086"/>
            <a:ext cx="3593389" cy="4232960"/>
          </a:xfrm>
          <a:prstGeom prst="rect">
            <a:avLst/>
          </a:prstGeom>
        </p:spPr>
      </p:pic>
      <p:sp>
        <p:nvSpPr>
          <p:cNvPr id="20" name="TextBox 143"/>
          <p:cNvSpPr txBox="1"/>
          <p:nvPr/>
        </p:nvSpPr>
        <p:spPr>
          <a:xfrm>
            <a:off x="327120" y="5348036"/>
            <a:ext cx="1919124" cy="400110"/>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(b) </a:t>
            </a:r>
            <a:r>
              <a:rPr lang="pt-BR" dirty="0" err="1" smtClean="0"/>
              <a:t>An</a:t>
            </a:r>
            <a:r>
              <a:rPr lang="pt-BR" dirty="0" smtClean="0"/>
              <a:t> inverter.</a:t>
            </a:r>
            <a:endParaRPr lang="en-US" dirty="0"/>
          </a:p>
        </p:txBody>
      </p:sp>
      <p:sp>
        <p:nvSpPr>
          <p:cNvPr id="22" name="TextBox 143"/>
          <p:cNvSpPr txBox="1"/>
          <p:nvPr/>
        </p:nvSpPr>
        <p:spPr>
          <a:xfrm>
            <a:off x="5183259" y="5479774"/>
            <a:ext cx="1986169" cy="405595"/>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(d) </a:t>
            </a:r>
            <a:r>
              <a:rPr lang="pt-BR" dirty="0" smtClean="0"/>
              <a:t>A XOR.</a:t>
            </a:r>
            <a:endParaRPr lang="en-US" dirty="0"/>
          </a:p>
        </p:txBody>
      </p:sp>
      <p:sp>
        <p:nvSpPr>
          <p:cNvPr id="23" name="TextBox 143"/>
          <p:cNvSpPr txBox="1"/>
          <p:nvPr/>
        </p:nvSpPr>
        <p:spPr>
          <a:xfrm>
            <a:off x="3918457" y="2618088"/>
            <a:ext cx="4112359" cy="403407"/>
          </a:xfrm>
          <a:prstGeom prst="rect">
            <a:avLst/>
          </a:prstGeom>
          <a:noFill/>
        </p:spPr>
        <p:txBody>
          <a:bodyPr wrap="square" rtlCol="0">
            <a:spAutoFit/>
          </a:bodyPr>
          <a:lstStyle>
            <a:defPPr>
              <a:defRPr lang="pt-BR"/>
            </a:defPPr>
            <a:lvl1pPr marL="285750" indent="-285750">
              <a:defRPr sz="2000">
                <a:latin typeface="Serif"/>
              </a:defRPr>
            </a:lvl1pPr>
          </a:lstStyle>
          <a:p>
            <a:pPr algn="just"/>
            <a:r>
              <a:rPr lang="en-US" dirty="0" smtClean="0"/>
              <a:t>(c) </a:t>
            </a:r>
            <a:r>
              <a:rPr lang="pt-BR" dirty="0" smtClean="0"/>
              <a:t>A </a:t>
            </a:r>
            <a:r>
              <a:rPr lang="pt-BR" dirty="0" err="1" smtClean="0"/>
              <a:t>three-input</a:t>
            </a:r>
            <a:r>
              <a:rPr lang="pt-BR" dirty="0" smtClean="0"/>
              <a:t> </a:t>
            </a:r>
            <a:r>
              <a:rPr lang="pt-BR" dirty="0" err="1" smtClean="0"/>
              <a:t>majority</a:t>
            </a:r>
            <a:r>
              <a:rPr lang="pt-BR" dirty="0" smtClean="0"/>
              <a:t> </a:t>
            </a:r>
            <a:r>
              <a:rPr lang="pt-BR" dirty="0" err="1" smtClean="0"/>
              <a:t>gate</a:t>
            </a:r>
            <a:r>
              <a:rPr lang="pt-BR" dirty="0" smtClean="0"/>
              <a:t>.</a:t>
            </a:r>
            <a:endParaRPr lang="en-US" dirty="0"/>
          </a:p>
        </p:txBody>
      </p:sp>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5 – </a:t>
            </a:r>
            <a:r>
              <a:rPr lang="en-US" sz="3200" dirty="0" smtClean="0">
                <a:solidFill>
                  <a:schemeClr val="tx2">
                    <a:lumMod val="60000"/>
                    <a:lumOff val="40000"/>
                  </a:schemeClr>
                </a:solidFill>
                <a:effectLst>
                  <a:innerShdw blurRad="114300">
                    <a:prstClr val="black"/>
                  </a:innerShdw>
                </a:effectLst>
              </a:rPr>
              <a:t>Interconnects from the external clock circuit, i.e. clocking wires, underneath the QCA layer (CAMPOS, 2015).</a:t>
            </a:r>
            <a:endParaRPr lang="pt-BR" sz="3200" dirty="0" smtClean="0">
              <a:solidFill>
                <a:schemeClr val="tx2">
                  <a:lumMod val="60000"/>
                  <a:lumOff val="40000"/>
                </a:schemeClr>
              </a:solidFill>
              <a:effectLst>
                <a:innerShdw blurRad="114300">
                  <a:prstClr val="black"/>
                </a:innerShdw>
              </a:effectLst>
            </a:endParaRPr>
          </a:p>
        </p:txBody>
      </p:sp>
      <p:pic>
        <p:nvPicPr>
          <p:cNvPr id="1026" name="Picture 2"/>
          <p:cNvPicPr>
            <a:picLocks noChangeAspect="1" noChangeArrowheads="1"/>
          </p:cNvPicPr>
          <p:nvPr/>
        </p:nvPicPr>
        <p:blipFill>
          <a:blip r:embed="rId6"/>
          <a:srcRect t="6927" b="3249"/>
          <a:stretch>
            <a:fillRect/>
          </a:stretch>
        </p:blipFill>
        <p:spPr bwMode="auto">
          <a:xfrm>
            <a:off x="2956999" y="1235676"/>
            <a:ext cx="6451734" cy="4473146"/>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6 – </a:t>
            </a:r>
            <a:r>
              <a:rPr lang="en-US" sz="3200" dirty="0" smtClean="0">
                <a:solidFill>
                  <a:schemeClr val="tx2">
                    <a:lumMod val="60000"/>
                    <a:lumOff val="40000"/>
                  </a:schemeClr>
                </a:solidFill>
                <a:effectLst>
                  <a:innerShdw blurRad="114300">
                    <a:prstClr val="black"/>
                  </a:innerShdw>
                </a:effectLst>
              </a:rPr>
              <a:t>The cell inter-dot potential barrier behavior at the four distinct clock phases.</a:t>
            </a:r>
            <a:endParaRPr lang="pt-BR" sz="3200" dirty="0" smtClean="0">
              <a:solidFill>
                <a:schemeClr val="tx2">
                  <a:lumMod val="60000"/>
                  <a:lumOff val="40000"/>
                </a:schemeClr>
              </a:solidFill>
              <a:effectLst>
                <a:innerShdw blurRad="114300">
                  <a:prstClr val="black"/>
                </a:innerShdw>
              </a:effectLst>
            </a:endParaRPr>
          </a:p>
        </p:txBody>
      </p:sp>
      <p:pic>
        <p:nvPicPr>
          <p:cNvPr id="2050" name="Picture 2"/>
          <p:cNvPicPr>
            <a:picLocks noChangeAspect="1" noChangeArrowheads="1"/>
          </p:cNvPicPr>
          <p:nvPr/>
        </p:nvPicPr>
        <p:blipFill>
          <a:blip r:embed="rId6"/>
          <a:srcRect/>
          <a:stretch>
            <a:fillRect/>
          </a:stretch>
        </p:blipFill>
        <p:spPr bwMode="auto">
          <a:xfrm>
            <a:off x="1556952" y="1507523"/>
            <a:ext cx="9196680" cy="4423720"/>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7 – </a:t>
            </a:r>
            <a:r>
              <a:rPr lang="en-US" sz="3200" dirty="0" smtClean="0">
                <a:solidFill>
                  <a:schemeClr val="tx2">
                    <a:lumMod val="60000"/>
                    <a:lumOff val="40000"/>
                  </a:schemeClr>
                </a:solidFill>
                <a:effectLst>
                  <a:innerShdw blurRad="114300">
                    <a:prstClr val="black"/>
                  </a:innerShdw>
                </a:effectLst>
              </a:rPr>
              <a:t>A QCA wire divided into four zones and their respective clock signals (depicted in the same colors). The phase shifts are indicated next to the graphs.</a:t>
            </a:r>
            <a:endParaRPr lang="pt-BR" sz="3200" dirty="0" smtClean="0">
              <a:solidFill>
                <a:schemeClr val="tx2">
                  <a:lumMod val="60000"/>
                  <a:lumOff val="40000"/>
                </a:schemeClr>
              </a:solidFill>
              <a:effectLst>
                <a:innerShdw blurRad="114300">
                  <a:prstClr val="black"/>
                </a:innerShdw>
              </a:effectLst>
            </a:endParaRPr>
          </a:p>
        </p:txBody>
      </p:sp>
      <p:pic>
        <p:nvPicPr>
          <p:cNvPr id="3074" name="Picture 2"/>
          <p:cNvPicPr>
            <a:picLocks noChangeAspect="1" noChangeArrowheads="1"/>
          </p:cNvPicPr>
          <p:nvPr/>
        </p:nvPicPr>
        <p:blipFill>
          <a:blip r:embed="rId6" cstate="print"/>
          <a:srcRect/>
          <a:stretch>
            <a:fillRect/>
          </a:stretch>
        </p:blipFill>
        <p:spPr bwMode="auto">
          <a:xfrm>
            <a:off x="3039763" y="1383957"/>
            <a:ext cx="6091807" cy="4473146"/>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569660"/>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8 – </a:t>
            </a:r>
            <a:r>
              <a:rPr lang="en-US" sz="3200" dirty="0" smtClean="0">
                <a:solidFill>
                  <a:schemeClr val="tx2">
                    <a:lumMod val="60000"/>
                    <a:lumOff val="40000"/>
                  </a:schemeClr>
                </a:solidFill>
                <a:effectLst>
                  <a:innerShdw blurRad="114300">
                    <a:prstClr val="black"/>
                  </a:innerShdw>
                </a:effectLst>
              </a:rPr>
              <a:t>The four defect classes (dislocation, </a:t>
            </a:r>
            <a:r>
              <a:rPr lang="en-US" sz="3200" dirty="0" err="1" smtClean="0">
                <a:solidFill>
                  <a:schemeClr val="tx2">
                    <a:lumMod val="60000"/>
                    <a:lumOff val="40000"/>
                  </a:schemeClr>
                </a:solidFill>
                <a:effectLst>
                  <a:innerShdw blurRad="114300">
                    <a:prstClr val="black"/>
                  </a:innerShdw>
                </a:effectLst>
              </a:rPr>
              <a:t>dopant</a:t>
            </a:r>
            <a:r>
              <a:rPr lang="en-US" sz="3200" dirty="0" smtClean="0">
                <a:solidFill>
                  <a:schemeClr val="tx2">
                    <a:lumMod val="60000"/>
                    <a:lumOff val="40000"/>
                  </a:schemeClr>
                </a:solidFill>
                <a:effectLst>
                  <a:innerShdw blurRad="114300">
                    <a:prstClr val="black"/>
                  </a:innerShdw>
                </a:effectLst>
              </a:rPr>
              <a:t>, interstitial and vacancy) used in this work. They are exemplified through a wire in which the fourth (middle) </a:t>
            </a:r>
            <a:r>
              <a:rPr lang="pt-BR" sz="3200" dirty="0" err="1" smtClean="0">
                <a:solidFill>
                  <a:schemeClr val="tx2">
                    <a:lumMod val="60000"/>
                    <a:lumOff val="40000"/>
                  </a:schemeClr>
                </a:solidFill>
                <a:effectLst>
                  <a:innerShdw blurRad="114300">
                    <a:prstClr val="black"/>
                  </a:innerShdw>
                </a:effectLst>
              </a:rPr>
              <a:t>cell</a:t>
            </a:r>
            <a:r>
              <a:rPr lang="pt-BR" sz="3200" dirty="0" smtClean="0">
                <a:solidFill>
                  <a:schemeClr val="tx2">
                    <a:lumMod val="60000"/>
                    <a:lumOff val="40000"/>
                  </a:schemeClr>
                </a:solidFill>
                <a:effectLst>
                  <a:innerShdw blurRad="114300">
                    <a:prstClr val="black"/>
                  </a:innerShdw>
                </a:effectLst>
              </a:rPr>
              <a:t> is </a:t>
            </a:r>
            <a:r>
              <a:rPr lang="pt-BR" sz="3200" dirty="0" err="1" smtClean="0">
                <a:solidFill>
                  <a:schemeClr val="tx2">
                    <a:lumMod val="60000"/>
                    <a:lumOff val="40000"/>
                  </a:schemeClr>
                </a:solidFill>
                <a:effectLst>
                  <a:innerShdw blurRad="114300">
                    <a:prstClr val="black"/>
                  </a:innerShdw>
                </a:effectLst>
              </a:rPr>
              <a:t>always</a:t>
            </a:r>
            <a:r>
              <a:rPr lang="pt-BR" sz="3200" dirty="0" smtClean="0">
                <a:solidFill>
                  <a:schemeClr val="tx2">
                    <a:lumMod val="60000"/>
                    <a:lumOff val="40000"/>
                  </a:schemeClr>
                </a:solidFill>
                <a:effectLst>
                  <a:innerShdw blurRad="114300">
                    <a:prstClr val="black"/>
                  </a:innerShdw>
                </a:effectLst>
              </a:rPr>
              <a:t> </a:t>
            </a:r>
            <a:r>
              <a:rPr lang="pt-BR" sz="3200" dirty="0" err="1" smtClean="0">
                <a:solidFill>
                  <a:schemeClr val="tx2">
                    <a:lumMod val="60000"/>
                    <a:lumOff val="40000"/>
                  </a:schemeClr>
                </a:solidFill>
                <a:effectLst>
                  <a:innerShdw blurRad="114300">
                    <a:prstClr val="black"/>
                  </a:innerShdw>
                </a:effectLst>
              </a:rPr>
              <a:t>defective</a:t>
            </a:r>
            <a:r>
              <a:rPr lang="pt-BR" sz="3200" dirty="0" smtClean="0">
                <a:solidFill>
                  <a:schemeClr val="tx2">
                    <a:lumMod val="60000"/>
                    <a:lumOff val="40000"/>
                  </a:schemeClr>
                </a:solidFill>
                <a:effectLst>
                  <a:innerShdw blurRad="114300">
                    <a:prstClr val="black"/>
                  </a:innerShdw>
                </a:effectLst>
              </a:rPr>
              <a:t>.</a:t>
            </a:r>
          </a:p>
        </p:txBody>
      </p:sp>
      <p:sp>
        <p:nvSpPr>
          <p:cNvPr id="15" name="TextBox 143"/>
          <p:cNvSpPr txBox="1"/>
          <p:nvPr/>
        </p:nvSpPr>
        <p:spPr>
          <a:xfrm>
            <a:off x="6387414" y="5352200"/>
            <a:ext cx="5227720" cy="400110"/>
          </a:xfrm>
          <a:prstGeom prst="rect">
            <a:avLst/>
          </a:prstGeom>
          <a:noFill/>
        </p:spPr>
        <p:txBody>
          <a:bodyPr wrap="square" rtlCol="0">
            <a:spAutoFit/>
          </a:bodyPr>
          <a:lstStyle>
            <a:defPPr>
              <a:defRPr lang="pt-BR"/>
            </a:defPPr>
            <a:lvl1pPr marL="285750" indent="-285750">
              <a:defRPr sz="2000">
                <a:latin typeface="Serif"/>
              </a:defRPr>
            </a:lvl1pPr>
          </a:lstStyle>
          <a:p>
            <a:pPr algn="ctr"/>
            <a:r>
              <a:rPr lang="en-US" dirty="0" smtClean="0"/>
              <a:t>(d) </a:t>
            </a:r>
            <a:r>
              <a:rPr lang="pt-BR" dirty="0" err="1" smtClean="0"/>
              <a:t>Vacancy</a:t>
            </a:r>
            <a:r>
              <a:rPr lang="en-US" dirty="0" smtClean="0"/>
              <a:t>.</a:t>
            </a:r>
            <a:endParaRPr lang="en-US" dirty="0"/>
          </a:p>
        </p:txBody>
      </p:sp>
      <p:sp>
        <p:nvSpPr>
          <p:cNvPr id="12" name="TextBox 143"/>
          <p:cNvSpPr txBox="1"/>
          <p:nvPr/>
        </p:nvSpPr>
        <p:spPr>
          <a:xfrm>
            <a:off x="457850" y="5354123"/>
            <a:ext cx="4956816" cy="400110"/>
          </a:xfrm>
          <a:prstGeom prst="rect">
            <a:avLst/>
          </a:prstGeom>
          <a:noFill/>
        </p:spPr>
        <p:txBody>
          <a:bodyPr wrap="square" rtlCol="0">
            <a:spAutoFit/>
          </a:bodyPr>
          <a:lstStyle>
            <a:defPPr>
              <a:defRPr lang="pt-BR"/>
            </a:defPPr>
            <a:lvl1pPr marL="285750" indent="-285750">
              <a:defRPr sz="2000">
                <a:latin typeface="Serif"/>
              </a:defRPr>
            </a:lvl1pPr>
          </a:lstStyle>
          <a:p>
            <a:pPr algn="ctr"/>
            <a:r>
              <a:rPr lang="en-US" dirty="0" smtClean="0"/>
              <a:t>(c) </a:t>
            </a:r>
            <a:r>
              <a:rPr lang="pt-BR" dirty="0" err="1" smtClean="0"/>
              <a:t>Interstitial</a:t>
            </a:r>
            <a:endParaRPr lang="en-US" dirty="0"/>
          </a:p>
        </p:txBody>
      </p:sp>
      <p:pic>
        <p:nvPicPr>
          <p:cNvPr id="4098" name="Picture 2"/>
          <p:cNvPicPr>
            <a:picLocks noChangeAspect="1" noChangeArrowheads="1"/>
          </p:cNvPicPr>
          <p:nvPr/>
        </p:nvPicPr>
        <p:blipFill>
          <a:blip r:embed="rId6" cstate="print"/>
          <a:srcRect/>
          <a:stretch>
            <a:fillRect/>
          </a:stretch>
        </p:blipFill>
        <p:spPr bwMode="auto">
          <a:xfrm>
            <a:off x="467819" y="1986209"/>
            <a:ext cx="5137851" cy="1220818"/>
          </a:xfrm>
          <a:prstGeom prst="rect">
            <a:avLst/>
          </a:prstGeom>
          <a:noFill/>
          <a:ln w="9525">
            <a:noFill/>
            <a:miter lim="800000"/>
            <a:headEnd/>
            <a:tailEnd/>
          </a:ln>
          <a:effectLst/>
        </p:spPr>
      </p:pic>
      <p:pic>
        <p:nvPicPr>
          <p:cNvPr id="4099" name="Picture 3"/>
          <p:cNvPicPr>
            <a:picLocks noChangeAspect="1" noChangeArrowheads="1"/>
          </p:cNvPicPr>
          <p:nvPr/>
        </p:nvPicPr>
        <p:blipFill>
          <a:blip r:embed="rId7"/>
          <a:srcRect/>
          <a:stretch>
            <a:fillRect/>
          </a:stretch>
        </p:blipFill>
        <p:spPr bwMode="auto">
          <a:xfrm>
            <a:off x="6347791" y="1972382"/>
            <a:ext cx="5367131" cy="1275298"/>
          </a:xfrm>
          <a:prstGeom prst="rect">
            <a:avLst/>
          </a:prstGeom>
          <a:noFill/>
          <a:ln w="9525">
            <a:noFill/>
            <a:miter lim="800000"/>
            <a:headEnd/>
            <a:tailEnd/>
          </a:ln>
          <a:effectLst/>
        </p:spPr>
      </p:pic>
      <p:pic>
        <p:nvPicPr>
          <p:cNvPr id="4100" name="Picture 4"/>
          <p:cNvPicPr>
            <a:picLocks noChangeAspect="1" noChangeArrowheads="1"/>
          </p:cNvPicPr>
          <p:nvPr/>
        </p:nvPicPr>
        <p:blipFill>
          <a:blip r:embed="rId8"/>
          <a:srcRect/>
          <a:stretch>
            <a:fillRect/>
          </a:stretch>
        </p:blipFill>
        <p:spPr bwMode="auto">
          <a:xfrm>
            <a:off x="410817" y="4015409"/>
            <a:ext cx="5183526" cy="1231671"/>
          </a:xfrm>
          <a:prstGeom prst="rect">
            <a:avLst/>
          </a:prstGeom>
          <a:noFill/>
          <a:ln w="9525">
            <a:noFill/>
            <a:miter lim="800000"/>
            <a:headEnd/>
            <a:tailEnd/>
          </a:ln>
          <a:effectLst/>
        </p:spPr>
      </p:pic>
      <p:pic>
        <p:nvPicPr>
          <p:cNvPr id="4101" name="Picture 5"/>
          <p:cNvPicPr>
            <a:picLocks noChangeAspect="1" noChangeArrowheads="1"/>
          </p:cNvPicPr>
          <p:nvPr/>
        </p:nvPicPr>
        <p:blipFill>
          <a:blip r:embed="rId9"/>
          <a:srcRect/>
          <a:stretch>
            <a:fillRect/>
          </a:stretch>
        </p:blipFill>
        <p:spPr bwMode="auto">
          <a:xfrm>
            <a:off x="6347791" y="3987353"/>
            <a:ext cx="5393635" cy="1281595"/>
          </a:xfrm>
          <a:prstGeom prst="rect">
            <a:avLst/>
          </a:prstGeom>
          <a:noFill/>
          <a:ln w="9525">
            <a:noFill/>
            <a:miter lim="800000"/>
            <a:headEnd/>
            <a:tailEnd/>
          </a:ln>
          <a:effectLst/>
        </p:spPr>
      </p:pic>
      <p:sp>
        <p:nvSpPr>
          <p:cNvPr id="16" name="TextBox 143"/>
          <p:cNvSpPr txBox="1"/>
          <p:nvPr/>
        </p:nvSpPr>
        <p:spPr>
          <a:xfrm>
            <a:off x="6366821" y="3329811"/>
            <a:ext cx="5227720" cy="400110"/>
          </a:xfrm>
          <a:prstGeom prst="rect">
            <a:avLst/>
          </a:prstGeom>
          <a:noFill/>
        </p:spPr>
        <p:txBody>
          <a:bodyPr wrap="square" rtlCol="0">
            <a:spAutoFit/>
          </a:bodyPr>
          <a:lstStyle>
            <a:defPPr>
              <a:defRPr lang="pt-BR"/>
            </a:defPPr>
            <a:lvl1pPr marL="285750" indent="-285750">
              <a:defRPr sz="2000">
                <a:latin typeface="Serif"/>
              </a:defRPr>
            </a:lvl1pPr>
          </a:lstStyle>
          <a:p>
            <a:pPr algn="ctr"/>
            <a:r>
              <a:rPr lang="en-US" dirty="0"/>
              <a:t>(b) </a:t>
            </a:r>
            <a:r>
              <a:rPr lang="pt-BR" dirty="0" err="1" smtClean="0"/>
              <a:t>Dopant</a:t>
            </a:r>
            <a:endParaRPr lang="en-US" dirty="0"/>
          </a:p>
        </p:txBody>
      </p:sp>
      <p:sp>
        <p:nvSpPr>
          <p:cNvPr id="17" name="TextBox 143"/>
          <p:cNvSpPr txBox="1"/>
          <p:nvPr/>
        </p:nvSpPr>
        <p:spPr>
          <a:xfrm>
            <a:off x="437257" y="3331735"/>
            <a:ext cx="4956816" cy="400110"/>
          </a:xfrm>
          <a:prstGeom prst="rect">
            <a:avLst/>
          </a:prstGeom>
          <a:noFill/>
        </p:spPr>
        <p:txBody>
          <a:bodyPr wrap="square" rtlCol="0">
            <a:spAutoFit/>
          </a:bodyPr>
          <a:lstStyle>
            <a:defPPr>
              <a:defRPr lang="pt-BR"/>
            </a:defPPr>
            <a:lvl1pPr marL="285750" indent="-285750">
              <a:defRPr sz="2000">
                <a:latin typeface="Serif"/>
              </a:defRPr>
            </a:lvl1pPr>
          </a:lstStyle>
          <a:p>
            <a:pPr algn="ctr"/>
            <a:r>
              <a:rPr lang="en-US" dirty="0"/>
              <a:t>(a) </a:t>
            </a:r>
            <a:r>
              <a:rPr lang="pt-BR" dirty="0" err="1" smtClean="0"/>
              <a:t>Dislocation</a:t>
            </a:r>
            <a:endParaRPr lang="en-US" dirty="0"/>
          </a:p>
        </p:txBody>
      </p:sp>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3"/>
          <p:cNvGrpSpPr/>
          <p:nvPr/>
        </p:nvGrpSpPr>
        <p:grpSpPr>
          <a:xfrm>
            <a:off x="2677663" y="5958276"/>
            <a:ext cx="6504711" cy="813943"/>
            <a:chOff x="1153662" y="5958275"/>
            <a:chExt cx="6504711" cy="813943"/>
          </a:xfrm>
        </p:grpSpPr>
        <p:pic>
          <p:nvPicPr>
            <p:cNvPr id="5"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8020" y="6144642"/>
              <a:ext cx="1335864" cy="570849"/>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38700" y="5958275"/>
              <a:ext cx="830646" cy="763200"/>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74162" y="6297747"/>
              <a:ext cx="1684211" cy="360000"/>
            </a:xfrm>
            <a:prstGeom prst="rect">
              <a:avLst/>
            </a:prstGeom>
          </p:spPr>
        </p:pic>
        <p:pic>
          <p:nvPicPr>
            <p:cNvPr id="8"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153662" y="6009018"/>
              <a:ext cx="1780799" cy="763200"/>
            </a:xfrm>
            <a:prstGeom prst="rect">
              <a:avLst/>
            </a:prstGeom>
          </p:spPr>
        </p:pic>
      </p:grpSp>
      <p:sp>
        <p:nvSpPr>
          <p:cNvPr id="10" name="TextBox 5"/>
          <p:cNvSpPr txBox="1"/>
          <p:nvPr/>
        </p:nvSpPr>
        <p:spPr>
          <a:xfrm>
            <a:off x="0" y="170342"/>
            <a:ext cx="12191999" cy="1077218"/>
          </a:xfrm>
          <a:prstGeom prst="rect">
            <a:avLst/>
          </a:prstGeom>
          <a:noFill/>
        </p:spPr>
        <p:txBody>
          <a:bodyPr wrap="square" rtlCol="0">
            <a:spAutoFit/>
          </a:bodyPr>
          <a:lstStyle/>
          <a:p>
            <a:r>
              <a:rPr lang="pt-BR" sz="3200" dirty="0" smtClean="0">
                <a:solidFill>
                  <a:schemeClr val="tx2">
                    <a:lumMod val="60000"/>
                    <a:lumOff val="40000"/>
                  </a:schemeClr>
                </a:solidFill>
                <a:effectLst>
                  <a:innerShdw blurRad="114300">
                    <a:prstClr val="black"/>
                  </a:innerShdw>
                </a:effectLst>
              </a:rPr>
              <a:t>Figure 9 – </a:t>
            </a:r>
            <a:r>
              <a:rPr lang="en-US" sz="3200" dirty="0" smtClean="0">
                <a:solidFill>
                  <a:schemeClr val="tx2">
                    <a:lumMod val="60000"/>
                    <a:lumOff val="40000"/>
                  </a:schemeClr>
                </a:solidFill>
                <a:effectLst>
                  <a:innerShdw blurRad="114300">
                    <a:prstClr val="black"/>
                  </a:innerShdw>
                </a:effectLst>
              </a:rPr>
              <a:t>The boundaries for the standard deviation in the clock signal phase.</a:t>
            </a:r>
            <a:endParaRPr lang="pt-BR" sz="3200" dirty="0" smtClean="0">
              <a:solidFill>
                <a:schemeClr val="tx2">
                  <a:lumMod val="60000"/>
                  <a:lumOff val="40000"/>
                </a:schemeClr>
              </a:solidFill>
              <a:effectLst>
                <a:innerShdw blurRad="114300">
                  <a:prstClr val="black"/>
                </a:innerShdw>
              </a:effectLst>
            </a:endParaRPr>
          </a:p>
        </p:txBody>
      </p:sp>
      <p:sp>
        <p:nvSpPr>
          <p:cNvPr id="15" name="TextBox 143"/>
          <p:cNvSpPr txBox="1"/>
          <p:nvPr/>
        </p:nvSpPr>
        <p:spPr>
          <a:xfrm>
            <a:off x="6510982" y="4388372"/>
            <a:ext cx="5227720"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(b) </a:t>
            </a:r>
            <a:r>
              <a:rPr lang="en-US" dirty="0" smtClean="0"/>
              <a:t>A clock signal, depicted in blue, whose phase is delayed by </a:t>
            </a:r>
            <a:r>
              <a:rPr lang="en-US" i="1" dirty="0" smtClean="0"/>
              <a:t>/4rad relative to the reference </a:t>
            </a:r>
            <a:r>
              <a:rPr lang="pt-BR" dirty="0" err="1" smtClean="0"/>
              <a:t>signal</a:t>
            </a:r>
            <a:r>
              <a:rPr lang="pt-BR" dirty="0" smtClean="0"/>
              <a:t>, </a:t>
            </a:r>
            <a:r>
              <a:rPr lang="pt-BR" dirty="0" err="1" smtClean="0"/>
              <a:t>shown</a:t>
            </a:r>
            <a:r>
              <a:rPr lang="pt-BR" dirty="0" smtClean="0"/>
              <a:t> in </a:t>
            </a:r>
            <a:r>
              <a:rPr lang="pt-BR" dirty="0" err="1" smtClean="0"/>
              <a:t>black</a:t>
            </a:r>
            <a:r>
              <a:rPr lang="pt-BR" dirty="0" smtClean="0"/>
              <a:t>.</a:t>
            </a:r>
            <a:endParaRPr lang="en-US" dirty="0"/>
          </a:p>
        </p:txBody>
      </p:sp>
      <p:sp>
        <p:nvSpPr>
          <p:cNvPr id="12" name="TextBox 143"/>
          <p:cNvSpPr txBox="1"/>
          <p:nvPr/>
        </p:nvSpPr>
        <p:spPr>
          <a:xfrm>
            <a:off x="581418" y="4390297"/>
            <a:ext cx="4956816" cy="1015663"/>
          </a:xfrm>
          <a:prstGeom prst="rect">
            <a:avLst/>
          </a:prstGeom>
          <a:noFill/>
        </p:spPr>
        <p:txBody>
          <a:bodyPr wrap="square" rtlCol="0">
            <a:spAutoFit/>
          </a:bodyPr>
          <a:lstStyle>
            <a:defPPr>
              <a:defRPr lang="pt-BR"/>
            </a:defPPr>
            <a:lvl1pPr marL="285750" indent="-285750">
              <a:defRPr sz="2000">
                <a:latin typeface="Serif"/>
              </a:defRPr>
            </a:lvl1pPr>
          </a:lstStyle>
          <a:p>
            <a:r>
              <a:rPr lang="en-US" dirty="0"/>
              <a:t>(a) </a:t>
            </a:r>
            <a:r>
              <a:rPr lang="en-US" dirty="0" smtClean="0"/>
              <a:t>A clock signal, depicted in blue, whose phase is advanced by </a:t>
            </a:r>
            <a:r>
              <a:rPr lang="en-US" i="1" dirty="0" smtClean="0"/>
              <a:t>/4rad relative to the reference </a:t>
            </a:r>
            <a:r>
              <a:rPr lang="pt-BR" dirty="0" err="1" smtClean="0"/>
              <a:t>signal</a:t>
            </a:r>
            <a:r>
              <a:rPr lang="pt-BR" dirty="0" smtClean="0"/>
              <a:t>, </a:t>
            </a:r>
            <a:r>
              <a:rPr lang="pt-BR" dirty="0" err="1" smtClean="0"/>
              <a:t>shown</a:t>
            </a:r>
            <a:r>
              <a:rPr lang="pt-BR" dirty="0" smtClean="0"/>
              <a:t> in </a:t>
            </a:r>
            <a:r>
              <a:rPr lang="pt-BR" dirty="0" err="1" smtClean="0"/>
              <a:t>black</a:t>
            </a:r>
            <a:r>
              <a:rPr lang="pt-BR" dirty="0" smtClean="0"/>
              <a:t>.</a:t>
            </a:r>
            <a:endParaRPr lang="en-US" dirty="0"/>
          </a:p>
        </p:txBody>
      </p:sp>
      <p:pic>
        <p:nvPicPr>
          <p:cNvPr id="5122" name="Picture 2"/>
          <p:cNvPicPr>
            <a:picLocks noChangeAspect="1" noChangeArrowheads="1"/>
          </p:cNvPicPr>
          <p:nvPr/>
        </p:nvPicPr>
        <p:blipFill>
          <a:blip r:embed="rId6"/>
          <a:srcRect/>
          <a:stretch>
            <a:fillRect/>
          </a:stretch>
        </p:blipFill>
        <p:spPr bwMode="auto">
          <a:xfrm>
            <a:off x="163288" y="1614873"/>
            <a:ext cx="5668088" cy="2586066"/>
          </a:xfrm>
          <a:prstGeom prst="rect">
            <a:avLst/>
          </a:prstGeom>
          <a:noFill/>
          <a:ln w="9525">
            <a:noFill/>
            <a:miter lim="800000"/>
            <a:headEnd/>
            <a:tailEnd/>
          </a:ln>
          <a:effectLst/>
        </p:spPr>
      </p:pic>
      <p:pic>
        <p:nvPicPr>
          <p:cNvPr id="5123" name="Picture 3"/>
          <p:cNvPicPr>
            <a:picLocks noChangeAspect="1" noChangeArrowheads="1"/>
          </p:cNvPicPr>
          <p:nvPr/>
        </p:nvPicPr>
        <p:blipFill>
          <a:blip r:embed="rId7"/>
          <a:srcRect/>
          <a:stretch>
            <a:fillRect/>
          </a:stretch>
        </p:blipFill>
        <p:spPr bwMode="auto">
          <a:xfrm>
            <a:off x="6177254" y="1616666"/>
            <a:ext cx="5722253" cy="2610778"/>
          </a:xfrm>
          <a:prstGeom prst="rect">
            <a:avLst/>
          </a:prstGeom>
          <a:noFill/>
          <a:ln w="9525">
            <a:noFill/>
            <a:miter lim="800000"/>
            <a:headEnd/>
            <a:tailEnd/>
          </a:ln>
          <a:effectLst/>
        </p:spPr>
      </p:pic>
    </p:spTree>
    <p:extLst>
      <p:ext uri="{BB962C8B-B14F-4D97-AF65-F5344CB8AC3E}">
        <p14:creationId xmlns:p14="http://schemas.microsoft.com/office/powerpoint/2010/main" xmlns="" val="3034720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1">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ema1" id="{852C4F28-DA01-4D34-AA7B-23B2AC25AE18}" vid="{D219572C-D0DD-4E7F-A029-E8F6465D923F}"/>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3820</TotalTime>
  <Words>1517</Words>
  <Application>Microsoft Office PowerPoint</Application>
  <PresentationFormat>Personalizar</PresentationFormat>
  <Paragraphs>128</Paragraphs>
  <Slides>36</Slides>
  <Notes>0</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Tema1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Dayane</dc:creator>
  <cp:lastModifiedBy>Thiago</cp:lastModifiedBy>
  <cp:revision>174</cp:revision>
  <dcterms:created xsi:type="dcterms:W3CDTF">2016-02-12T15:07:29Z</dcterms:created>
  <dcterms:modified xsi:type="dcterms:W3CDTF">2016-02-23T03:08:12Z</dcterms:modified>
</cp:coreProperties>
</file>