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259" r:id="rId4"/>
    <p:sldId id="279" r:id="rId5"/>
    <p:sldId id="294" r:id="rId6"/>
    <p:sldId id="280" r:id="rId7"/>
    <p:sldId id="260" r:id="rId8"/>
    <p:sldId id="357" r:id="rId9"/>
    <p:sldId id="262" r:id="rId10"/>
    <p:sldId id="263" r:id="rId11"/>
    <p:sldId id="282" r:id="rId12"/>
    <p:sldId id="358" r:id="rId13"/>
    <p:sldId id="285" r:id="rId14"/>
    <p:sldId id="265" r:id="rId15"/>
    <p:sldId id="287" r:id="rId16"/>
    <p:sldId id="312" r:id="rId17"/>
    <p:sldId id="311" r:id="rId18"/>
    <p:sldId id="313" r:id="rId19"/>
    <p:sldId id="314" r:id="rId20"/>
    <p:sldId id="316" r:id="rId21"/>
    <p:sldId id="323" r:id="rId22"/>
    <p:sldId id="324" r:id="rId23"/>
    <p:sldId id="331" r:id="rId24"/>
    <p:sldId id="332" r:id="rId25"/>
    <p:sldId id="339" r:id="rId26"/>
    <p:sldId id="340" r:id="rId27"/>
    <p:sldId id="266" r:id="rId28"/>
    <p:sldId id="268" r:id="rId29"/>
    <p:sldId id="359" r:id="rId30"/>
    <p:sldId id="344" r:id="rId31"/>
    <p:sldId id="345" r:id="rId32"/>
    <p:sldId id="343" r:id="rId33"/>
    <p:sldId id="347" r:id="rId34"/>
    <p:sldId id="346" r:id="rId35"/>
    <p:sldId id="348" r:id="rId36"/>
    <p:sldId id="351" r:id="rId37"/>
    <p:sldId id="352" r:id="rId38"/>
    <p:sldId id="355" r:id="rId39"/>
    <p:sldId id="354" r:id="rId40"/>
    <p:sldId id="356" r:id="rId41"/>
    <p:sldId id="271" r:id="rId42"/>
    <p:sldId id="360" r:id="rId43"/>
    <p:sldId id="361" r:id="rId44"/>
    <p:sldId id="272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00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8" autoAdjust="0"/>
    <p:restoredTop sz="98387" autoAdjust="0"/>
  </p:normalViewPr>
  <p:slideViewPr>
    <p:cSldViewPr snapToGrid="0">
      <p:cViewPr varScale="1">
        <p:scale>
          <a:sx n="76" d="100"/>
          <a:sy n="76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Plan1!$C$14</c:f>
              <c:strCache>
                <c:ptCount val="1"/>
                <c:pt idx="0">
                  <c:v>Regular</c:v>
                </c:pt>
              </c:strCache>
            </c:strRef>
          </c:tx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(Plan1!$A$2:$B$2,Plan1!$A$5:$B$5,Plan1!$A$8:$B$8,Plan1!$A$11:$B$11)</c:f>
              <c:multiLvlStrCache>
                <c:ptCount val="4"/>
                <c:lvl>
                  <c:pt idx="0">
                    <c:v>Inverter</c:v>
                  </c:pt>
                  <c:pt idx="1">
                    <c:v>3-input Majority Gate</c:v>
                  </c:pt>
                  <c:pt idx="2">
                    <c:v>Full Adder</c:v>
                  </c:pt>
                  <c:pt idx="3">
                    <c:v>Ripple-carry Adder</c:v>
                  </c:pt>
                </c:lvl>
                <c:lvl>
                  <c:pt idx="0">
                    <c:v>Sequential Probability</c:v>
                  </c:pt>
                  <c:pt idx="1">
                    <c:v>Sequential  Probability</c:v>
                  </c:pt>
                  <c:pt idx="2">
                    <c:v>Sequential  Probability</c:v>
                  </c:pt>
                  <c:pt idx="3">
                    <c:v>Uniform  Probability</c:v>
                  </c:pt>
                </c:lvl>
              </c:multiLvlStrCache>
            </c:multiLvlStrRef>
          </c:cat>
          <c:val>
            <c:numRef>
              <c:f>(Plan1!$D$2,Plan1!$D$5,Plan1!$D$8,Plan1!$D$11)</c:f>
              <c:numCache>
                <c:formatCode>0.00%</c:formatCode>
                <c:ptCount val="4"/>
                <c:pt idx="0">
                  <c:v>0.65629999999999999</c:v>
                </c:pt>
                <c:pt idx="1">
                  <c:v>0.55359999999999998</c:v>
                </c:pt>
                <c:pt idx="2">
                  <c:v>0.66200000000000003</c:v>
                </c:pt>
                <c:pt idx="3">
                  <c:v>0.72270000000000001</c:v>
                </c:pt>
              </c:numCache>
            </c:numRef>
          </c:val>
        </c:ser>
        <c:ser>
          <c:idx val="1"/>
          <c:order val="1"/>
          <c:tx>
            <c:strRef>
              <c:f>Plan1!$C$15</c:f>
              <c:strCache>
                <c:ptCount val="1"/>
                <c:pt idx="0">
                  <c:v>Robust</c:v>
                </c:pt>
              </c:strCache>
            </c:strRef>
          </c:tx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(Plan1!$A$2:$B$2,Plan1!$A$5:$B$5,Plan1!$A$8:$B$8,Plan1!$A$11:$B$11)</c:f>
              <c:multiLvlStrCache>
                <c:ptCount val="4"/>
                <c:lvl>
                  <c:pt idx="0">
                    <c:v>Inverter</c:v>
                  </c:pt>
                  <c:pt idx="1">
                    <c:v>3-input Majority Gate</c:v>
                  </c:pt>
                  <c:pt idx="2">
                    <c:v>Full Adder</c:v>
                  </c:pt>
                  <c:pt idx="3">
                    <c:v>Ripple-carry Adder</c:v>
                  </c:pt>
                </c:lvl>
                <c:lvl>
                  <c:pt idx="0">
                    <c:v>Sequential Probability</c:v>
                  </c:pt>
                  <c:pt idx="1">
                    <c:v>Sequential  Probability</c:v>
                  </c:pt>
                  <c:pt idx="2">
                    <c:v>Sequential  Probability</c:v>
                  </c:pt>
                  <c:pt idx="3">
                    <c:v>Uniform  Probability</c:v>
                  </c:pt>
                </c:lvl>
              </c:multiLvlStrCache>
            </c:multiLvlStrRef>
          </c:cat>
          <c:val>
            <c:numRef>
              <c:f>(Plan1!$D$3,Plan1!$D$6,Plan1!$D$9,Plan1!$D$12)</c:f>
              <c:numCache>
                <c:formatCode>0.00%</c:formatCode>
                <c:ptCount val="4"/>
                <c:pt idx="0">
                  <c:v>0.89580000000000004</c:v>
                </c:pt>
                <c:pt idx="1">
                  <c:v>0.92979999999999996</c:v>
                </c:pt>
                <c:pt idx="2">
                  <c:v>0.46739999999999998</c:v>
                </c:pt>
                <c:pt idx="3">
                  <c:v>0.64929999999999999</c:v>
                </c:pt>
              </c:numCache>
            </c:numRef>
          </c:val>
        </c:ser>
        <c:ser>
          <c:idx val="2"/>
          <c:order val="2"/>
          <c:tx>
            <c:strRef>
              <c:f>Plan1!$C$16</c:f>
              <c:strCache>
                <c:ptCount val="1"/>
                <c:pt idx="0">
                  <c:v>Proposed</c:v>
                </c:pt>
              </c:strCache>
            </c:strRef>
          </c:tx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(Plan1!$A$2:$B$2,Plan1!$A$5:$B$5,Plan1!$A$8:$B$8,Plan1!$A$11:$B$11)</c:f>
              <c:multiLvlStrCache>
                <c:ptCount val="4"/>
                <c:lvl>
                  <c:pt idx="0">
                    <c:v>Inverter</c:v>
                  </c:pt>
                  <c:pt idx="1">
                    <c:v>3-input Majority Gate</c:v>
                  </c:pt>
                  <c:pt idx="2">
                    <c:v>Full Adder</c:v>
                  </c:pt>
                  <c:pt idx="3">
                    <c:v>Ripple-carry Adder</c:v>
                  </c:pt>
                </c:lvl>
                <c:lvl>
                  <c:pt idx="0">
                    <c:v>Sequential Probability</c:v>
                  </c:pt>
                  <c:pt idx="1">
                    <c:v>Sequential  Probability</c:v>
                  </c:pt>
                  <c:pt idx="2">
                    <c:v>Sequential  Probability</c:v>
                  </c:pt>
                  <c:pt idx="3">
                    <c:v>Uniform  Probability</c:v>
                  </c:pt>
                </c:lvl>
              </c:multiLvlStrCache>
            </c:multiLvlStrRef>
          </c:cat>
          <c:val>
            <c:numRef>
              <c:f>(Plan1!$D$4,Plan1!$D$7,Plan1!$D$10,Plan1!$D$13)</c:f>
              <c:numCache>
                <c:formatCode>0.00%</c:formatCode>
                <c:ptCount val="4"/>
                <c:pt idx="0">
                  <c:v>0.90629999999999999</c:v>
                </c:pt>
                <c:pt idx="1">
                  <c:v>0.74360000000000004</c:v>
                </c:pt>
                <c:pt idx="2">
                  <c:v>0.68340000000000001</c:v>
                </c:pt>
                <c:pt idx="3">
                  <c:v>0.80530000000000002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22185088"/>
        <c:axId val="222185648"/>
      </c:barChart>
      <c:catAx>
        <c:axId val="222185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pt-BR"/>
          </a:p>
        </c:txPr>
        <c:crossAx val="222185648"/>
        <c:crosses val="autoZero"/>
        <c:auto val="1"/>
        <c:lblAlgn val="ctr"/>
        <c:lblOffset val="100"/>
        <c:noMultiLvlLbl val="0"/>
      </c:catAx>
      <c:valAx>
        <c:axId val="222185648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pt-BR"/>
          </a:p>
        </c:txPr>
        <c:crossAx val="22218508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0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6F204-229C-4EE0-8391-3944A2693169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897B4-4A8C-460B-B0B7-DDF6ABF179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9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938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933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76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3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846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3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56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480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06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508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14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Serif"/>
              </a:rPr>
              <a:t>High </a:t>
            </a:r>
            <a:r>
              <a:rPr lang="en-US" sz="1200" smtClean="0">
                <a:latin typeface="Serif"/>
              </a:rPr>
              <a:t>power dissipation (OFF leakage currents due to quantum effects) comes with scaling.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295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31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131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623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28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1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844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986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82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788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Serif"/>
              </a:rPr>
              <a:t>High </a:t>
            </a:r>
            <a:r>
              <a:rPr lang="en-US" sz="1200" smtClean="0">
                <a:latin typeface="Serif"/>
              </a:rPr>
              <a:t>power dissipation (OFF leakage currents due to quantum effects) comes with scaling.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84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659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998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676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671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603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207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066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723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275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5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Serif"/>
              </a:rPr>
              <a:t>High </a:t>
            </a:r>
            <a:r>
              <a:rPr lang="en-US" sz="1200" smtClean="0">
                <a:latin typeface="Serif"/>
              </a:rPr>
              <a:t>power dissipation (OFF leakage currents due to quantum effects) comes with scaling.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79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4219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24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2819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48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Serif"/>
              </a:rPr>
              <a:t>High </a:t>
            </a:r>
            <a:r>
              <a:rPr lang="en-US" sz="1200" smtClean="0">
                <a:latin typeface="Serif"/>
              </a:rPr>
              <a:t>power dissipation (OFF leakage currents due to quantum effects) comes with scaling.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2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Serif"/>
              </a:rPr>
              <a:t>QCA: computation paradigm whose working principle is based on Coulomb interactions between electrons.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44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55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43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36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71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1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64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0" y="591616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78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84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61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6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7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1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E3F4"/>
            </a:gs>
            <a:gs pos="0">
              <a:schemeClr val="tx2">
                <a:lumMod val="40000"/>
                <a:lumOff val="60000"/>
              </a:schemeClr>
            </a:gs>
            <a:gs pos="19000">
              <a:schemeClr val="bg1"/>
            </a:gs>
            <a:gs pos="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0744-5D9C-4BAE-BBAA-57E655B371DF}" type="datetimeFigureOut">
              <a:rPr lang="pt-BR" smtClean="0"/>
              <a:pPr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4A47-E001-417A-AFAD-C465C4FD42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8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jpeg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10" Type="http://schemas.openxmlformats.org/officeDocument/2006/relationships/image" Target="../media/image38.png"/><Relationship Id="rId4" Type="http://schemas.openxmlformats.org/officeDocument/2006/relationships/image" Target="../media/image5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.jpe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10" Type="http://schemas.openxmlformats.org/officeDocument/2006/relationships/image" Target="../media/image44.png"/><Relationship Id="rId4" Type="http://schemas.openxmlformats.org/officeDocument/2006/relationships/image" Target="../media/image5.png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10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10" Type="http://schemas.openxmlformats.org/officeDocument/2006/relationships/image" Target="../media/image56.png"/><Relationship Id="rId4" Type="http://schemas.openxmlformats.org/officeDocument/2006/relationships/image" Target="../media/image5.png"/><Relationship Id="rId9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18" Type="http://schemas.openxmlformats.org/officeDocument/2006/relationships/image" Target="../media/image25.jpeg"/><Relationship Id="rId3" Type="http://schemas.openxmlformats.org/officeDocument/2006/relationships/image" Target="../media/image4.jpeg"/><Relationship Id="rId21" Type="http://schemas.openxmlformats.org/officeDocument/2006/relationships/image" Target="../media/image28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5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jpeg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8.jpeg"/><Relationship Id="rId24" Type="http://schemas.openxmlformats.org/officeDocument/2006/relationships/image" Target="../media/image31.jpeg"/><Relationship Id="rId5" Type="http://schemas.openxmlformats.org/officeDocument/2006/relationships/image" Target="../media/image6.png"/><Relationship Id="rId15" Type="http://schemas.openxmlformats.org/officeDocument/2006/relationships/image" Target="../media/image22.jpeg"/><Relationship Id="rId23" Type="http://schemas.openxmlformats.org/officeDocument/2006/relationships/image" Target="../media/image30.jpeg"/><Relationship Id="rId10" Type="http://schemas.openxmlformats.org/officeDocument/2006/relationships/image" Target="../media/image17.jpeg"/><Relationship Id="rId19" Type="http://schemas.openxmlformats.org/officeDocument/2006/relationships/image" Target="../media/image26.jpeg"/><Relationship Id="rId4" Type="http://schemas.openxmlformats.org/officeDocument/2006/relationships/image" Target="../media/image5.pn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Relationship Id="rId22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 smtClean="0">
                <a:solidFill>
                  <a:schemeClr val="tx2">
                    <a:lumMod val="75000"/>
                  </a:schemeClr>
                </a:solidFill>
              </a:rPr>
              <a:pPr/>
              <a:t>1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383303"/>
            <a:ext cx="1101838" cy="1281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40" y="2675163"/>
            <a:ext cx="1839613" cy="5256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86" y="2506521"/>
            <a:ext cx="2013404" cy="862888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1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5" name="TextBox 1"/>
          <p:cNvSpPr txBox="1"/>
          <p:nvPr/>
        </p:nvSpPr>
        <p:spPr>
          <a:xfrm>
            <a:off x="1924051" y="633917"/>
            <a:ext cx="79152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Robustness Analysis and</a:t>
            </a:r>
          </a:p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Enhancement Strategies for</a:t>
            </a:r>
          </a:p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Quantum-dot Cellular Automata Structures</a:t>
            </a:r>
            <a:endParaRPr lang="pt-BR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5727594" y="4025561"/>
            <a:ext cx="448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MSc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. Candidate: </a:t>
            </a:r>
            <a:r>
              <a:rPr lang="pt-BR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Dayane Alfenas Reis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662304" y="5309773"/>
            <a:ext cx="467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Masters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Thesis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Final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Presentation</a:t>
            </a:r>
            <a:endParaRPr lang="pt-BR" sz="16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  <a:p>
            <a:pPr algn="ctr"/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February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, 25</a:t>
            </a:r>
            <a:r>
              <a:rPr lang="pt-BR" sz="1600" baseline="30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th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2016</a:t>
            </a:r>
            <a:endParaRPr lang="pt-BR" sz="1600" baseline="300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04630" y="4425671"/>
            <a:ext cx="391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Advisor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: Frank </a:t>
            </a:r>
            <a:r>
              <a:rPr lang="pt-BR" sz="20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Sill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Torres</a:t>
            </a:r>
          </a:p>
        </p:txBody>
      </p:sp>
    </p:spTree>
    <p:extLst>
      <p:ext uri="{BB962C8B-B14F-4D97-AF65-F5344CB8AC3E}">
        <p14:creationId xmlns:p14="http://schemas.microsoft.com/office/powerpoint/2010/main" val="34694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848" y="2251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Defects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and Errors in QCA circuits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10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87" name="Grupo 186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88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91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81" name="TextBox 143"/>
          <p:cNvSpPr txBox="1"/>
          <p:nvPr/>
        </p:nvSpPr>
        <p:spPr>
          <a:xfrm>
            <a:off x="1903523" y="1690371"/>
            <a:ext cx="811354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4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Defects</a:t>
            </a:r>
            <a:endParaRPr lang="pt-BR" sz="2400" u="sng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u="sng" dirty="0" smtClean="0">
                <a:latin typeface="Serif"/>
              </a:rPr>
              <a:t>Flaws of the cells of a structure</a:t>
            </a:r>
            <a:r>
              <a:rPr lang="en-US" sz="2000" dirty="0" smtClean="0">
                <a:latin typeface="Serif"/>
              </a:rPr>
              <a:t>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Phase shifts of the clock signals.  </a:t>
            </a:r>
            <a:endParaRPr lang="en-US" sz="2000" dirty="0">
              <a:latin typeface="Serif"/>
            </a:endParaRPr>
          </a:p>
        </p:txBody>
      </p:sp>
      <p:sp>
        <p:nvSpPr>
          <p:cNvPr id="192" name="TextBox 143"/>
          <p:cNvSpPr txBox="1"/>
          <p:nvPr/>
        </p:nvSpPr>
        <p:spPr>
          <a:xfrm>
            <a:off x="1924050" y="3194407"/>
            <a:ext cx="811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Errors</a:t>
            </a:r>
            <a:endParaRPr lang="pt-BR" sz="24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Consequences </a:t>
            </a:r>
            <a:r>
              <a:rPr lang="en-US" sz="2000" dirty="0">
                <a:latin typeface="Serif"/>
              </a:rPr>
              <a:t>of </a:t>
            </a:r>
            <a:r>
              <a:rPr lang="en-US" sz="2000" dirty="0" smtClean="0">
                <a:latin typeface="Serif"/>
              </a:rPr>
              <a:t>defects to the output signals.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Manifest themselves as: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Excessive delay;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Wrong logic state (signal inversion).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Serif"/>
            </a:endParaRPr>
          </a:p>
        </p:txBody>
      </p:sp>
      <p:sp>
        <p:nvSpPr>
          <p:cNvPr id="193" name="TextBox 143"/>
          <p:cNvSpPr txBox="1"/>
          <p:nvPr/>
        </p:nvSpPr>
        <p:spPr>
          <a:xfrm>
            <a:off x="1903523" y="1123703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This work considers as:</a:t>
            </a:r>
            <a:endParaRPr lang="en-US" sz="2000" dirty="0"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37686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8445" y="1683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Structural defects modeling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11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87" name="Grupo 186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88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91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92" name="TextBox 193"/>
          <p:cNvSpPr txBox="1"/>
          <p:nvPr/>
        </p:nvSpPr>
        <p:spPr>
          <a:xfrm>
            <a:off x="823148" y="1341879"/>
            <a:ext cx="15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Dopant: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grpSp>
        <p:nvGrpSpPr>
          <p:cNvPr id="193" name="Grupo 192"/>
          <p:cNvGrpSpPr/>
          <p:nvPr/>
        </p:nvGrpSpPr>
        <p:grpSpPr>
          <a:xfrm>
            <a:off x="3013215" y="1305383"/>
            <a:ext cx="6263424" cy="669412"/>
            <a:chOff x="871354" y="5052536"/>
            <a:chExt cx="6263424" cy="669412"/>
          </a:xfrm>
        </p:grpSpPr>
        <p:grpSp>
          <p:nvGrpSpPr>
            <p:cNvPr id="194" name="Grupo 193"/>
            <p:cNvGrpSpPr/>
            <p:nvPr/>
          </p:nvGrpSpPr>
          <p:grpSpPr>
            <a:xfrm>
              <a:off x="1662971" y="5052536"/>
              <a:ext cx="720865" cy="669412"/>
              <a:chOff x="3769495" y="2661617"/>
              <a:chExt cx="720865" cy="669412"/>
            </a:xfrm>
          </p:grpSpPr>
          <p:sp>
            <p:nvSpPr>
              <p:cNvPr id="345" name="Retângulo 344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6" name="Elipse 345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7" name="Elipse 346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8" name="Elipse 347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9" name="Elipse 348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>
              <a:off x="871354" y="5052536"/>
              <a:ext cx="720865" cy="669412"/>
              <a:chOff x="3769495" y="2661617"/>
              <a:chExt cx="720865" cy="669412"/>
            </a:xfrm>
          </p:grpSpPr>
          <p:sp>
            <p:nvSpPr>
              <p:cNvPr id="340" name="Retângulo 339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1" name="Elipse 340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2" name="Elipse 341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3" name="Elipse 342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4" name="Elipse 343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96" name="Grupo 195"/>
            <p:cNvGrpSpPr/>
            <p:nvPr/>
          </p:nvGrpSpPr>
          <p:grpSpPr>
            <a:xfrm>
              <a:off x="3261664" y="5052536"/>
              <a:ext cx="720865" cy="669412"/>
              <a:chOff x="3769495" y="2661617"/>
              <a:chExt cx="720865" cy="669412"/>
            </a:xfrm>
          </p:grpSpPr>
          <p:sp>
            <p:nvSpPr>
              <p:cNvPr id="279" name="Retângulo 278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81" name="Elipse 280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6" name="Elipse 33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9" name="Elipse 338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2470047" y="5052536"/>
              <a:ext cx="720865" cy="669412"/>
              <a:chOff x="3769495" y="2661617"/>
              <a:chExt cx="720865" cy="669412"/>
            </a:xfrm>
          </p:grpSpPr>
          <p:sp>
            <p:nvSpPr>
              <p:cNvPr id="223" name="Retângulo 222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4" name="Elipse 22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0" name="Elipse 269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7" name="Elipse 276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98" name="Grupo 197"/>
            <p:cNvGrpSpPr/>
            <p:nvPr/>
          </p:nvGrpSpPr>
          <p:grpSpPr>
            <a:xfrm>
              <a:off x="4857171" y="5052536"/>
              <a:ext cx="713706" cy="669412"/>
              <a:chOff x="3785825" y="2661617"/>
              <a:chExt cx="713706" cy="669412"/>
            </a:xfrm>
          </p:grpSpPr>
          <p:sp>
            <p:nvSpPr>
              <p:cNvPr id="218" name="Retângulo 217"/>
              <p:cNvSpPr/>
              <p:nvPr/>
            </p:nvSpPr>
            <p:spPr>
              <a:xfrm>
                <a:off x="3785825" y="2661617"/>
                <a:ext cx="713706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9" name="Elipse 218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0" name="Elipse 219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2" name="Elipse 221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99" name="Grupo 198"/>
            <p:cNvGrpSpPr/>
            <p:nvPr/>
          </p:nvGrpSpPr>
          <p:grpSpPr>
            <a:xfrm>
              <a:off x="4049224" y="5052536"/>
              <a:ext cx="720865" cy="669412"/>
              <a:chOff x="3769495" y="2661617"/>
              <a:chExt cx="720865" cy="669412"/>
            </a:xfrm>
          </p:grpSpPr>
          <p:sp>
            <p:nvSpPr>
              <p:cNvPr id="213" name="Retângulo 212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4" name="Elipse 21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5" name="Elipse 214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6" name="Elipse 21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7" name="Elipse 21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6423206" y="5052536"/>
              <a:ext cx="711572" cy="669412"/>
              <a:chOff x="3753167" y="2661617"/>
              <a:chExt cx="711572" cy="669412"/>
            </a:xfrm>
          </p:grpSpPr>
          <p:sp>
            <p:nvSpPr>
              <p:cNvPr id="208" name="Retângulo 207"/>
              <p:cNvSpPr/>
              <p:nvPr/>
            </p:nvSpPr>
            <p:spPr>
              <a:xfrm>
                <a:off x="3753167" y="2661617"/>
                <a:ext cx="711572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9" name="Elipse 208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0" name="Elipse 209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1" name="Elipse 210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2" name="Elipse 211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5631588" y="5052536"/>
              <a:ext cx="720865" cy="669412"/>
              <a:chOff x="3753166" y="2661617"/>
              <a:chExt cx="720865" cy="669412"/>
            </a:xfrm>
          </p:grpSpPr>
          <p:sp>
            <p:nvSpPr>
              <p:cNvPr id="203" name="Retângulo 202"/>
              <p:cNvSpPr/>
              <p:nvPr/>
            </p:nvSpPr>
            <p:spPr>
              <a:xfrm>
                <a:off x="3753166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4" name="Elipse 20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5" name="Elipse 204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6" name="Elipse 20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7" name="Elipse 20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sp>
        <p:nvSpPr>
          <p:cNvPr id="398" name="Retângulo 397"/>
          <p:cNvSpPr/>
          <p:nvPr/>
        </p:nvSpPr>
        <p:spPr>
          <a:xfrm>
            <a:off x="2351492" y="1419125"/>
            <a:ext cx="757075" cy="687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399" name="Retângulo 398"/>
          <p:cNvSpPr/>
          <p:nvPr/>
        </p:nvSpPr>
        <p:spPr>
          <a:xfrm>
            <a:off x="9086062" y="1419125"/>
            <a:ext cx="1179300" cy="687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sp>
        <p:nvSpPr>
          <p:cNvPr id="400" name="Elipse 399"/>
          <p:cNvSpPr/>
          <p:nvPr/>
        </p:nvSpPr>
        <p:spPr>
          <a:xfrm>
            <a:off x="7302317" y="1582939"/>
            <a:ext cx="130628" cy="114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401" name="Elipse 400"/>
          <p:cNvSpPr/>
          <p:nvPr/>
        </p:nvSpPr>
        <p:spPr>
          <a:xfrm>
            <a:off x="5259779" y="1166183"/>
            <a:ext cx="1005840" cy="100584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2" name="Elipse 401"/>
          <p:cNvSpPr/>
          <p:nvPr/>
        </p:nvSpPr>
        <p:spPr>
          <a:xfrm>
            <a:off x="6833887" y="1151237"/>
            <a:ext cx="1005840" cy="100584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3" name="TextBox 193"/>
          <p:cNvSpPr txBox="1"/>
          <p:nvPr/>
        </p:nvSpPr>
        <p:spPr>
          <a:xfrm>
            <a:off x="400132" y="2639733"/>
            <a:ext cx="193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Dislocation: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grpSp>
        <p:nvGrpSpPr>
          <p:cNvPr id="404" name="Grupo 403"/>
          <p:cNvGrpSpPr/>
          <p:nvPr/>
        </p:nvGrpSpPr>
        <p:grpSpPr>
          <a:xfrm>
            <a:off x="2260190" y="2504159"/>
            <a:ext cx="8068618" cy="801730"/>
            <a:chOff x="2015940" y="4551942"/>
            <a:chExt cx="8068618" cy="801730"/>
          </a:xfrm>
        </p:grpSpPr>
        <p:grpSp>
          <p:nvGrpSpPr>
            <p:cNvPr id="405" name="Grupo 404"/>
            <p:cNvGrpSpPr/>
            <p:nvPr/>
          </p:nvGrpSpPr>
          <p:grpSpPr>
            <a:xfrm>
              <a:off x="6066549" y="4551942"/>
              <a:ext cx="3085554" cy="669412"/>
              <a:chOff x="4260240" y="5052536"/>
              <a:chExt cx="3085554" cy="669412"/>
            </a:xfrm>
          </p:grpSpPr>
          <p:grpSp>
            <p:nvGrpSpPr>
              <p:cNvPr id="434" name="Grupo 433"/>
              <p:cNvGrpSpPr/>
              <p:nvPr/>
            </p:nvGrpSpPr>
            <p:grpSpPr>
              <a:xfrm>
                <a:off x="5068187" y="5052536"/>
                <a:ext cx="713706" cy="669412"/>
                <a:chOff x="3996841" y="2661617"/>
                <a:chExt cx="713706" cy="669412"/>
              </a:xfrm>
            </p:grpSpPr>
            <p:sp>
              <p:nvSpPr>
                <p:cNvPr id="453" name="Retângulo 452"/>
                <p:cNvSpPr/>
                <p:nvPr/>
              </p:nvSpPr>
              <p:spPr>
                <a:xfrm>
                  <a:off x="3996841" y="2661617"/>
                  <a:ext cx="713706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54" name="Elipse 453"/>
                <p:cNvSpPr/>
                <p:nvPr/>
              </p:nvSpPr>
              <p:spPr>
                <a:xfrm>
                  <a:off x="4083925" y="2765031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55" name="Elipse 454"/>
                <p:cNvSpPr/>
                <p:nvPr/>
              </p:nvSpPr>
              <p:spPr>
                <a:xfrm>
                  <a:off x="4485178" y="2765031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56" name="Elipse 455"/>
                <p:cNvSpPr/>
                <p:nvPr/>
              </p:nvSpPr>
              <p:spPr>
                <a:xfrm>
                  <a:off x="4083925" y="3129673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57" name="Elipse 456"/>
                <p:cNvSpPr/>
                <p:nvPr/>
              </p:nvSpPr>
              <p:spPr>
                <a:xfrm>
                  <a:off x="4485178" y="3129673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435" name="Grupo 434"/>
              <p:cNvGrpSpPr/>
              <p:nvPr/>
            </p:nvGrpSpPr>
            <p:grpSpPr>
              <a:xfrm>
                <a:off x="4260240" y="5052536"/>
                <a:ext cx="720865" cy="669412"/>
                <a:chOff x="3980511" y="2661617"/>
                <a:chExt cx="720865" cy="669412"/>
              </a:xfrm>
            </p:grpSpPr>
            <p:sp>
              <p:nvSpPr>
                <p:cNvPr id="448" name="Retângulo 447"/>
                <p:cNvSpPr/>
                <p:nvPr/>
              </p:nvSpPr>
              <p:spPr>
                <a:xfrm>
                  <a:off x="3980511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49" name="Elipse 448"/>
                <p:cNvSpPr/>
                <p:nvPr/>
              </p:nvSpPr>
              <p:spPr>
                <a:xfrm>
                  <a:off x="4083925" y="2765031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50" name="Elipse 449"/>
                <p:cNvSpPr/>
                <p:nvPr/>
              </p:nvSpPr>
              <p:spPr>
                <a:xfrm>
                  <a:off x="4485178" y="2765031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51" name="Elipse 450"/>
                <p:cNvSpPr/>
                <p:nvPr/>
              </p:nvSpPr>
              <p:spPr>
                <a:xfrm>
                  <a:off x="4083925" y="3129673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52" name="Elipse 451"/>
                <p:cNvSpPr/>
                <p:nvPr/>
              </p:nvSpPr>
              <p:spPr>
                <a:xfrm>
                  <a:off x="4485178" y="3129673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436" name="Grupo 435"/>
              <p:cNvGrpSpPr/>
              <p:nvPr/>
            </p:nvGrpSpPr>
            <p:grpSpPr>
              <a:xfrm>
                <a:off x="6634222" y="5052536"/>
                <a:ext cx="711572" cy="669412"/>
                <a:chOff x="3964183" y="2661617"/>
                <a:chExt cx="711572" cy="669412"/>
              </a:xfrm>
            </p:grpSpPr>
            <p:sp>
              <p:nvSpPr>
                <p:cNvPr id="443" name="Retângulo 442"/>
                <p:cNvSpPr/>
                <p:nvPr/>
              </p:nvSpPr>
              <p:spPr>
                <a:xfrm>
                  <a:off x="3964183" y="2661617"/>
                  <a:ext cx="711572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44" name="Elipse 443"/>
                <p:cNvSpPr/>
                <p:nvPr/>
              </p:nvSpPr>
              <p:spPr>
                <a:xfrm>
                  <a:off x="4083925" y="2765031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45" name="Elipse 444"/>
                <p:cNvSpPr/>
                <p:nvPr/>
              </p:nvSpPr>
              <p:spPr>
                <a:xfrm>
                  <a:off x="4485178" y="2765031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46" name="Elipse 445"/>
                <p:cNvSpPr/>
                <p:nvPr/>
              </p:nvSpPr>
              <p:spPr>
                <a:xfrm>
                  <a:off x="4083925" y="3129673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47" name="Elipse 446"/>
                <p:cNvSpPr/>
                <p:nvPr/>
              </p:nvSpPr>
              <p:spPr>
                <a:xfrm>
                  <a:off x="4485178" y="3129673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437" name="Grupo 436"/>
              <p:cNvGrpSpPr/>
              <p:nvPr/>
            </p:nvGrpSpPr>
            <p:grpSpPr>
              <a:xfrm>
                <a:off x="5842604" y="5052536"/>
                <a:ext cx="720865" cy="669412"/>
                <a:chOff x="3964182" y="2661617"/>
                <a:chExt cx="720865" cy="669412"/>
              </a:xfrm>
            </p:grpSpPr>
            <p:sp>
              <p:nvSpPr>
                <p:cNvPr id="438" name="Retângulo 437"/>
                <p:cNvSpPr/>
                <p:nvPr/>
              </p:nvSpPr>
              <p:spPr>
                <a:xfrm>
                  <a:off x="3964182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39" name="Elipse 438"/>
                <p:cNvSpPr/>
                <p:nvPr/>
              </p:nvSpPr>
              <p:spPr>
                <a:xfrm>
                  <a:off x="4083925" y="2765031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40" name="Elipse 439"/>
                <p:cNvSpPr/>
                <p:nvPr/>
              </p:nvSpPr>
              <p:spPr>
                <a:xfrm>
                  <a:off x="4485178" y="2765031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41" name="Elipse 440"/>
                <p:cNvSpPr/>
                <p:nvPr/>
              </p:nvSpPr>
              <p:spPr>
                <a:xfrm>
                  <a:off x="4083925" y="3129673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42" name="Elipse 441"/>
                <p:cNvSpPr/>
                <p:nvPr/>
              </p:nvSpPr>
              <p:spPr>
                <a:xfrm>
                  <a:off x="4485178" y="3129673"/>
                  <a:ext cx="130628" cy="114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sp>
          <p:nvSpPr>
            <p:cNvPr id="406" name="Retângulo 405"/>
            <p:cNvSpPr/>
            <p:nvPr/>
          </p:nvSpPr>
          <p:spPr>
            <a:xfrm>
              <a:off x="2015940" y="4665684"/>
              <a:ext cx="757075" cy="6879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</a:t>
              </a:r>
            </a:p>
          </p:txBody>
        </p:sp>
        <p:sp>
          <p:nvSpPr>
            <p:cNvPr id="407" name="Retângulo 406"/>
            <p:cNvSpPr/>
            <p:nvPr/>
          </p:nvSpPr>
          <p:spPr>
            <a:xfrm>
              <a:off x="8905258" y="4665684"/>
              <a:ext cx="1179300" cy="6879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</a:p>
          </p:txBody>
        </p:sp>
        <p:grpSp>
          <p:nvGrpSpPr>
            <p:cNvPr id="408" name="Grupo 407"/>
            <p:cNvGrpSpPr/>
            <p:nvPr/>
          </p:nvGrpSpPr>
          <p:grpSpPr>
            <a:xfrm>
              <a:off x="2626269" y="4553321"/>
              <a:ext cx="3224774" cy="675470"/>
              <a:chOff x="2677663" y="4548498"/>
              <a:chExt cx="3224774" cy="675470"/>
            </a:xfrm>
          </p:grpSpPr>
          <p:sp>
            <p:nvSpPr>
              <p:cNvPr id="410" name="Retângulo 409"/>
              <p:cNvSpPr/>
              <p:nvPr/>
            </p:nvSpPr>
            <p:spPr>
              <a:xfrm rot="1565604">
                <a:off x="5180061" y="4556456"/>
                <a:ext cx="722376" cy="6675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grpSp>
            <p:nvGrpSpPr>
              <p:cNvPr id="411" name="Grupo 410"/>
              <p:cNvGrpSpPr/>
              <p:nvPr/>
            </p:nvGrpSpPr>
            <p:grpSpPr>
              <a:xfrm>
                <a:off x="2677663" y="4548498"/>
                <a:ext cx="3025605" cy="669412"/>
                <a:chOff x="871354" y="5052536"/>
                <a:chExt cx="3025605" cy="669412"/>
              </a:xfrm>
            </p:grpSpPr>
            <p:grpSp>
              <p:nvGrpSpPr>
                <p:cNvPr id="412" name="Grupo 411"/>
                <p:cNvGrpSpPr/>
                <p:nvPr/>
              </p:nvGrpSpPr>
              <p:grpSpPr>
                <a:xfrm>
                  <a:off x="1662971" y="5052536"/>
                  <a:ext cx="720865" cy="669412"/>
                  <a:chOff x="3769495" y="2661617"/>
                  <a:chExt cx="720865" cy="669412"/>
                </a:xfrm>
              </p:grpSpPr>
              <p:sp>
                <p:nvSpPr>
                  <p:cNvPr id="429" name="Retângulo 428"/>
                  <p:cNvSpPr/>
                  <p:nvPr/>
                </p:nvSpPr>
                <p:spPr>
                  <a:xfrm>
                    <a:off x="3769495" y="2661617"/>
                    <a:ext cx="720865" cy="6694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30" name="Elipse 429"/>
                  <p:cNvSpPr/>
                  <p:nvPr/>
                </p:nvSpPr>
                <p:spPr>
                  <a:xfrm>
                    <a:off x="3872909" y="2765031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31" name="Elipse 430"/>
                  <p:cNvSpPr/>
                  <p:nvPr/>
                </p:nvSpPr>
                <p:spPr>
                  <a:xfrm>
                    <a:off x="4274162" y="2765031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32" name="Elipse 431"/>
                  <p:cNvSpPr/>
                  <p:nvPr/>
                </p:nvSpPr>
                <p:spPr>
                  <a:xfrm>
                    <a:off x="3872909" y="3129673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33" name="Elipse 432"/>
                  <p:cNvSpPr/>
                  <p:nvPr/>
                </p:nvSpPr>
                <p:spPr>
                  <a:xfrm>
                    <a:off x="4274162" y="3129673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413" name="Grupo 412"/>
                <p:cNvGrpSpPr/>
                <p:nvPr/>
              </p:nvGrpSpPr>
              <p:grpSpPr>
                <a:xfrm>
                  <a:off x="871354" y="5052536"/>
                  <a:ext cx="720865" cy="669412"/>
                  <a:chOff x="3769495" y="2661617"/>
                  <a:chExt cx="720865" cy="669412"/>
                </a:xfrm>
              </p:grpSpPr>
              <p:sp>
                <p:nvSpPr>
                  <p:cNvPr id="424" name="Retângulo 423"/>
                  <p:cNvSpPr/>
                  <p:nvPr/>
                </p:nvSpPr>
                <p:spPr>
                  <a:xfrm>
                    <a:off x="3769495" y="2661617"/>
                    <a:ext cx="720865" cy="6694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25" name="Elipse 424"/>
                  <p:cNvSpPr/>
                  <p:nvPr/>
                </p:nvSpPr>
                <p:spPr>
                  <a:xfrm>
                    <a:off x="3872909" y="2765031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26" name="Elipse 425"/>
                  <p:cNvSpPr/>
                  <p:nvPr/>
                </p:nvSpPr>
                <p:spPr>
                  <a:xfrm>
                    <a:off x="4274162" y="2765031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27" name="Elipse 426"/>
                  <p:cNvSpPr/>
                  <p:nvPr/>
                </p:nvSpPr>
                <p:spPr>
                  <a:xfrm>
                    <a:off x="3872909" y="3129673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28" name="Elipse 427"/>
                  <p:cNvSpPr/>
                  <p:nvPr/>
                </p:nvSpPr>
                <p:spPr>
                  <a:xfrm>
                    <a:off x="4274162" y="3129673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414" name="Grupo 413"/>
                <p:cNvGrpSpPr/>
                <p:nvPr/>
              </p:nvGrpSpPr>
              <p:grpSpPr>
                <a:xfrm>
                  <a:off x="3407863" y="5055422"/>
                  <a:ext cx="489096" cy="665159"/>
                  <a:chOff x="3915694" y="2664503"/>
                  <a:chExt cx="489096" cy="665159"/>
                </a:xfrm>
              </p:grpSpPr>
              <p:sp>
                <p:nvSpPr>
                  <p:cNvPr id="421" name="Elipse 420"/>
                  <p:cNvSpPr/>
                  <p:nvPr/>
                </p:nvSpPr>
                <p:spPr>
                  <a:xfrm>
                    <a:off x="4078095" y="2664503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22" name="Elipse 421"/>
                  <p:cNvSpPr/>
                  <p:nvPr/>
                </p:nvSpPr>
                <p:spPr>
                  <a:xfrm>
                    <a:off x="3915694" y="3024708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23" name="Elipse 422"/>
                  <p:cNvSpPr/>
                  <p:nvPr/>
                </p:nvSpPr>
                <p:spPr>
                  <a:xfrm>
                    <a:off x="4274162" y="3215362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415" name="Grupo 414"/>
                <p:cNvGrpSpPr/>
                <p:nvPr/>
              </p:nvGrpSpPr>
              <p:grpSpPr>
                <a:xfrm>
                  <a:off x="2470047" y="5052536"/>
                  <a:ext cx="720865" cy="669412"/>
                  <a:chOff x="3769495" y="2661617"/>
                  <a:chExt cx="720865" cy="669412"/>
                </a:xfrm>
              </p:grpSpPr>
              <p:sp>
                <p:nvSpPr>
                  <p:cNvPr id="416" name="Retângulo 415"/>
                  <p:cNvSpPr/>
                  <p:nvPr/>
                </p:nvSpPr>
                <p:spPr>
                  <a:xfrm>
                    <a:off x="3769495" y="2661617"/>
                    <a:ext cx="720865" cy="6694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17" name="Elipse 416"/>
                  <p:cNvSpPr/>
                  <p:nvPr/>
                </p:nvSpPr>
                <p:spPr>
                  <a:xfrm>
                    <a:off x="3872909" y="2765031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18" name="Elipse 417"/>
                  <p:cNvSpPr/>
                  <p:nvPr/>
                </p:nvSpPr>
                <p:spPr>
                  <a:xfrm>
                    <a:off x="4274162" y="2765031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19" name="Elipse 418"/>
                  <p:cNvSpPr/>
                  <p:nvPr/>
                </p:nvSpPr>
                <p:spPr>
                  <a:xfrm>
                    <a:off x="3872909" y="3129673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420" name="Elipse 419"/>
                  <p:cNvSpPr/>
                  <p:nvPr/>
                </p:nvSpPr>
                <p:spPr>
                  <a:xfrm>
                    <a:off x="4274162" y="3129673"/>
                    <a:ext cx="130628" cy="1143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</p:grpSp>
        </p:grpSp>
        <p:sp>
          <p:nvSpPr>
            <p:cNvPr id="409" name="Elipse 408"/>
            <p:cNvSpPr/>
            <p:nvPr/>
          </p:nvSpPr>
          <p:spPr>
            <a:xfrm>
              <a:off x="5703558" y="4726574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58" name="Elipse 457"/>
          <p:cNvSpPr/>
          <p:nvPr/>
        </p:nvSpPr>
        <p:spPr>
          <a:xfrm>
            <a:off x="5224588" y="2395436"/>
            <a:ext cx="1005840" cy="100584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9" name="Grupo 458"/>
          <p:cNvGrpSpPr/>
          <p:nvPr/>
        </p:nvGrpSpPr>
        <p:grpSpPr>
          <a:xfrm>
            <a:off x="3737597" y="3952779"/>
            <a:ext cx="720865" cy="669412"/>
            <a:chOff x="3769495" y="2661617"/>
            <a:chExt cx="720865" cy="669412"/>
          </a:xfrm>
        </p:grpSpPr>
        <p:sp>
          <p:nvSpPr>
            <p:cNvPr id="460" name="Retângulo 459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61" name="Elipse 460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62" name="Elipse 461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63" name="Elipse 462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64" name="Elipse 463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465" name="Grupo 464"/>
          <p:cNvGrpSpPr/>
          <p:nvPr/>
        </p:nvGrpSpPr>
        <p:grpSpPr>
          <a:xfrm>
            <a:off x="2945980" y="3952779"/>
            <a:ext cx="720865" cy="669412"/>
            <a:chOff x="3769495" y="2661617"/>
            <a:chExt cx="720865" cy="669412"/>
          </a:xfrm>
        </p:grpSpPr>
        <p:sp>
          <p:nvSpPr>
            <p:cNvPr id="466" name="Retângulo 465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67" name="Elipse 466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68" name="Elipse 467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69" name="Elipse 468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70" name="Elipse 469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471" name="Grupo 470"/>
          <p:cNvGrpSpPr/>
          <p:nvPr/>
        </p:nvGrpSpPr>
        <p:grpSpPr>
          <a:xfrm>
            <a:off x="4544673" y="3952779"/>
            <a:ext cx="720865" cy="669412"/>
            <a:chOff x="3769495" y="2661617"/>
            <a:chExt cx="720865" cy="669412"/>
          </a:xfrm>
        </p:grpSpPr>
        <p:sp>
          <p:nvSpPr>
            <p:cNvPr id="472" name="Retângulo 471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73" name="Elipse 472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74" name="Elipse 473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75" name="Elipse 474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76" name="Elipse 475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477" name="Grupo 476"/>
          <p:cNvGrpSpPr/>
          <p:nvPr/>
        </p:nvGrpSpPr>
        <p:grpSpPr>
          <a:xfrm>
            <a:off x="6945865" y="3952779"/>
            <a:ext cx="713706" cy="669412"/>
            <a:chOff x="3785825" y="2661617"/>
            <a:chExt cx="713706" cy="669412"/>
          </a:xfrm>
        </p:grpSpPr>
        <p:sp>
          <p:nvSpPr>
            <p:cNvPr id="478" name="Retângulo 477"/>
            <p:cNvSpPr/>
            <p:nvPr/>
          </p:nvSpPr>
          <p:spPr>
            <a:xfrm>
              <a:off x="3785825" y="2661617"/>
              <a:ext cx="713706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79" name="Elipse 478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80" name="Elipse 479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81" name="Elipse 480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82" name="Elipse 481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483" name="Grupo 482"/>
          <p:cNvGrpSpPr/>
          <p:nvPr/>
        </p:nvGrpSpPr>
        <p:grpSpPr>
          <a:xfrm>
            <a:off x="6151986" y="3952779"/>
            <a:ext cx="720865" cy="669412"/>
            <a:chOff x="3769495" y="2661617"/>
            <a:chExt cx="720865" cy="669412"/>
          </a:xfrm>
        </p:grpSpPr>
        <p:sp>
          <p:nvSpPr>
            <p:cNvPr id="484" name="Retângulo 483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85" name="Elipse 484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86" name="Elipse 485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87" name="Elipse 486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88" name="Elipse 487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489" name="Grupo 488"/>
          <p:cNvGrpSpPr/>
          <p:nvPr/>
        </p:nvGrpSpPr>
        <p:grpSpPr>
          <a:xfrm>
            <a:off x="8525968" y="3952779"/>
            <a:ext cx="711572" cy="669412"/>
            <a:chOff x="3753167" y="2661617"/>
            <a:chExt cx="711572" cy="669412"/>
          </a:xfrm>
        </p:grpSpPr>
        <p:sp>
          <p:nvSpPr>
            <p:cNvPr id="490" name="Retângulo 489"/>
            <p:cNvSpPr/>
            <p:nvPr/>
          </p:nvSpPr>
          <p:spPr>
            <a:xfrm>
              <a:off x="3753167" y="2661617"/>
              <a:ext cx="711572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91" name="Elipse 490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92" name="Elipse 491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93" name="Elipse 492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94" name="Elipse 493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495" name="Grupo 494"/>
          <p:cNvGrpSpPr/>
          <p:nvPr/>
        </p:nvGrpSpPr>
        <p:grpSpPr>
          <a:xfrm>
            <a:off x="7734350" y="3952779"/>
            <a:ext cx="720865" cy="669412"/>
            <a:chOff x="3753166" y="2661617"/>
            <a:chExt cx="720865" cy="669412"/>
          </a:xfrm>
        </p:grpSpPr>
        <p:sp>
          <p:nvSpPr>
            <p:cNvPr id="496" name="Retângulo 495"/>
            <p:cNvSpPr/>
            <p:nvPr/>
          </p:nvSpPr>
          <p:spPr>
            <a:xfrm>
              <a:off x="3753166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97" name="Elipse 496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98" name="Elipse 497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99" name="Elipse 498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00" name="Elipse 499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501" name="Retângulo 500"/>
          <p:cNvSpPr/>
          <p:nvPr/>
        </p:nvSpPr>
        <p:spPr>
          <a:xfrm>
            <a:off x="2284257" y="4066521"/>
            <a:ext cx="757075" cy="687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502" name="Retângulo 501"/>
          <p:cNvSpPr/>
          <p:nvPr/>
        </p:nvSpPr>
        <p:spPr>
          <a:xfrm>
            <a:off x="9046963" y="4066521"/>
            <a:ext cx="1179300" cy="687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sp>
        <p:nvSpPr>
          <p:cNvPr id="503" name="Retângulo 502"/>
          <p:cNvSpPr/>
          <p:nvPr/>
        </p:nvSpPr>
        <p:spPr>
          <a:xfrm>
            <a:off x="5466950" y="3721487"/>
            <a:ext cx="713706" cy="669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04" name="Elipse 503"/>
          <p:cNvSpPr/>
          <p:nvPr/>
        </p:nvSpPr>
        <p:spPr>
          <a:xfrm>
            <a:off x="5554034" y="3824901"/>
            <a:ext cx="130628" cy="114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05" name="Elipse 504"/>
          <p:cNvSpPr/>
          <p:nvPr/>
        </p:nvSpPr>
        <p:spPr>
          <a:xfrm>
            <a:off x="5955287" y="3824901"/>
            <a:ext cx="130628" cy="114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06" name="Elipse 505"/>
          <p:cNvSpPr/>
          <p:nvPr/>
        </p:nvSpPr>
        <p:spPr>
          <a:xfrm>
            <a:off x="5554034" y="4189543"/>
            <a:ext cx="130628" cy="114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07" name="Elipse 506"/>
          <p:cNvSpPr/>
          <p:nvPr/>
        </p:nvSpPr>
        <p:spPr>
          <a:xfrm>
            <a:off x="5955287" y="4189543"/>
            <a:ext cx="130628" cy="114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08" name="Elipse 507"/>
          <p:cNvSpPr/>
          <p:nvPr/>
        </p:nvSpPr>
        <p:spPr>
          <a:xfrm>
            <a:off x="5283613" y="3576566"/>
            <a:ext cx="1005840" cy="100584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9" name="Grupo 508"/>
          <p:cNvGrpSpPr/>
          <p:nvPr/>
        </p:nvGrpSpPr>
        <p:grpSpPr>
          <a:xfrm>
            <a:off x="2963693" y="5056884"/>
            <a:ext cx="6263424" cy="669412"/>
            <a:chOff x="871354" y="5052536"/>
            <a:chExt cx="6263424" cy="669412"/>
          </a:xfrm>
        </p:grpSpPr>
        <p:grpSp>
          <p:nvGrpSpPr>
            <p:cNvPr id="510" name="Grupo 509"/>
            <p:cNvGrpSpPr/>
            <p:nvPr/>
          </p:nvGrpSpPr>
          <p:grpSpPr>
            <a:xfrm>
              <a:off x="1662971" y="5052536"/>
              <a:ext cx="720865" cy="669412"/>
              <a:chOff x="3769495" y="2661617"/>
              <a:chExt cx="720865" cy="669412"/>
            </a:xfrm>
          </p:grpSpPr>
          <p:sp>
            <p:nvSpPr>
              <p:cNvPr id="541" name="Retângulo 54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42" name="Elipse 54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43" name="Elipse 542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44" name="Elipse 543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45" name="Elipse 544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511" name="Grupo 510"/>
            <p:cNvGrpSpPr/>
            <p:nvPr/>
          </p:nvGrpSpPr>
          <p:grpSpPr>
            <a:xfrm>
              <a:off x="871354" y="5052536"/>
              <a:ext cx="720865" cy="669412"/>
              <a:chOff x="3769495" y="2661617"/>
              <a:chExt cx="720865" cy="669412"/>
            </a:xfrm>
          </p:grpSpPr>
          <p:sp>
            <p:nvSpPr>
              <p:cNvPr id="536" name="Retângulo 535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37" name="Elipse 536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38" name="Elipse 537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39" name="Elipse 538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40" name="Elipse 53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512" name="Grupo 511"/>
            <p:cNvGrpSpPr/>
            <p:nvPr/>
          </p:nvGrpSpPr>
          <p:grpSpPr>
            <a:xfrm>
              <a:off x="2470047" y="5052536"/>
              <a:ext cx="720865" cy="669412"/>
              <a:chOff x="3769495" y="2661617"/>
              <a:chExt cx="720865" cy="669412"/>
            </a:xfrm>
          </p:grpSpPr>
          <p:sp>
            <p:nvSpPr>
              <p:cNvPr id="531" name="Retângulo 53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32" name="Elipse 53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33" name="Elipse 532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34" name="Elipse 533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35" name="Elipse 534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513" name="Grupo 512"/>
            <p:cNvGrpSpPr/>
            <p:nvPr/>
          </p:nvGrpSpPr>
          <p:grpSpPr>
            <a:xfrm>
              <a:off x="4049224" y="5052536"/>
              <a:ext cx="720865" cy="669412"/>
              <a:chOff x="3769495" y="2661617"/>
              <a:chExt cx="720865" cy="669412"/>
            </a:xfrm>
          </p:grpSpPr>
          <p:sp>
            <p:nvSpPr>
              <p:cNvPr id="526" name="Retângulo 525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27" name="Elipse 526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28" name="Elipse 527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29" name="Elipse 528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30" name="Elipse 52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514" name="Grupo 513"/>
            <p:cNvGrpSpPr/>
            <p:nvPr/>
          </p:nvGrpSpPr>
          <p:grpSpPr>
            <a:xfrm>
              <a:off x="6423206" y="5052536"/>
              <a:ext cx="711572" cy="669412"/>
              <a:chOff x="3753167" y="2661617"/>
              <a:chExt cx="711572" cy="669412"/>
            </a:xfrm>
          </p:grpSpPr>
          <p:sp>
            <p:nvSpPr>
              <p:cNvPr id="521" name="Retângulo 520"/>
              <p:cNvSpPr/>
              <p:nvPr/>
            </p:nvSpPr>
            <p:spPr>
              <a:xfrm>
                <a:off x="3753167" y="2661617"/>
                <a:ext cx="711572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22" name="Elipse 52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23" name="Elipse 522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24" name="Elipse 523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25" name="Elipse 524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515" name="Grupo 514"/>
            <p:cNvGrpSpPr/>
            <p:nvPr/>
          </p:nvGrpSpPr>
          <p:grpSpPr>
            <a:xfrm>
              <a:off x="5631588" y="5052536"/>
              <a:ext cx="720865" cy="669412"/>
              <a:chOff x="3753166" y="2661617"/>
              <a:chExt cx="720865" cy="669412"/>
            </a:xfrm>
          </p:grpSpPr>
          <p:sp>
            <p:nvSpPr>
              <p:cNvPr id="516" name="Retângulo 515"/>
              <p:cNvSpPr/>
              <p:nvPr/>
            </p:nvSpPr>
            <p:spPr>
              <a:xfrm>
                <a:off x="3753166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17" name="Elipse 516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18" name="Elipse 517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19" name="Elipse 518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520" name="Elipse 51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sp>
        <p:nvSpPr>
          <p:cNvPr id="546" name="Retângulo 545"/>
          <p:cNvSpPr/>
          <p:nvPr/>
        </p:nvSpPr>
        <p:spPr>
          <a:xfrm>
            <a:off x="2301970" y="5170626"/>
            <a:ext cx="757075" cy="687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547" name="Retângulo 546"/>
          <p:cNvSpPr/>
          <p:nvPr/>
        </p:nvSpPr>
        <p:spPr>
          <a:xfrm>
            <a:off x="9036540" y="5170626"/>
            <a:ext cx="1179300" cy="687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sp>
        <p:nvSpPr>
          <p:cNvPr id="548" name="Elipse 547"/>
          <p:cNvSpPr/>
          <p:nvPr/>
        </p:nvSpPr>
        <p:spPr>
          <a:xfrm>
            <a:off x="5239137" y="4888670"/>
            <a:ext cx="1005840" cy="100584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9" name="Retângulo 548"/>
          <p:cNvSpPr/>
          <p:nvPr/>
        </p:nvSpPr>
        <p:spPr>
          <a:xfrm>
            <a:off x="6930909" y="5062503"/>
            <a:ext cx="720865" cy="669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50" name="Elipse 549"/>
          <p:cNvSpPr/>
          <p:nvPr/>
        </p:nvSpPr>
        <p:spPr>
          <a:xfrm>
            <a:off x="7050652" y="5165917"/>
            <a:ext cx="130628" cy="114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51" name="Elipse 550"/>
          <p:cNvSpPr/>
          <p:nvPr/>
        </p:nvSpPr>
        <p:spPr>
          <a:xfrm>
            <a:off x="7451905" y="5165917"/>
            <a:ext cx="130628" cy="114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52" name="Elipse 551"/>
          <p:cNvSpPr/>
          <p:nvPr/>
        </p:nvSpPr>
        <p:spPr>
          <a:xfrm>
            <a:off x="7050652" y="5530559"/>
            <a:ext cx="130628" cy="114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53" name="Elipse 552"/>
          <p:cNvSpPr/>
          <p:nvPr/>
        </p:nvSpPr>
        <p:spPr>
          <a:xfrm>
            <a:off x="7451905" y="5530559"/>
            <a:ext cx="130628" cy="114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54" name="TextBox 193"/>
          <p:cNvSpPr txBox="1"/>
          <p:nvPr/>
        </p:nvSpPr>
        <p:spPr>
          <a:xfrm>
            <a:off x="400132" y="3937587"/>
            <a:ext cx="193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Interstitial: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555" name="TextBox 193"/>
          <p:cNvSpPr txBox="1"/>
          <p:nvPr/>
        </p:nvSpPr>
        <p:spPr>
          <a:xfrm>
            <a:off x="400132" y="5235441"/>
            <a:ext cx="193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Vacancy: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6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848" y="2251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Errors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in QCA circuits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12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1903523" y="1064523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Unexpected deviations </a:t>
            </a:r>
            <a:r>
              <a:rPr lang="en-US" sz="2000" dirty="0">
                <a:latin typeface="Serif"/>
              </a:rPr>
              <a:t>in the behavior of a system.</a:t>
            </a:r>
          </a:p>
        </p:txBody>
      </p:sp>
      <p:sp>
        <p:nvSpPr>
          <p:cNvPr id="212" name="Retângulo 211"/>
          <p:cNvSpPr/>
          <p:nvPr/>
        </p:nvSpPr>
        <p:spPr>
          <a:xfrm>
            <a:off x="2053792" y="1590942"/>
            <a:ext cx="106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  <a:endParaRPr lang="pt-B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4853801" y="1550577"/>
            <a:ext cx="1798349" cy="855227"/>
            <a:chOff x="2862680" y="1636543"/>
            <a:chExt cx="1798349" cy="855227"/>
          </a:xfrm>
        </p:grpSpPr>
        <p:cxnSp>
          <p:nvCxnSpPr>
            <p:cNvPr id="7" name="Conector reto 6"/>
            <p:cNvCxnSpPr/>
            <p:nvPr/>
          </p:nvCxnSpPr>
          <p:spPr>
            <a:xfrm flipH="1">
              <a:off x="3065191" y="1977404"/>
              <a:ext cx="348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H="1">
              <a:off x="3065191" y="2409882"/>
              <a:ext cx="348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>
              <a:off x="4184308" y="2186968"/>
              <a:ext cx="348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o 49"/>
            <p:cNvGrpSpPr/>
            <p:nvPr/>
          </p:nvGrpSpPr>
          <p:grpSpPr>
            <a:xfrm>
              <a:off x="2862680" y="1636543"/>
              <a:ext cx="1798349" cy="855227"/>
              <a:chOff x="2881883" y="1788329"/>
              <a:chExt cx="1798349" cy="855227"/>
            </a:xfrm>
          </p:grpSpPr>
          <p:sp>
            <p:nvSpPr>
              <p:cNvPr id="5" name="Fluxograma: Atraso 4"/>
              <p:cNvSpPr/>
              <p:nvPr/>
            </p:nvSpPr>
            <p:spPr>
              <a:xfrm>
                <a:off x="3432555" y="2068175"/>
                <a:ext cx="770956" cy="57538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AND</a:t>
                </a:r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2881883" y="1788329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In1</a:t>
                </a:r>
              </a:p>
            </p:txBody>
          </p:sp>
          <p:sp>
            <p:nvSpPr>
              <p:cNvPr id="54" name="CaixaDeTexto 53"/>
              <p:cNvSpPr txBox="1"/>
              <p:nvPr/>
            </p:nvSpPr>
            <p:spPr>
              <a:xfrm>
                <a:off x="2881883" y="2239874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In2</a:t>
                </a:r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4144508" y="1790701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Out</a:t>
                </a:r>
              </a:p>
            </p:txBody>
          </p:sp>
        </p:grpSp>
      </p:grpSp>
      <p:grpSp>
        <p:nvGrpSpPr>
          <p:cNvPr id="187" name="Grupo 186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88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91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94" name="TextBox 143"/>
          <p:cNvSpPr txBox="1"/>
          <p:nvPr/>
        </p:nvSpPr>
        <p:spPr>
          <a:xfrm>
            <a:off x="1809138" y="4627800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Serif"/>
              </a:rPr>
              <a:t>Likely to occur due to defects.</a:t>
            </a:r>
          </a:p>
        </p:txBody>
      </p:sp>
      <p:grpSp>
        <p:nvGrpSpPr>
          <p:cNvPr id="44" name="Grupo 43"/>
          <p:cNvGrpSpPr/>
          <p:nvPr/>
        </p:nvGrpSpPr>
        <p:grpSpPr>
          <a:xfrm>
            <a:off x="1763780" y="2286658"/>
            <a:ext cx="3113975" cy="2054436"/>
            <a:chOff x="-374476" y="2286658"/>
            <a:chExt cx="3113975" cy="2054436"/>
          </a:xfrm>
        </p:grpSpPr>
        <p:sp>
          <p:nvSpPr>
            <p:cNvPr id="40" name="Retângulo 39"/>
            <p:cNvSpPr/>
            <p:nvPr/>
          </p:nvSpPr>
          <p:spPr>
            <a:xfrm>
              <a:off x="649498" y="2594416"/>
              <a:ext cx="2019904" cy="435412"/>
            </a:xfrm>
            <a:prstGeom prst="rect">
              <a:avLst/>
            </a:prstGeom>
            <a:solidFill>
              <a:srgbClr val="4F81BD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584831" y="2286658"/>
              <a:ext cx="2154668" cy="868732"/>
              <a:chOff x="2303927" y="2318644"/>
              <a:chExt cx="4071150" cy="1946821"/>
            </a:xfrm>
          </p:grpSpPr>
          <p:cxnSp>
            <p:nvCxnSpPr>
              <p:cNvPr id="201" name="Conector de seta reta 200"/>
              <p:cNvCxnSpPr/>
              <p:nvPr/>
            </p:nvCxnSpPr>
            <p:spPr>
              <a:xfrm flipH="1" flipV="1">
                <a:off x="2419256" y="2318644"/>
                <a:ext cx="2" cy="19468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Conector de seta reta 201"/>
              <p:cNvCxnSpPr/>
              <p:nvPr/>
            </p:nvCxnSpPr>
            <p:spPr>
              <a:xfrm>
                <a:off x="2303927" y="4265464"/>
                <a:ext cx="407115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>
              <a:xfrm>
                <a:off x="2419257" y="3984082"/>
                <a:ext cx="381651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>
              <a:xfrm>
                <a:off x="2431243" y="3008326"/>
                <a:ext cx="381651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Conector reto 210"/>
            <p:cNvCxnSpPr/>
            <p:nvPr/>
          </p:nvCxnSpPr>
          <p:spPr>
            <a:xfrm flipV="1">
              <a:off x="636638" y="2815318"/>
              <a:ext cx="2029135" cy="80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636637" y="3155390"/>
              <a:ext cx="375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1011877" y="2490320"/>
              <a:ext cx="152956" cy="665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to 216"/>
            <p:cNvCxnSpPr/>
            <p:nvPr/>
          </p:nvCxnSpPr>
          <p:spPr>
            <a:xfrm>
              <a:off x="1167493" y="2496976"/>
              <a:ext cx="375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to 218"/>
            <p:cNvCxnSpPr/>
            <p:nvPr/>
          </p:nvCxnSpPr>
          <p:spPr>
            <a:xfrm flipH="1" flipV="1">
              <a:off x="1909479" y="2493832"/>
              <a:ext cx="161881" cy="65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to 220"/>
            <p:cNvCxnSpPr/>
            <p:nvPr/>
          </p:nvCxnSpPr>
          <p:spPr>
            <a:xfrm>
              <a:off x="1537970" y="2497357"/>
              <a:ext cx="375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to 221"/>
            <p:cNvCxnSpPr/>
            <p:nvPr/>
          </p:nvCxnSpPr>
          <p:spPr>
            <a:xfrm>
              <a:off x="2071360" y="3151878"/>
              <a:ext cx="513975" cy="3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upo 223"/>
            <p:cNvGrpSpPr/>
            <p:nvPr/>
          </p:nvGrpSpPr>
          <p:grpSpPr>
            <a:xfrm>
              <a:off x="584831" y="3370139"/>
              <a:ext cx="2154668" cy="843928"/>
              <a:chOff x="2303927" y="2374230"/>
              <a:chExt cx="4071150" cy="1891235"/>
            </a:xfrm>
          </p:grpSpPr>
          <p:cxnSp>
            <p:nvCxnSpPr>
              <p:cNvPr id="270" name="Conector de seta reta 269"/>
              <p:cNvCxnSpPr/>
              <p:nvPr/>
            </p:nvCxnSpPr>
            <p:spPr>
              <a:xfrm flipV="1">
                <a:off x="2419257" y="2374230"/>
                <a:ext cx="4325" cy="1891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Conector de seta reta 276"/>
              <p:cNvCxnSpPr/>
              <p:nvPr/>
            </p:nvCxnSpPr>
            <p:spPr>
              <a:xfrm>
                <a:off x="2303927" y="4265464"/>
                <a:ext cx="407115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Conector reto 277"/>
              <p:cNvCxnSpPr/>
              <p:nvPr/>
            </p:nvCxnSpPr>
            <p:spPr>
              <a:xfrm>
                <a:off x="2419257" y="3984082"/>
                <a:ext cx="381651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Conector reto 278"/>
              <p:cNvCxnSpPr/>
              <p:nvPr/>
            </p:nvCxnSpPr>
            <p:spPr>
              <a:xfrm>
                <a:off x="2431243" y="3008326"/>
                <a:ext cx="381651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0" name="Conector reto 279"/>
            <p:cNvCxnSpPr>
              <a:endCxn id="352" idx="3"/>
            </p:cNvCxnSpPr>
            <p:nvPr/>
          </p:nvCxnSpPr>
          <p:spPr>
            <a:xfrm flipV="1">
              <a:off x="636638" y="3867038"/>
              <a:ext cx="2036651" cy="149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Conector reto 280"/>
            <p:cNvCxnSpPr/>
            <p:nvPr/>
          </p:nvCxnSpPr>
          <p:spPr>
            <a:xfrm>
              <a:off x="636637" y="4214067"/>
              <a:ext cx="375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/>
            <p:nvPr/>
          </p:nvCxnSpPr>
          <p:spPr>
            <a:xfrm flipV="1">
              <a:off x="1011877" y="3548997"/>
              <a:ext cx="152956" cy="665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>
              <a:off x="1162730" y="3552479"/>
              <a:ext cx="375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 flipH="1" flipV="1">
              <a:off x="1528481" y="3552509"/>
              <a:ext cx="161881" cy="65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/>
            <p:cNvCxnSpPr/>
            <p:nvPr/>
          </p:nvCxnSpPr>
          <p:spPr>
            <a:xfrm>
              <a:off x="1690362" y="4210555"/>
              <a:ext cx="375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to 342"/>
            <p:cNvCxnSpPr/>
            <p:nvPr/>
          </p:nvCxnSpPr>
          <p:spPr>
            <a:xfrm flipV="1">
              <a:off x="2064635" y="3548223"/>
              <a:ext cx="152956" cy="665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to 343"/>
            <p:cNvCxnSpPr/>
            <p:nvPr/>
          </p:nvCxnSpPr>
          <p:spPr>
            <a:xfrm>
              <a:off x="2215488" y="3551705"/>
              <a:ext cx="375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>
              <a:off x="267746" y="2303903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+1</a:t>
              </a:r>
            </a:p>
          </p:txBody>
        </p:sp>
        <p:sp>
          <p:nvSpPr>
            <p:cNvPr id="345" name="CaixaDeTexto 344"/>
            <p:cNvSpPr txBox="1"/>
            <p:nvPr/>
          </p:nvSpPr>
          <p:spPr>
            <a:xfrm>
              <a:off x="267746" y="3006971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-1</a:t>
              </a:r>
            </a:p>
          </p:txBody>
        </p:sp>
        <p:sp>
          <p:nvSpPr>
            <p:cNvPr id="346" name="CaixaDeTexto 345"/>
            <p:cNvSpPr txBox="1"/>
            <p:nvPr/>
          </p:nvSpPr>
          <p:spPr>
            <a:xfrm>
              <a:off x="-370213" y="2462976"/>
              <a:ext cx="1101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High </a:t>
              </a:r>
              <a:r>
                <a:rPr lang="pt-BR" sz="1200" dirty="0" err="1"/>
                <a:t>threshold</a:t>
              </a:r>
              <a:endParaRPr lang="pt-BR" sz="1200" dirty="0"/>
            </a:p>
          </p:txBody>
        </p:sp>
        <p:sp>
          <p:nvSpPr>
            <p:cNvPr id="347" name="CaixaDeTexto 346"/>
            <p:cNvSpPr txBox="1"/>
            <p:nvPr/>
          </p:nvSpPr>
          <p:spPr>
            <a:xfrm>
              <a:off x="-374476" y="2857697"/>
              <a:ext cx="1073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Low</a:t>
              </a:r>
              <a:r>
                <a:rPr lang="pt-BR" sz="1200" dirty="0"/>
                <a:t> </a:t>
              </a:r>
              <a:r>
                <a:rPr lang="pt-BR" sz="1200" dirty="0" err="1"/>
                <a:t>threshold</a:t>
              </a:r>
              <a:endParaRPr lang="pt-BR" sz="1200" dirty="0"/>
            </a:p>
          </p:txBody>
        </p:sp>
        <p:sp>
          <p:nvSpPr>
            <p:cNvPr id="348" name="CaixaDeTexto 347"/>
            <p:cNvSpPr txBox="1"/>
            <p:nvPr/>
          </p:nvSpPr>
          <p:spPr>
            <a:xfrm>
              <a:off x="231103" y="3361027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+1</a:t>
              </a:r>
            </a:p>
          </p:txBody>
        </p:sp>
        <p:sp>
          <p:nvSpPr>
            <p:cNvPr id="349" name="CaixaDeTexto 348"/>
            <p:cNvSpPr txBox="1"/>
            <p:nvPr/>
          </p:nvSpPr>
          <p:spPr>
            <a:xfrm>
              <a:off x="231103" y="4064095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-1</a:t>
              </a:r>
            </a:p>
          </p:txBody>
        </p:sp>
        <p:sp>
          <p:nvSpPr>
            <p:cNvPr id="352" name="Retângulo 351"/>
            <p:cNvSpPr/>
            <p:nvPr/>
          </p:nvSpPr>
          <p:spPr>
            <a:xfrm>
              <a:off x="653385" y="3649332"/>
              <a:ext cx="2019904" cy="435412"/>
            </a:xfrm>
            <a:prstGeom prst="rect">
              <a:avLst/>
            </a:prstGeom>
            <a:solidFill>
              <a:srgbClr val="4F81BD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3" name="CaixaDeTexto 352"/>
          <p:cNvSpPr txBox="1"/>
          <p:nvPr/>
        </p:nvSpPr>
        <p:spPr>
          <a:xfrm>
            <a:off x="1764137" y="209364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In1</a:t>
            </a:r>
          </a:p>
        </p:txBody>
      </p:sp>
      <p:sp>
        <p:nvSpPr>
          <p:cNvPr id="354" name="CaixaDeTexto 353"/>
          <p:cNvSpPr txBox="1"/>
          <p:nvPr/>
        </p:nvSpPr>
        <p:spPr>
          <a:xfrm>
            <a:off x="1770440" y="318303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In2</a:t>
            </a:r>
          </a:p>
        </p:txBody>
      </p:sp>
      <p:sp>
        <p:nvSpPr>
          <p:cNvPr id="358" name="Retângulo 357"/>
          <p:cNvSpPr/>
          <p:nvPr/>
        </p:nvSpPr>
        <p:spPr>
          <a:xfrm>
            <a:off x="7637022" y="2263574"/>
            <a:ext cx="2019904" cy="435412"/>
          </a:xfrm>
          <a:prstGeom prst="rect">
            <a:avLst/>
          </a:prstGeom>
          <a:solidFill>
            <a:srgbClr val="4F81BD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9" name="Grupo 358"/>
          <p:cNvGrpSpPr/>
          <p:nvPr/>
        </p:nvGrpSpPr>
        <p:grpSpPr>
          <a:xfrm>
            <a:off x="7572355" y="1955816"/>
            <a:ext cx="2154668" cy="868732"/>
            <a:chOff x="2303927" y="2318644"/>
            <a:chExt cx="4071150" cy="1946821"/>
          </a:xfrm>
        </p:grpSpPr>
        <p:cxnSp>
          <p:nvCxnSpPr>
            <p:cNvPr id="389" name="Conector de seta reta 388"/>
            <p:cNvCxnSpPr/>
            <p:nvPr/>
          </p:nvCxnSpPr>
          <p:spPr>
            <a:xfrm flipH="1" flipV="1">
              <a:off x="2419256" y="2318644"/>
              <a:ext cx="2" cy="1946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Conector de seta reta 389"/>
            <p:cNvCxnSpPr/>
            <p:nvPr/>
          </p:nvCxnSpPr>
          <p:spPr>
            <a:xfrm>
              <a:off x="2303927" y="4265464"/>
              <a:ext cx="40711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Conector reto 390"/>
            <p:cNvCxnSpPr/>
            <p:nvPr/>
          </p:nvCxnSpPr>
          <p:spPr>
            <a:xfrm>
              <a:off x="2419257" y="3984082"/>
              <a:ext cx="381651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Conector reto 391"/>
            <p:cNvCxnSpPr/>
            <p:nvPr/>
          </p:nvCxnSpPr>
          <p:spPr>
            <a:xfrm>
              <a:off x="2431243" y="3008326"/>
              <a:ext cx="381651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0" name="Conector reto 359"/>
          <p:cNvCxnSpPr/>
          <p:nvPr/>
        </p:nvCxnSpPr>
        <p:spPr>
          <a:xfrm flipV="1">
            <a:off x="7624163" y="2484477"/>
            <a:ext cx="2029135" cy="80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Conector reto 360"/>
          <p:cNvCxnSpPr/>
          <p:nvPr/>
        </p:nvCxnSpPr>
        <p:spPr>
          <a:xfrm>
            <a:off x="7624161" y="2824548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reto 361"/>
          <p:cNvCxnSpPr/>
          <p:nvPr/>
        </p:nvCxnSpPr>
        <p:spPr>
          <a:xfrm flipV="1">
            <a:off x="7999401" y="2159479"/>
            <a:ext cx="152956" cy="66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reto 362"/>
          <p:cNvCxnSpPr/>
          <p:nvPr/>
        </p:nvCxnSpPr>
        <p:spPr>
          <a:xfrm>
            <a:off x="8150254" y="2162960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reto 363"/>
          <p:cNvCxnSpPr/>
          <p:nvPr/>
        </p:nvCxnSpPr>
        <p:spPr>
          <a:xfrm flipH="1" flipV="1">
            <a:off x="8526756" y="2162990"/>
            <a:ext cx="161881" cy="658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ctor reto 365"/>
          <p:cNvCxnSpPr/>
          <p:nvPr/>
        </p:nvCxnSpPr>
        <p:spPr>
          <a:xfrm>
            <a:off x="8688632" y="2821036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upo 366"/>
          <p:cNvGrpSpPr/>
          <p:nvPr/>
        </p:nvGrpSpPr>
        <p:grpSpPr>
          <a:xfrm>
            <a:off x="7564970" y="3364720"/>
            <a:ext cx="2154668" cy="843928"/>
            <a:chOff x="2303927" y="2374230"/>
            <a:chExt cx="4071150" cy="1891235"/>
          </a:xfrm>
        </p:grpSpPr>
        <p:cxnSp>
          <p:nvCxnSpPr>
            <p:cNvPr id="385" name="Conector de seta reta 384"/>
            <p:cNvCxnSpPr/>
            <p:nvPr/>
          </p:nvCxnSpPr>
          <p:spPr>
            <a:xfrm flipV="1">
              <a:off x="2419257" y="2374230"/>
              <a:ext cx="4325" cy="1891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Conector de seta reta 385"/>
            <p:cNvCxnSpPr/>
            <p:nvPr/>
          </p:nvCxnSpPr>
          <p:spPr>
            <a:xfrm>
              <a:off x="2303927" y="4265464"/>
              <a:ext cx="40711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Conector reto 386"/>
            <p:cNvCxnSpPr/>
            <p:nvPr/>
          </p:nvCxnSpPr>
          <p:spPr>
            <a:xfrm>
              <a:off x="2419257" y="3984082"/>
              <a:ext cx="381651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Conector reto 387"/>
            <p:cNvCxnSpPr/>
            <p:nvPr/>
          </p:nvCxnSpPr>
          <p:spPr>
            <a:xfrm>
              <a:off x="2431243" y="3008326"/>
              <a:ext cx="381651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8" name="Conector reto 367"/>
          <p:cNvCxnSpPr>
            <a:endCxn id="384" idx="3"/>
          </p:cNvCxnSpPr>
          <p:nvPr/>
        </p:nvCxnSpPr>
        <p:spPr>
          <a:xfrm flipV="1">
            <a:off x="7616778" y="3861620"/>
            <a:ext cx="2036651" cy="149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Conector reto 368"/>
          <p:cNvCxnSpPr/>
          <p:nvPr/>
        </p:nvCxnSpPr>
        <p:spPr>
          <a:xfrm>
            <a:off x="7616776" y="4208648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to 369"/>
          <p:cNvCxnSpPr/>
          <p:nvPr/>
        </p:nvCxnSpPr>
        <p:spPr>
          <a:xfrm flipV="1">
            <a:off x="7992016" y="3543579"/>
            <a:ext cx="152956" cy="66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to 370"/>
          <p:cNvCxnSpPr/>
          <p:nvPr/>
        </p:nvCxnSpPr>
        <p:spPr>
          <a:xfrm>
            <a:off x="8142869" y="3547060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/>
          <p:cNvCxnSpPr/>
          <p:nvPr/>
        </p:nvCxnSpPr>
        <p:spPr>
          <a:xfrm>
            <a:off x="9195627" y="3546286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/>
          <p:cNvSpPr txBox="1"/>
          <p:nvPr/>
        </p:nvSpPr>
        <p:spPr>
          <a:xfrm>
            <a:off x="7255270" y="197306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+1</a:t>
            </a:r>
          </a:p>
        </p:txBody>
      </p:sp>
      <p:sp>
        <p:nvSpPr>
          <p:cNvPr id="377" name="CaixaDeTexto 376"/>
          <p:cNvSpPr txBox="1"/>
          <p:nvPr/>
        </p:nvSpPr>
        <p:spPr>
          <a:xfrm>
            <a:off x="7255270" y="267613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-1</a:t>
            </a:r>
          </a:p>
        </p:txBody>
      </p:sp>
      <p:sp>
        <p:nvSpPr>
          <p:cNvPr id="380" name="CaixaDeTexto 379"/>
          <p:cNvSpPr txBox="1"/>
          <p:nvPr/>
        </p:nvSpPr>
        <p:spPr>
          <a:xfrm>
            <a:off x="7211242" y="335560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+1</a:t>
            </a:r>
          </a:p>
        </p:txBody>
      </p:sp>
      <p:sp>
        <p:nvSpPr>
          <p:cNvPr id="381" name="CaixaDeTexto 380"/>
          <p:cNvSpPr txBox="1"/>
          <p:nvPr/>
        </p:nvSpPr>
        <p:spPr>
          <a:xfrm>
            <a:off x="7211242" y="4058677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-1</a:t>
            </a:r>
          </a:p>
        </p:txBody>
      </p:sp>
      <p:sp>
        <p:nvSpPr>
          <p:cNvPr id="384" name="Retângulo 383"/>
          <p:cNvSpPr/>
          <p:nvPr/>
        </p:nvSpPr>
        <p:spPr>
          <a:xfrm>
            <a:off x="7633524" y="3643913"/>
            <a:ext cx="2019904" cy="435412"/>
          </a:xfrm>
          <a:prstGeom prst="rect">
            <a:avLst/>
          </a:prstGeom>
          <a:solidFill>
            <a:srgbClr val="4F81BD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3" name="CaixaDeTexto 392"/>
          <p:cNvSpPr txBox="1"/>
          <p:nvPr/>
        </p:nvSpPr>
        <p:spPr>
          <a:xfrm>
            <a:off x="7256900" y="1568741"/>
            <a:ext cx="15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 - </a:t>
            </a:r>
            <a:r>
              <a:rPr lang="pt-BR" dirty="0" err="1"/>
              <a:t>Expected</a:t>
            </a:r>
            <a:endParaRPr lang="pt-BR" dirty="0"/>
          </a:p>
        </p:txBody>
      </p:sp>
      <p:sp>
        <p:nvSpPr>
          <p:cNvPr id="394" name="CaixaDeTexto 393"/>
          <p:cNvSpPr txBox="1"/>
          <p:nvPr/>
        </p:nvSpPr>
        <p:spPr>
          <a:xfrm>
            <a:off x="7249102" y="3064635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 – </a:t>
            </a:r>
            <a:r>
              <a:rPr lang="pt-BR" dirty="0" err="1"/>
              <a:t>Stuck-at</a:t>
            </a:r>
            <a:r>
              <a:rPr lang="pt-BR" dirty="0"/>
              <a:t> 1</a:t>
            </a:r>
          </a:p>
        </p:txBody>
      </p:sp>
      <p:cxnSp>
        <p:nvCxnSpPr>
          <p:cNvPr id="395" name="Conector reto 394"/>
          <p:cNvCxnSpPr/>
          <p:nvPr/>
        </p:nvCxnSpPr>
        <p:spPr>
          <a:xfrm flipV="1">
            <a:off x="9058258" y="2819325"/>
            <a:ext cx="519994" cy="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Grupo 402"/>
          <p:cNvGrpSpPr/>
          <p:nvPr/>
        </p:nvGrpSpPr>
        <p:grpSpPr>
          <a:xfrm>
            <a:off x="7564970" y="4713537"/>
            <a:ext cx="2154668" cy="843928"/>
            <a:chOff x="2303927" y="2374230"/>
            <a:chExt cx="4071150" cy="1891235"/>
          </a:xfrm>
        </p:grpSpPr>
        <p:cxnSp>
          <p:nvCxnSpPr>
            <p:cNvPr id="404" name="Conector de seta reta 403"/>
            <p:cNvCxnSpPr/>
            <p:nvPr/>
          </p:nvCxnSpPr>
          <p:spPr>
            <a:xfrm flipV="1">
              <a:off x="2419257" y="2374230"/>
              <a:ext cx="4325" cy="1891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Conector de seta reta 404"/>
            <p:cNvCxnSpPr/>
            <p:nvPr/>
          </p:nvCxnSpPr>
          <p:spPr>
            <a:xfrm>
              <a:off x="2303927" y="4265464"/>
              <a:ext cx="40711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Conector reto 405"/>
            <p:cNvCxnSpPr/>
            <p:nvPr/>
          </p:nvCxnSpPr>
          <p:spPr>
            <a:xfrm>
              <a:off x="2419257" y="3984082"/>
              <a:ext cx="381651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Conector reto 406"/>
            <p:cNvCxnSpPr/>
            <p:nvPr/>
          </p:nvCxnSpPr>
          <p:spPr>
            <a:xfrm>
              <a:off x="2431243" y="3008326"/>
              <a:ext cx="381651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8" name="Conector reto 407"/>
          <p:cNvCxnSpPr>
            <a:endCxn id="420" idx="3"/>
          </p:cNvCxnSpPr>
          <p:nvPr/>
        </p:nvCxnSpPr>
        <p:spPr>
          <a:xfrm flipV="1">
            <a:off x="7616778" y="5210437"/>
            <a:ext cx="2036651" cy="149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Conector reto 408"/>
          <p:cNvCxnSpPr/>
          <p:nvPr/>
        </p:nvCxnSpPr>
        <p:spPr>
          <a:xfrm>
            <a:off x="7616776" y="5557465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reto 409"/>
          <p:cNvCxnSpPr/>
          <p:nvPr/>
        </p:nvCxnSpPr>
        <p:spPr>
          <a:xfrm flipV="1">
            <a:off x="7992016" y="5075391"/>
            <a:ext cx="141364" cy="48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reto 410"/>
          <p:cNvCxnSpPr/>
          <p:nvPr/>
        </p:nvCxnSpPr>
        <p:spPr>
          <a:xfrm>
            <a:off x="8133380" y="5075391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reto 411"/>
          <p:cNvCxnSpPr/>
          <p:nvPr/>
        </p:nvCxnSpPr>
        <p:spPr>
          <a:xfrm flipH="1" flipV="1">
            <a:off x="8508621" y="5075391"/>
            <a:ext cx="161883" cy="47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to 412"/>
          <p:cNvCxnSpPr/>
          <p:nvPr/>
        </p:nvCxnSpPr>
        <p:spPr>
          <a:xfrm>
            <a:off x="8670501" y="5553953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/>
          <p:cNvSpPr txBox="1"/>
          <p:nvPr/>
        </p:nvSpPr>
        <p:spPr>
          <a:xfrm>
            <a:off x="7211242" y="470442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+1</a:t>
            </a:r>
          </a:p>
        </p:txBody>
      </p:sp>
      <p:sp>
        <p:nvSpPr>
          <p:cNvPr id="417" name="CaixaDeTexto 416"/>
          <p:cNvSpPr txBox="1"/>
          <p:nvPr/>
        </p:nvSpPr>
        <p:spPr>
          <a:xfrm>
            <a:off x="7211242" y="5407494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-1</a:t>
            </a:r>
          </a:p>
        </p:txBody>
      </p:sp>
      <p:sp>
        <p:nvSpPr>
          <p:cNvPr id="420" name="Retângulo 419"/>
          <p:cNvSpPr/>
          <p:nvPr/>
        </p:nvSpPr>
        <p:spPr>
          <a:xfrm>
            <a:off x="7633524" y="4992730"/>
            <a:ext cx="2019904" cy="435412"/>
          </a:xfrm>
          <a:prstGeom prst="rect">
            <a:avLst/>
          </a:prstGeom>
          <a:solidFill>
            <a:srgbClr val="4F81BD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2" name="CaixaDeTexto 421"/>
          <p:cNvSpPr txBox="1"/>
          <p:nvPr/>
        </p:nvSpPr>
        <p:spPr>
          <a:xfrm>
            <a:off x="7256900" y="4412498"/>
            <a:ext cx="24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 – </a:t>
            </a:r>
            <a:r>
              <a:rPr lang="pt-BR" dirty="0" err="1"/>
              <a:t>Signal</a:t>
            </a:r>
            <a:r>
              <a:rPr lang="pt-BR" dirty="0"/>
              <a:t> </a:t>
            </a:r>
            <a:r>
              <a:rPr lang="pt-BR" dirty="0" err="1"/>
              <a:t>degradation</a:t>
            </a:r>
            <a:endParaRPr lang="pt-BR" dirty="0"/>
          </a:p>
        </p:txBody>
      </p:sp>
      <p:cxnSp>
        <p:nvCxnSpPr>
          <p:cNvPr id="423" name="Conector reto 422"/>
          <p:cNvCxnSpPr/>
          <p:nvPr/>
        </p:nvCxnSpPr>
        <p:spPr>
          <a:xfrm>
            <a:off x="8508620" y="3546169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reto 423"/>
          <p:cNvCxnSpPr/>
          <p:nvPr/>
        </p:nvCxnSpPr>
        <p:spPr>
          <a:xfrm>
            <a:off x="8870638" y="3545772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to 424"/>
          <p:cNvCxnSpPr/>
          <p:nvPr/>
        </p:nvCxnSpPr>
        <p:spPr>
          <a:xfrm>
            <a:off x="9008007" y="5553953"/>
            <a:ext cx="3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143"/>
          <p:cNvSpPr txBox="1"/>
          <p:nvPr/>
        </p:nvSpPr>
        <p:spPr>
          <a:xfrm>
            <a:off x="1809138" y="5026632"/>
            <a:ext cx="424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Serif"/>
              </a:rPr>
              <a:t>Major consequence: Reliability decreased.</a:t>
            </a:r>
          </a:p>
        </p:txBody>
      </p:sp>
      <p:sp>
        <p:nvSpPr>
          <p:cNvPr id="427" name="CaixaDeTexto 426"/>
          <p:cNvSpPr txBox="1"/>
          <p:nvPr/>
        </p:nvSpPr>
        <p:spPr>
          <a:xfrm>
            <a:off x="1768043" y="3518538"/>
            <a:ext cx="110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High </a:t>
            </a:r>
            <a:r>
              <a:rPr lang="pt-BR" sz="1200" dirty="0" err="1"/>
              <a:t>threshold</a:t>
            </a:r>
            <a:endParaRPr lang="pt-BR" sz="1200" dirty="0"/>
          </a:p>
        </p:txBody>
      </p:sp>
      <p:sp>
        <p:nvSpPr>
          <p:cNvPr id="428" name="CaixaDeTexto 427"/>
          <p:cNvSpPr txBox="1"/>
          <p:nvPr/>
        </p:nvSpPr>
        <p:spPr>
          <a:xfrm>
            <a:off x="1763780" y="3913259"/>
            <a:ext cx="1073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Low</a:t>
            </a:r>
            <a:r>
              <a:rPr lang="pt-BR" sz="1200" dirty="0"/>
              <a:t> </a:t>
            </a:r>
            <a:r>
              <a:rPr lang="pt-BR" sz="1200" dirty="0" err="1"/>
              <a:t>threshold</a:t>
            </a:r>
            <a:endParaRPr lang="pt-BR" sz="1200" dirty="0"/>
          </a:p>
        </p:txBody>
      </p:sp>
      <p:sp>
        <p:nvSpPr>
          <p:cNvPr id="429" name="CaixaDeTexto 428"/>
          <p:cNvSpPr txBox="1"/>
          <p:nvPr/>
        </p:nvSpPr>
        <p:spPr>
          <a:xfrm>
            <a:off x="6610709" y="2135811"/>
            <a:ext cx="110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High </a:t>
            </a:r>
            <a:r>
              <a:rPr lang="pt-BR" sz="1200" dirty="0" err="1"/>
              <a:t>threshold</a:t>
            </a:r>
            <a:endParaRPr lang="pt-BR" sz="1200" dirty="0"/>
          </a:p>
        </p:txBody>
      </p:sp>
      <p:sp>
        <p:nvSpPr>
          <p:cNvPr id="430" name="CaixaDeTexto 429"/>
          <p:cNvSpPr txBox="1"/>
          <p:nvPr/>
        </p:nvSpPr>
        <p:spPr>
          <a:xfrm>
            <a:off x="6606446" y="2530532"/>
            <a:ext cx="1073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Low</a:t>
            </a:r>
            <a:r>
              <a:rPr lang="pt-BR" sz="1200" dirty="0"/>
              <a:t> </a:t>
            </a:r>
            <a:r>
              <a:rPr lang="pt-BR" sz="1200" dirty="0" err="1"/>
              <a:t>threshold</a:t>
            </a:r>
            <a:endParaRPr lang="pt-BR" sz="1200" dirty="0"/>
          </a:p>
        </p:txBody>
      </p:sp>
      <p:sp>
        <p:nvSpPr>
          <p:cNvPr id="431" name="CaixaDeTexto 430"/>
          <p:cNvSpPr txBox="1"/>
          <p:nvPr/>
        </p:nvSpPr>
        <p:spPr>
          <a:xfrm>
            <a:off x="6580080" y="3539350"/>
            <a:ext cx="110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High </a:t>
            </a:r>
            <a:r>
              <a:rPr lang="pt-BR" sz="1200" dirty="0" err="1"/>
              <a:t>threshold</a:t>
            </a:r>
            <a:endParaRPr lang="pt-BR" sz="1200" dirty="0"/>
          </a:p>
        </p:txBody>
      </p:sp>
      <p:sp>
        <p:nvSpPr>
          <p:cNvPr id="432" name="CaixaDeTexto 431"/>
          <p:cNvSpPr txBox="1"/>
          <p:nvPr/>
        </p:nvSpPr>
        <p:spPr>
          <a:xfrm>
            <a:off x="6575817" y="3934071"/>
            <a:ext cx="1073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Low</a:t>
            </a:r>
            <a:r>
              <a:rPr lang="pt-BR" sz="1200" dirty="0"/>
              <a:t> </a:t>
            </a:r>
            <a:r>
              <a:rPr lang="pt-BR" sz="1200" dirty="0" err="1"/>
              <a:t>threshold</a:t>
            </a:r>
            <a:endParaRPr lang="pt-BR" sz="1200" dirty="0"/>
          </a:p>
        </p:txBody>
      </p:sp>
      <p:sp>
        <p:nvSpPr>
          <p:cNvPr id="433" name="CaixaDeTexto 432"/>
          <p:cNvSpPr txBox="1"/>
          <p:nvPr/>
        </p:nvSpPr>
        <p:spPr>
          <a:xfrm>
            <a:off x="6592580" y="4880007"/>
            <a:ext cx="110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High </a:t>
            </a:r>
            <a:r>
              <a:rPr lang="pt-BR" sz="1200" dirty="0" err="1"/>
              <a:t>threshold</a:t>
            </a:r>
            <a:endParaRPr lang="pt-BR" sz="1200" dirty="0"/>
          </a:p>
        </p:txBody>
      </p:sp>
      <p:sp>
        <p:nvSpPr>
          <p:cNvPr id="434" name="CaixaDeTexto 433"/>
          <p:cNvSpPr txBox="1"/>
          <p:nvPr/>
        </p:nvSpPr>
        <p:spPr>
          <a:xfrm>
            <a:off x="6588317" y="5274728"/>
            <a:ext cx="1073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Low</a:t>
            </a:r>
            <a:r>
              <a:rPr lang="pt-BR" sz="1200" dirty="0"/>
              <a:t> </a:t>
            </a:r>
            <a:r>
              <a:rPr lang="pt-BR" sz="1200" dirty="0" err="1"/>
              <a:t>threshold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960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212" grpId="0"/>
      <p:bldP spid="194" grpId="0"/>
      <p:bldP spid="353" grpId="0"/>
      <p:bldP spid="354" grpId="0"/>
      <p:bldP spid="358" grpId="0" animBg="1"/>
      <p:bldP spid="376" grpId="0"/>
      <p:bldP spid="377" grpId="0"/>
      <p:bldP spid="380" grpId="0"/>
      <p:bldP spid="381" grpId="0"/>
      <p:bldP spid="384" grpId="0" animBg="1"/>
      <p:bldP spid="393" grpId="0"/>
      <p:bldP spid="394" grpId="0"/>
      <p:bldP spid="416" grpId="0"/>
      <p:bldP spid="417" grpId="0"/>
      <p:bldP spid="420" grpId="0" animBg="1"/>
      <p:bldP spid="422" grpId="0"/>
      <p:bldP spid="426" grpId="0"/>
      <p:bldP spid="427" grpId="0"/>
      <p:bldP spid="428" grpId="0"/>
      <p:bldP spid="429" grpId="0"/>
      <p:bldP spid="430" grpId="0"/>
      <p:bldP spid="431" grpId="0"/>
      <p:bldP spid="432" grpId="0"/>
      <p:bldP spid="433" grpId="0"/>
      <p:bldP spid="4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848" y="2251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Motivation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en-US" b="1" smtClean="0">
                <a:solidFill>
                  <a:schemeClr val="tx2">
                    <a:lumMod val="75000"/>
                  </a:schemeClr>
                </a:solidFill>
              </a:rPr>
              <a:pPr/>
              <a:t>13</a:t>
            </a:fld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2018552" y="1130184"/>
            <a:ext cx="811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F81BD"/>
                </a:solidFill>
              </a:rPr>
              <a:t>Introducing a methodology for QCA robustness analysis</a:t>
            </a:r>
            <a:endParaRPr lang="en-US" sz="2400" dirty="0">
              <a:solidFill>
                <a:srgbClr val="4F81BD"/>
              </a:solidFill>
              <a:latin typeface="Serif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8" name="Retângulo 17"/>
          <p:cNvSpPr/>
          <p:nvPr/>
        </p:nvSpPr>
        <p:spPr>
          <a:xfrm>
            <a:off x="2018552" y="2874070"/>
            <a:ext cx="1135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Flexible</a:t>
            </a:r>
          </a:p>
        </p:txBody>
      </p:sp>
      <p:sp>
        <p:nvSpPr>
          <p:cNvPr id="20" name="TextBox 143"/>
          <p:cNvSpPr txBox="1"/>
          <p:nvPr/>
        </p:nvSpPr>
        <p:spPr>
          <a:xfrm>
            <a:off x="2086891" y="3494058"/>
            <a:ext cx="56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Parameter-based approach</a:t>
            </a:r>
          </a:p>
        </p:txBody>
      </p:sp>
      <p:sp>
        <p:nvSpPr>
          <p:cNvPr id="21" name="TextBox 143"/>
          <p:cNvSpPr txBox="1"/>
          <p:nvPr/>
        </p:nvSpPr>
        <p:spPr>
          <a:xfrm>
            <a:off x="5960297" y="3499695"/>
            <a:ext cx="417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Operates </a:t>
            </a:r>
            <a:r>
              <a:rPr lang="en-US" sz="2000" dirty="0"/>
              <a:t>under different </a:t>
            </a:r>
            <a:r>
              <a:rPr lang="en-US" sz="2000" dirty="0" smtClean="0"/>
              <a:t>conditions</a:t>
            </a:r>
            <a:endParaRPr lang="en-US" sz="2000" dirty="0"/>
          </a:p>
        </p:txBody>
      </p:sp>
      <p:sp>
        <p:nvSpPr>
          <p:cNvPr id="22" name="Retângulo 21"/>
          <p:cNvSpPr/>
          <p:nvPr/>
        </p:nvSpPr>
        <p:spPr>
          <a:xfrm>
            <a:off x="2018552" y="1833430"/>
            <a:ext cx="15900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Extensive</a:t>
            </a:r>
          </a:p>
        </p:txBody>
      </p:sp>
      <p:sp>
        <p:nvSpPr>
          <p:cNvPr id="23" name="TextBox 143"/>
          <p:cNvSpPr txBox="1"/>
          <p:nvPr/>
        </p:nvSpPr>
        <p:spPr>
          <a:xfrm>
            <a:off x="2086891" y="2328223"/>
            <a:ext cx="56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Four classes of defects + Three probability models</a:t>
            </a:r>
          </a:p>
        </p:txBody>
      </p:sp>
      <p:sp>
        <p:nvSpPr>
          <p:cNvPr id="26" name="TextBox 143"/>
          <p:cNvSpPr txBox="1"/>
          <p:nvPr/>
        </p:nvSpPr>
        <p:spPr>
          <a:xfrm>
            <a:off x="2086891" y="4673138"/>
            <a:ext cx="2818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Easy to interpret and visualize the results</a:t>
            </a:r>
          </a:p>
        </p:txBody>
      </p:sp>
      <p:sp>
        <p:nvSpPr>
          <p:cNvPr id="27" name="TextBox 143"/>
          <p:cNvSpPr txBox="1"/>
          <p:nvPr/>
        </p:nvSpPr>
        <p:spPr>
          <a:xfrm>
            <a:off x="5377399" y="4574205"/>
            <a:ext cx="413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Error-free simulations calculation (%)</a:t>
            </a:r>
          </a:p>
        </p:txBody>
      </p:sp>
      <p:sp>
        <p:nvSpPr>
          <p:cNvPr id="28" name="Seta para a direita 27"/>
          <p:cNvSpPr/>
          <p:nvPr/>
        </p:nvSpPr>
        <p:spPr>
          <a:xfrm>
            <a:off x="5191973" y="3505332"/>
            <a:ext cx="586854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/>
          <p:cNvSpPr/>
          <p:nvPr/>
        </p:nvSpPr>
        <p:spPr>
          <a:xfrm>
            <a:off x="2018552" y="4098791"/>
            <a:ext cx="1488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Innovative</a:t>
            </a:r>
          </a:p>
        </p:txBody>
      </p:sp>
      <p:sp>
        <p:nvSpPr>
          <p:cNvPr id="31" name="TextBox 143"/>
          <p:cNvSpPr txBox="1"/>
          <p:nvPr/>
        </p:nvSpPr>
        <p:spPr>
          <a:xfrm>
            <a:off x="5377400" y="5284991"/>
            <a:ext cx="413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Heat map</a:t>
            </a:r>
          </a:p>
        </p:txBody>
      </p:sp>
      <p:sp>
        <p:nvSpPr>
          <p:cNvPr id="32" name="Seta para a direita 31"/>
          <p:cNvSpPr/>
          <p:nvPr/>
        </p:nvSpPr>
        <p:spPr>
          <a:xfrm rot="20956154">
            <a:off x="4593685" y="4608946"/>
            <a:ext cx="609051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eta para a direita 32"/>
          <p:cNvSpPr/>
          <p:nvPr/>
        </p:nvSpPr>
        <p:spPr>
          <a:xfrm rot="535439">
            <a:off x="4559142" y="5235325"/>
            <a:ext cx="650069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848" y="2251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Characterization Round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14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1778999" y="1395563"/>
            <a:ext cx="8802061" cy="4143718"/>
            <a:chOff x="254998" y="1156407"/>
            <a:chExt cx="8802061" cy="4143718"/>
          </a:xfrm>
        </p:grpSpPr>
        <p:sp>
          <p:nvSpPr>
            <p:cNvPr id="3" name="Forma livre 2"/>
            <p:cNvSpPr/>
            <p:nvPr/>
          </p:nvSpPr>
          <p:spPr>
            <a:xfrm>
              <a:off x="254998" y="1189763"/>
              <a:ext cx="2486347" cy="4026292"/>
            </a:xfrm>
            <a:custGeom>
              <a:avLst/>
              <a:gdLst>
                <a:gd name="connsiteX0" fmla="*/ 0 w 2335935"/>
                <a:gd name="connsiteY0" fmla="*/ 233594 h 3343888"/>
                <a:gd name="connsiteX1" fmla="*/ 233594 w 2335935"/>
                <a:gd name="connsiteY1" fmla="*/ 0 h 3343888"/>
                <a:gd name="connsiteX2" fmla="*/ 2102342 w 2335935"/>
                <a:gd name="connsiteY2" fmla="*/ 0 h 3343888"/>
                <a:gd name="connsiteX3" fmla="*/ 2335936 w 2335935"/>
                <a:gd name="connsiteY3" fmla="*/ 233594 h 3343888"/>
                <a:gd name="connsiteX4" fmla="*/ 2335935 w 2335935"/>
                <a:gd name="connsiteY4" fmla="*/ 3110295 h 3343888"/>
                <a:gd name="connsiteX5" fmla="*/ 2102341 w 2335935"/>
                <a:gd name="connsiteY5" fmla="*/ 3343889 h 3343888"/>
                <a:gd name="connsiteX6" fmla="*/ 233594 w 2335935"/>
                <a:gd name="connsiteY6" fmla="*/ 3343888 h 3343888"/>
                <a:gd name="connsiteX7" fmla="*/ 0 w 2335935"/>
                <a:gd name="connsiteY7" fmla="*/ 3110294 h 3343888"/>
                <a:gd name="connsiteX8" fmla="*/ 0 w 2335935"/>
                <a:gd name="connsiteY8" fmla="*/ 233594 h 33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935" h="3343888">
                  <a:moveTo>
                    <a:pt x="0" y="233594"/>
                  </a:moveTo>
                  <a:cubicBezTo>
                    <a:pt x="0" y="104584"/>
                    <a:pt x="104584" y="0"/>
                    <a:pt x="233594" y="0"/>
                  </a:cubicBezTo>
                  <a:lnTo>
                    <a:pt x="2102342" y="0"/>
                  </a:lnTo>
                  <a:cubicBezTo>
                    <a:pt x="2231352" y="0"/>
                    <a:pt x="2335936" y="104584"/>
                    <a:pt x="2335936" y="233594"/>
                  </a:cubicBezTo>
                  <a:cubicBezTo>
                    <a:pt x="2335936" y="1192494"/>
                    <a:pt x="2335935" y="2151395"/>
                    <a:pt x="2335935" y="3110295"/>
                  </a:cubicBezTo>
                  <a:cubicBezTo>
                    <a:pt x="2335935" y="3239305"/>
                    <a:pt x="2231351" y="3343889"/>
                    <a:pt x="2102341" y="3343889"/>
                  </a:cubicBezTo>
                  <a:lnTo>
                    <a:pt x="233594" y="3343888"/>
                  </a:lnTo>
                  <a:cubicBezTo>
                    <a:pt x="104584" y="3343888"/>
                    <a:pt x="0" y="3239304"/>
                    <a:pt x="0" y="3110294"/>
                  </a:cubicBezTo>
                  <a:lnTo>
                    <a:pt x="0" y="23359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242" tIns="192242" rIns="192242" bIns="908790" numCol="1" spcCol="1270" anchor="t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/>
                <a:t>Circuit selection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/>
                <a:t>Parameters </a:t>
              </a:r>
              <a:r>
                <a:rPr lang="en-US" sz="2000" dirty="0" smtClean="0"/>
                <a:t>setting</a:t>
              </a:r>
              <a:endParaRPr lang="en-US" sz="2000" dirty="0"/>
            </a:p>
          </p:txBody>
        </p:sp>
        <p:sp>
          <p:nvSpPr>
            <p:cNvPr id="6" name="Forma livre 5"/>
            <p:cNvSpPr/>
            <p:nvPr/>
          </p:nvSpPr>
          <p:spPr>
            <a:xfrm>
              <a:off x="774094" y="4431157"/>
              <a:ext cx="2076386" cy="825710"/>
            </a:xfrm>
            <a:custGeom>
              <a:avLst/>
              <a:gdLst>
                <a:gd name="connsiteX0" fmla="*/ 0 w 2076386"/>
                <a:gd name="connsiteY0" fmla="*/ 82571 h 825710"/>
                <a:gd name="connsiteX1" fmla="*/ 82571 w 2076386"/>
                <a:gd name="connsiteY1" fmla="*/ 0 h 825710"/>
                <a:gd name="connsiteX2" fmla="*/ 1993815 w 2076386"/>
                <a:gd name="connsiteY2" fmla="*/ 0 h 825710"/>
                <a:gd name="connsiteX3" fmla="*/ 2076386 w 2076386"/>
                <a:gd name="connsiteY3" fmla="*/ 82571 h 825710"/>
                <a:gd name="connsiteX4" fmla="*/ 2076386 w 2076386"/>
                <a:gd name="connsiteY4" fmla="*/ 743139 h 825710"/>
                <a:gd name="connsiteX5" fmla="*/ 1993815 w 2076386"/>
                <a:gd name="connsiteY5" fmla="*/ 825710 h 825710"/>
                <a:gd name="connsiteX6" fmla="*/ 82571 w 2076386"/>
                <a:gd name="connsiteY6" fmla="*/ 825710 h 825710"/>
                <a:gd name="connsiteX7" fmla="*/ 0 w 2076386"/>
                <a:gd name="connsiteY7" fmla="*/ 743139 h 825710"/>
                <a:gd name="connsiteX8" fmla="*/ 0 w 2076386"/>
                <a:gd name="connsiteY8" fmla="*/ 82571 h 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386" h="825710">
                  <a:moveTo>
                    <a:pt x="0" y="82571"/>
                  </a:moveTo>
                  <a:cubicBezTo>
                    <a:pt x="0" y="36968"/>
                    <a:pt x="36968" y="0"/>
                    <a:pt x="82571" y="0"/>
                  </a:cubicBezTo>
                  <a:lnTo>
                    <a:pt x="1993815" y="0"/>
                  </a:lnTo>
                  <a:cubicBezTo>
                    <a:pt x="2039418" y="0"/>
                    <a:pt x="2076386" y="36968"/>
                    <a:pt x="2076386" y="82571"/>
                  </a:cubicBezTo>
                  <a:lnTo>
                    <a:pt x="2076386" y="743139"/>
                  </a:lnTo>
                  <a:cubicBezTo>
                    <a:pt x="2076386" y="788742"/>
                    <a:pt x="2039418" y="825710"/>
                    <a:pt x="1993815" y="825710"/>
                  </a:cubicBezTo>
                  <a:lnTo>
                    <a:pt x="82571" y="825710"/>
                  </a:lnTo>
                  <a:cubicBezTo>
                    <a:pt x="36968" y="825710"/>
                    <a:pt x="0" y="788742"/>
                    <a:pt x="0" y="743139"/>
                  </a:cubicBezTo>
                  <a:lnTo>
                    <a:pt x="0" y="8257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809" tIns="55934" rIns="71809" bIns="55934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dirty="0" smtClean="0"/>
                <a:t>Step I</a:t>
              </a:r>
              <a:endParaRPr lang="en-US" sz="2500" dirty="0"/>
            </a:p>
          </p:txBody>
        </p:sp>
        <p:sp>
          <p:nvSpPr>
            <p:cNvPr id="7" name="Forma livre 6"/>
            <p:cNvSpPr/>
            <p:nvPr/>
          </p:nvSpPr>
          <p:spPr>
            <a:xfrm>
              <a:off x="3141260" y="1189763"/>
              <a:ext cx="2662555" cy="4026292"/>
            </a:xfrm>
            <a:custGeom>
              <a:avLst/>
              <a:gdLst>
                <a:gd name="connsiteX0" fmla="*/ 0 w 2335935"/>
                <a:gd name="connsiteY0" fmla="*/ 233594 h 3343888"/>
                <a:gd name="connsiteX1" fmla="*/ 233594 w 2335935"/>
                <a:gd name="connsiteY1" fmla="*/ 0 h 3343888"/>
                <a:gd name="connsiteX2" fmla="*/ 2102342 w 2335935"/>
                <a:gd name="connsiteY2" fmla="*/ 0 h 3343888"/>
                <a:gd name="connsiteX3" fmla="*/ 2335936 w 2335935"/>
                <a:gd name="connsiteY3" fmla="*/ 233594 h 3343888"/>
                <a:gd name="connsiteX4" fmla="*/ 2335935 w 2335935"/>
                <a:gd name="connsiteY4" fmla="*/ 3110295 h 3343888"/>
                <a:gd name="connsiteX5" fmla="*/ 2102341 w 2335935"/>
                <a:gd name="connsiteY5" fmla="*/ 3343889 h 3343888"/>
                <a:gd name="connsiteX6" fmla="*/ 233594 w 2335935"/>
                <a:gd name="connsiteY6" fmla="*/ 3343888 h 3343888"/>
                <a:gd name="connsiteX7" fmla="*/ 0 w 2335935"/>
                <a:gd name="connsiteY7" fmla="*/ 3110294 h 3343888"/>
                <a:gd name="connsiteX8" fmla="*/ 0 w 2335935"/>
                <a:gd name="connsiteY8" fmla="*/ 233594 h 33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935" h="3343888">
                  <a:moveTo>
                    <a:pt x="0" y="233594"/>
                  </a:moveTo>
                  <a:cubicBezTo>
                    <a:pt x="0" y="104584"/>
                    <a:pt x="104584" y="0"/>
                    <a:pt x="233594" y="0"/>
                  </a:cubicBezTo>
                  <a:lnTo>
                    <a:pt x="2102342" y="0"/>
                  </a:lnTo>
                  <a:cubicBezTo>
                    <a:pt x="2231352" y="0"/>
                    <a:pt x="2335936" y="104584"/>
                    <a:pt x="2335936" y="233594"/>
                  </a:cubicBezTo>
                  <a:cubicBezTo>
                    <a:pt x="2335936" y="1192494"/>
                    <a:pt x="2335935" y="2151395"/>
                    <a:pt x="2335935" y="3110295"/>
                  </a:cubicBezTo>
                  <a:cubicBezTo>
                    <a:pt x="2335935" y="3239305"/>
                    <a:pt x="2231351" y="3343889"/>
                    <a:pt x="2102341" y="3343889"/>
                  </a:cubicBezTo>
                  <a:lnTo>
                    <a:pt x="233594" y="3343888"/>
                  </a:lnTo>
                  <a:cubicBezTo>
                    <a:pt x="104584" y="3343888"/>
                    <a:pt x="0" y="3239304"/>
                    <a:pt x="0" y="3110294"/>
                  </a:cubicBezTo>
                  <a:lnTo>
                    <a:pt x="0" y="23359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242" tIns="908789" rIns="192242" bIns="192243" numCol="1" spcCol="1270" anchor="t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/>
                <a:t>Error-free reference simulation 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/>
                <a:t>Defect insertion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/>
                <a:t>Fault simulation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/>
                <a:t>Comparison (Error-free x  defective</a:t>
              </a:r>
              <a:r>
                <a:rPr lang="en-US" sz="2000" dirty="0" smtClean="0"/>
                <a:t>)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2000" dirty="0"/>
                <a:t>Error-free simulations percent calculation</a:t>
              </a:r>
            </a:p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000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dirty="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3822816" y="1156407"/>
              <a:ext cx="2076386" cy="825710"/>
            </a:xfrm>
            <a:custGeom>
              <a:avLst/>
              <a:gdLst>
                <a:gd name="connsiteX0" fmla="*/ 0 w 2076386"/>
                <a:gd name="connsiteY0" fmla="*/ 82571 h 825710"/>
                <a:gd name="connsiteX1" fmla="*/ 82571 w 2076386"/>
                <a:gd name="connsiteY1" fmla="*/ 0 h 825710"/>
                <a:gd name="connsiteX2" fmla="*/ 1993815 w 2076386"/>
                <a:gd name="connsiteY2" fmla="*/ 0 h 825710"/>
                <a:gd name="connsiteX3" fmla="*/ 2076386 w 2076386"/>
                <a:gd name="connsiteY3" fmla="*/ 82571 h 825710"/>
                <a:gd name="connsiteX4" fmla="*/ 2076386 w 2076386"/>
                <a:gd name="connsiteY4" fmla="*/ 743139 h 825710"/>
                <a:gd name="connsiteX5" fmla="*/ 1993815 w 2076386"/>
                <a:gd name="connsiteY5" fmla="*/ 825710 h 825710"/>
                <a:gd name="connsiteX6" fmla="*/ 82571 w 2076386"/>
                <a:gd name="connsiteY6" fmla="*/ 825710 h 825710"/>
                <a:gd name="connsiteX7" fmla="*/ 0 w 2076386"/>
                <a:gd name="connsiteY7" fmla="*/ 743139 h 825710"/>
                <a:gd name="connsiteX8" fmla="*/ 0 w 2076386"/>
                <a:gd name="connsiteY8" fmla="*/ 82571 h 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386" h="825710">
                  <a:moveTo>
                    <a:pt x="0" y="82571"/>
                  </a:moveTo>
                  <a:cubicBezTo>
                    <a:pt x="0" y="36968"/>
                    <a:pt x="36968" y="0"/>
                    <a:pt x="82571" y="0"/>
                  </a:cubicBezTo>
                  <a:lnTo>
                    <a:pt x="1993815" y="0"/>
                  </a:lnTo>
                  <a:cubicBezTo>
                    <a:pt x="2039418" y="0"/>
                    <a:pt x="2076386" y="36968"/>
                    <a:pt x="2076386" y="82571"/>
                  </a:cubicBezTo>
                  <a:lnTo>
                    <a:pt x="2076386" y="743139"/>
                  </a:lnTo>
                  <a:cubicBezTo>
                    <a:pt x="2076386" y="788742"/>
                    <a:pt x="2039418" y="825710"/>
                    <a:pt x="1993815" y="825710"/>
                  </a:cubicBezTo>
                  <a:lnTo>
                    <a:pt x="82571" y="825710"/>
                  </a:lnTo>
                  <a:cubicBezTo>
                    <a:pt x="36968" y="825710"/>
                    <a:pt x="0" y="788742"/>
                    <a:pt x="0" y="743139"/>
                  </a:cubicBezTo>
                  <a:lnTo>
                    <a:pt x="0" y="8257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809" tIns="55934" rIns="71809" bIns="55934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dirty="0" smtClean="0"/>
                <a:t>Step II</a:t>
              </a:r>
              <a:endParaRPr lang="en-US" sz="2500" dirty="0"/>
            </a:p>
          </p:txBody>
        </p:sp>
        <p:sp>
          <p:nvSpPr>
            <p:cNvPr id="18" name="Forma livre 17"/>
            <p:cNvSpPr/>
            <p:nvPr/>
          </p:nvSpPr>
          <p:spPr>
            <a:xfrm>
              <a:off x="6165130" y="1189763"/>
              <a:ext cx="2622253" cy="4026292"/>
            </a:xfrm>
            <a:custGeom>
              <a:avLst/>
              <a:gdLst>
                <a:gd name="connsiteX0" fmla="*/ 0 w 2335935"/>
                <a:gd name="connsiteY0" fmla="*/ 233594 h 3343888"/>
                <a:gd name="connsiteX1" fmla="*/ 233594 w 2335935"/>
                <a:gd name="connsiteY1" fmla="*/ 0 h 3343888"/>
                <a:gd name="connsiteX2" fmla="*/ 2102342 w 2335935"/>
                <a:gd name="connsiteY2" fmla="*/ 0 h 3343888"/>
                <a:gd name="connsiteX3" fmla="*/ 2335936 w 2335935"/>
                <a:gd name="connsiteY3" fmla="*/ 233594 h 3343888"/>
                <a:gd name="connsiteX4" fmla="*/ 2335935 w 2335935"/>
                <a:gd name="connsiteY4" fmla="*/ 3110295 h 3343888"/>
                <a:gd name="connsiteX5" fmla="*/ 2102341 w 2335935"/>
                <a:gd name="connsiteY5" fmla="*/ 3343889 h 3343888"/>
                <a:gd name="connsiteX6" fmla="*/ 233594 w 2335935"/>
                <a:gd name="connsiteY6" fmla="*/ 3343888 h 3343888"/>
                <a:gd name="connsiteX7" fmla="*/ 0 w 2335935"/>
                <a:gd name="connsiteY7" fmla="*/ 3110294 h 3343888"/>
                <a:gd name="connsiteX8" fmla="*/ 0 w 2335935"/>
                <a:gd name="connsiteY8" fmla="*/ 233594 h 33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935" h="3343888">
                  <a:moveTo>
                    <a:pt x="0" y="233594"/>
                  </a:moveTo>
                  <a:cubicBezTo>
                    <a:pt x="0" y="104584"/>
                    <a:pt x="104584" y="0"/>
                    <a:pt x="233594" y="0"/>
                  </a:cubicBezTo>
                  <a:lnTo>
                    <a:pt x="2102342" y="0"/>
                  </a:lnTo>
                  <a:cubicBezTo>
                    <a:pt x="2231352" y="0"/>
                    <a:pt x="2335936" y="104584"/>
                    <a:pt x="2335936" y="233594"/>
                  </a:cubicBezTo>
                  <a:cubicBezTo>
                    <a:pt x="2335936" y="1192494"/>
                    <a:pt x="2335935" y="2151395"/>
                    <a:pt x="2335935" y="3110295"/>
                  </a:cubicBezTo>
                  <a:cubicBezTo>
                    <a:pt x="2335935" y="3239305"/>
                    <a:pt x="2231351" y="3343889"/>
                    <a:pt x="2102341" y="3343889"/>
                  </a:cubicBezTo>
                  <a:lnTo>
                    <a:pt x="233594" y="3343888"/>
                  </a:lnTo>
                  <a:cubicBezTo>
                    <a:pt x="104584" y="3343888"/>
                    <a:pt x="0" y="3239304"/>
                    <a:pt x="0" y="3110294"/>
                  </a:cubicBezTo>
                  <a:lnTo>
                    <a:pt x="0" y="23359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242" tIns="192242" rIns="192242" bIns="908790" numCol="1" spcCol="1270" anchor="t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/>
                <a:t>Result analysis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 smtClean="0"/>
                <a:t>Design </a:t>
              </a:r>
              <a:r>
                <a:rPr lang="en-US" sz="2000" dirty="0"/>
                <a:t>heat map</a:t>
              </a:r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6980673" y="4474415"/>
              <a:ext cx="2076386" cy="825710"/>
            </a:xfrm>
            <a:custGeom>
              <a:avLst/>
              <a:gdLst>
                <a:gd name="connsiteX0" fmla="*/ 0 w 2076386"/>
                <a:gd name="connsiteY0" fmla="*/ 82571 h 825710"/>
                <a:gd name="connsiteX1" fmla="*/ 82571 w 2076386"/>
                <a:gd name="connsiteY1" fmla="*/ 0 h 825710"/>
                <a:gd name="connsiteX2" fmla="*/ 1993815 w 2076386"/>
                <a:gd name="connsiteY2" fmla="*/ 0 h 825710"/>
                <a:gd name="connsiteX3" fmla="*/ 2076386 w 2076386"/>
                <a:gd name="connsiteY3" fmla="*/ 82571 h 825710"/>
                <a:gd name="connsiteX4" fmla="*/ 2076386 w 2076386"/>
                <a:gd name="connsiteY4" fmla="*/ 743139 h 825710"/>
                <a:gd name="connsiteX5" fmla="*/ 1993815 w 2076386"/>
                <a:gd name="connsiteY5" fmla="*/ 825710 h 825710"/>
                <a:gd name="connsiteX6" fmla="*/ 82571 w 2076386"/>
                <a:gd name="connsiteY6" fmla="*/ 825710 h 825710"/>
                <a:gd name="connsiteX7" fmla="*/ 0 w 2076386"/>
                <a:gd name="connsiteY7" fmla="*/ 743139 h 825710"/>
                <a:gd name="connsiteX8" fmla="*/ 0 w 2076386"/>
                <a:gd name="connsiteY8" fmla="*/ 82571 h 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386" h="825710">
                  <a:moveTo>
                    <a:pt x="0" y="82571"/>
                  </a:moveTo>
                  <a:cubicBezTo>
                    <a:pt x="0" y="36968"/>
                    <a:pt x="36968" y="0"/>
                    <a:pt x="82571" y="0"/>
                  </a:cubicBezTo>
                  <a:lnTo>
                    <a:pt x="1993815" y="0"/>
                  </a:lnTo>
                  <a:cubicBezTo>
                    <a:pt x="2039418" y="0"/>
                    <a:pt x="2076386" y="36968"/>
                    <a:pt x="2076386" y="82571"/>
                  </a:cubicBezTo>
                  <a:lnTo>
                    <a:pt x="2076386" y="743139"/>
                  </a:lnTo>
                  <a:cubicBezTo>
                    <a:pt x="2076386" y="788742"/>
                    <a:pt x="2039418" y="825710"/>
                    <a:pt x="1993815" y="825710"/>
                  </a:cubicBezTo>
                  <a:lnTo>
                    <a:pt x="82571" y="825710"/>
                  </a:lnTo>
                  <a:cubicBezTo>
                    <a:pt x="36968" y="825710"/>
                    <a:pt x="0" y="788742"/>
                    <a:pt x="0" y="743139"/>
                  </a:cubicBezTo>
                  <a:lnTo>
                    <a:pt x="0" y="8257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809" tIns="55934" rIns="71809" bIns="55934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dirty="0" smtClean="0"/>
                <a:t>Step III</a:t>
              </a:r>
              <a:endParaRPr lang="en-US" sz="25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4665260" y="781797"/>
            <a:ext cx="334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Repeat</a:t>
            </a:r>
            <a:r>
              <a:rPr lang="pt-BR" sz="2000" b="1" dirty="0"/>
              <a:t> for </a:t>
            </a:r>
            <a:r>
              <a:rPr lang="pt-BR" sz="2000" b="1" dirty="0" err="1"/>
              <a:t>all</a:t>
            </a:r>
            <a:r>
              <a:rPr lang="pt-BR" sz="2000" b="1" dirty="0"/>
              <a:t> </a:t>
            </a:r>
            <a:r>
              <a:rPr lang="pt-BR" sz="2000" b="1" dirty="0" err="1"/>
              <a:t>iterations</a:t>
            </a:r>
            <a:endParaRPr lang="pt-BR" sz="20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7984721" y="786026"/>
            <a:ext cx="301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After</a:t>
            </a:r>
            <a:r>
              <a:rPr lang="pt-BR" sz="2000" b="1" dirty="0"/>
              <a:t> </a:t>
            </a:r>
            <a:r>
              <a:rPr lang="pt-BR" sz="2000" b="1" dirty="0" err="1"/>
              <a:t>all</a:t>
            </a:r>
            <a:r>
              <a:rPr lang="pt-BR" sz="2000" b="1" dirty="0"/>
              <a:t> </a:t>
            </a:r>
            <a:r>
              <a:rPr lang="pt-BR" sz="2000" b="1" dirty="0" err="1"/>
              <a:t>iterations</a:t>
            </a:r>
            <a:endParaRPr lang="pt-BR" sz="2000" b="1" dirty="0"/>
          </a:p>
        </p:txBody>
      </p:sp>
      <p:sp>
        <p:nvSpPr>
          <p:cNvPr id="21" name="Seta para a direita 20"/>
          <p:cNvSpPr/>
          <p:nvPr/>
        </p:nvSpPr>
        <p:spPr>
          <a:xfrm>
            <a:off x="4159182" y="3264164"/>
            <a:ext cx="456812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7166451" y="3264164"/>
            <a:ext cx="456812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8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15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Step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I</a:t>
            </a:r>
          </a:p>
        </p:txBody>
      </p:sp>
      <p:sp>
        <p:nvSpPr>
          <p:cNvPr id="12" name="TextBox 193"/>
          <p:cNvSpPr txBox="1"/>
          <p:nvPr/>
        </p:nvSpPr>
        <p:spPr>
          <a:xfrm>
            <a:off x="2096365" y="725144"/>
            <a:ext cx="91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Parameters to be set - basics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98" name="Retângulo 197"/>
          <p:cNvSpPr/>
          <p:nvPr/>
        </p:nvSpPr>
        <p:spPr>
          <a:xfrm>
            <a:off x="222906" y="3294526"/>
            <a:ext cx="31502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Sample interval;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HIGH/LOW thresholds.</a:t>
            </a:r>
            <a:endParaRPr lang="en-US" sz="2000" dirty="0">
              <a:latin typeface="Serif"/>
            </a:endParaRPr>
          </a:p>
        </p:txBody>
      </p:sp>
      <p:sp>
        <p:nvSpPr>
          <p:cNvPr id="203" name="Retângulo 202"/>
          <p:cNvSpPr/>
          <p:nvPr/>
        </p:nvSpPr>
        <p:spPr>
          <a:xfrm>
            <a:off x="222906" y="1619538"/>
            <a:ext cx="75875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Number of iterations;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Round stop criteria: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Number of stable iterations required.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Maximum error-free simulation rate variation allowed</a:t>
            </a:r>
          </a:p>
        </p:txBody>
      </p:sp>
    </p:spTree>
    <p:extLst>
      <p:ext uri="{BB962C8B-B14F-4D97-AF65-F5344CB8AC3E}">
        <p14:creationId xmlns:p14="http://schemas.microsoft.com/office/powerpoint/2010/main" val="34649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16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60" name="Retângulo 159"/>
          <p:cNvSpPr/>
          <p:nvPr/>
        </p:nvSpPr>
        <p:spPr>
          <a:xfrm>
            <a:off x="492634" y="581283"/>
            <a:ext cx="1407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:</a:t>
            </a:r>
            <a:endParaRPr lang="pt-B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Retângulo 160"/>
          <p:cNvSpPr/>
          <p:nvPr/>
        </p:nvSpPr>
        <p:spPr>
          <a:xfrm>
            <a:off x="492634" y="3015740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</a:t>
            </a:r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  <a:endParaRPr lang="pt-B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Conector reto 43"/>
          <p:cNvCxnSpPr>
            <a:stCxn id="81" idx="0"/>
          </p:cNvCxnSpPr>
          <p:nvPr/>
        </p:nvCxnSpPr>
        <p:spPr>
          <a:xfrm flipH="1">
            <a:off x="1687221" y="4724304"/>
            <a:ext cx="6805491" cy="1829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1687223" y="3512231"/>
            <a:ext cx="0" cy="122421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1687223" y="3525084"/>
            <a:ext cx="854103" cy="122421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2534410" y="3523728"/>
            <a:ext cx="849282" cy="135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H="1" flipV="1">
            <a:off x="3391045" y="3523729"/>
            <a:ext cx="866514" cy="12078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V="1">
            <a:off x="4253463" y="4731581"/>
            <a:ext cx="849282" cy="13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o 72"/>
          <p:cNvGrpSpPr/>
          <p:nvPr/>
        </p:nvGrpSpPr>
        <p:grpSpPr>
          <a:xfrm>
            <a:off x="5102154" y="3520235"/>
            <a:ext cx="3705302" cy="1537438"/>
            <a:chOff x="2712207" y="2111087"/>
            <a:chExt cx="7575668" cy="3548523"/>
          </a:xfrm>
        </p:grpSpPr>
        <p:sp>
          <p:nvSpPr>
            <p:cNvPr id="81" name="Retângulo 80"/>
            <p:cNvSpPr/>
            <p:nvPr/>
          </p:nvSpPr>
          <p:spPr>
            <a:xfrm>
              <a:off x="9000860" y="4890170"/>
              <a:ext cx="1287015" cy="769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Time</a:t>
              </a:r>
              <a:endPara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2" name="Conector reto 91"/>
            <p:cNvCxnSpPr/>
            <p:nvPr/>
          </p:nvCxnSpPr>
          <p:spPr>
            <a:xfrm flipV="1">
              <a:off x="2712207" y="2114216"/>
              <a:ext cx="1746254" cy="282557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V="1">
              <a:off x="4470095" y="2111087"/>
              <a:ext cx="1736397" cy="312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H="1" flipV="1">
              <a:off x="6195748" y="2111087"/>
              <a:ext cx="1771631" cy="278781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flipV="1">
              <a:off x="7959006" y="4898902"/>
              <a:ext cx="1736397" cy="312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ector reto 105"/>
          <p:cNvCxnSpPr/>
          <p:nvPr/>
        </p:nvCxnSpPr>
        <p:spPr>
          <a:xfrm flipH="1">
            <a:off x="3391209" y="1364206"/>
            <a:ext cx="10618" cy="33600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flipH="1">
            <a:off x="3261641" y="1390388"/>
            <a:ext cx="10003" cy="3341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flipH="1">
            <a:off x="1687221" y="1822300"/>
            <a:ext cx="6805491" cy="5793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/>
          <p:nvPr/>
        </p:nvCxnSpPr>
        <p:spPr>
          <a:xfrm>
            <a:off x="1687223" y="1265354"/>
            <a:ext cx="0" cy="122421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 flipV="1">
            <a:off x="1699830" y="1265354"/>
            <a:ext cx="416740" cy="1237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/>
          <p:nvPr/>
        </p:nvCxnSpPr>
        <p:spPr>
          <a:xfrm>
            <a:off x="2116570" y="1286229"/>
            <a:ext cx="439772" cy="3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/>
          <p:nvPr/>
        </p:nvCxnSpPr>
        <p:spPr>
          <a:xfrm flipH="1" flipV="1">
            <a:off x="2546494" y="1290548"/>
            <a:ext cx="449556" cy="1172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2975488" y="2468709"/>
            <a:ext cx="423562" cy="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flipV="1">
            <a:off x="3399972" y="1252500"/>
            <a:ext cx="416740" cy="1237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/>
          <p:nvPr/>
        </p:nvCxnSpPr>
        <p:spPr>
          <a:xfrm flipV="1">
            <a:off x="3803025" y="1261109"/>
            <a:ext cx="456218" cy="60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/>
          <p:cNvCxnSpPr/>
          <p:nvPr/>
        </p:nvCxnSpPr>
        <p:spPr>
          <a:xfrm flipH="1" flipV="1">
            <a:off x="4259243" y="1265973"/>
            <a:ext cx="449556" cy="1172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 flipV="1">
            <a:off x="4700844" y="2444134"/>
            <a:ext cx="423562" cy="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/>
          <p:cNvCxnSpPr/>
          <p:nvPr/>
        </p:nvCxnSpPr>
        <p:spPr>
          <a:xfrm flipV="1">
            <a:off x="5111387" y="1261830"/>
            <a:ext cx="405145" cy="1177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/>
          <p:cNvCxnSpPr/>
          <p:nvPr/>
        </p:nvCxnSpPr>
        <p:spPr>
          <a:xfrm>
            <a:off x="5516532" y="1273809"/>
            <a:ext cx="439725" cy="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/>
          <p:cNvCxnSpPr/>
          <p:nvPr/>
        </p:nvCxnSpPr>
        <p:spPr>
          <a:xfrm flipH="1" flipV="1">
            <a:off x="5959063" y="1275302"/>
            <a:ext cx="449556" cy="1172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/>
          <p:cNvCxnSpPr/>
          <p:nvPr/>
        </p:nvCxnSpPr>
        <p:spPr>
          <a:xfrm flipV="1">
            <a:off x="6400663" y="2441741"/>
            <a:ext cx="423562" cy="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 flipV="1">
            <a:off x="6811557" y="1274055"/>
            <a:ext cx="405145" cy="1177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 flipV="1">
            <a:off x="7218783" y="1274032"/>
            <a:ext cx="423562" cy="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/>
          <p:cNvCxnSpPr/>
          <p:nvPr/>
        </p:nvCxnSpPr>
        <p:spPr>
          <a:xfrm flipH="1" flipV="1">
            <a:off x="7634019" y="1275805"/>
            <a:ext cx="449556" cy="1172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to 156"/>
          <p:cNvCxnSpPr/>
          <p:nvPr/>
        </p:nvCxnSpPr>
        <p:spPr>
          <a:xfrm flipV="1">
            <a:off x="8088227" y="2430523"/>
            <a:ext cx="423562" cy="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tângulo 158"/>
          <p:cNvSpPr/>
          <p:nvPr/>
        </p:nvSpPr>
        <p:spPr>
          <a:xfrm>
            <a:off x="2369535" y="2582528"/>
            <a:ext cx="580645" cy="3333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4" name="Retângulo 163"/>
          <p:cNvSpPr/>
          <p:nvPr/>
        </p:nvSpPr>
        <p:spPr>
          <a:xfrm>
            <a:off x="3717362" y="3911006"/>
            <a:ext cx="841920" cy="3333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6" name="Conector reto 165"/>
          <p:cNvCxnSpPr/>
          <p:nvPr/>
        </p:nvCxnSpPr>
        <p:spPr>
          <a:xfrm flipH="1">
            <a:off x="1679361" y="1364207"/>
            <a:ext cx="6792881" cy="1081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to 166"/>
          <p:cNvCxnSpPr/>
          <p:nvPr/>
        </p:nvCxnSpPr>
        <p:spPr>
          <a:xfrm flipH="1">
            <a:off x="1687221" y="2320344"/>
            <a:ext cx="6805491" cy="1829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Retângulo 172"/>
          <p:cNvSpPr/>
          <p:nvPr/>
        </p:nvSpPr>
        <p:spPr>
          <a:xfrm>
            <a:off x="1193903" y="2340039"/>
            <a:ext cx="352236" cy="3333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Retângulo 173"/>
          <p:cNvSpPr/>
          <p:nvPr/>
        </p:nvSpPr>
        <p:spPr>
          <a:xfrm>
            <a:off x="1153056" y="1003947"/>
            <a:ext cx="396769" cy="3333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Retângulo 174"/>
          <p:cNvSpPr/>
          <p:nvPr/>
        </p:nvSpPr>
        <p:spPr>
          <a:xfrm rot="16200000">
            <a:off x="1068926" y="1660263"/>
            <a:ext cx="5706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Pol.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Elipse 184"/>
          <p:cNvSpPr/>
          <p:nvPr/>
        </p:nvSpPr>
        <p:spPr>
          <a:xfrm>
            <a:off x="3123504" y="4787275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186" name="Elipse 185"/>
          <p:cNvSpPr/>
          <p:nvPr/>
        </p:nvSpPr>
        <p:spPr>
          <a:xfrm>
            <a:off x="8600570" y="1061587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</a:t>
            </a:r>
            <a:endParaRPr lang="pt-BR" sz="2000" b="1" dirty="0"/>
          </a:p>
        </p:txBody>
      </p:sp>
      <p:sp>
        <p:nvSpPr>
          <p:cNvPr id="187" name="Elipse 186"/>
          <p:cNvSpPr/>
          <p:nvPr/>
        </p:nvSpPr>
        <p:spPr>
          <a:xfrm>
            <a:off x="8673838" y="2221594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194" name="Retângulo 193"/>
          <p:cNvSpPr/>
          <p:nvPr/>
        </p:nvSpPr>
        <p:spPr>
          <a:xfrm rot="16200000">
            <a:off x="815678" y="3978337"/>
            <a:ext cx="10010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Barriers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Retângulo 197"/>
          <p:cNvSpPr/>
          <p:nvPr/>
        </p:nvSpPr>
        <p:spPr>
          <a:xfrm>
            <a:off x="2414655" y="5274028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rif"/>
              </a:rPr>
              <a:t>Sample </a:t>
            </a:r>
            <a:r>
              <a:rPr lang="en-US" sz="2000" dirty="0" smtClean="0">
                <a:latin typeface="Serif"/>
              </a:rPr>
              <a:t>interval</a:t>
            </a:r>
            <a:endParaRPr lang="en-US" sz="2000" dirty="0">
              <a:latin typeface="Serif"/>
            </a:endParaRPr>
          </a:p>
        </p:txBody>
      </p:sp>
      <p:sp>
        <p:nvSpPr>
          <p:cNvPr id="199" name="Retângulo 198"/>
          <p:cNvSpPr/>
          <p:nvPr/>
        </p:nvSpPr>
        <p:spPr>
          <a:xfrm>
            <a:off x="9133224" y="1081307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rif"/>
              </a:rPr>
              <a:t>High threshold</a:t>
            </a:r>
            <a:endParaRPr lang="en-US" dirty="0">
              <a:latin typeface="Serif"/>
            </a:endParaRPr>
          </a:p>
        </p:txBody>
      </p:sp>
      <p:sp>
        <p:nvSpPr>
          <p:cNvPr id="200" name="Retângulo 199"/>
          <p:cNvSpPr/>
          <p:nvPr/>
        </p:nvSpPr>
        <p:spPr>
          <a:xfrm>
            <a:off x="9182374" y="2261125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rif"/>
              </a:rPr>
              <a:t>Low </a:t>
            </a:r>
            <a:r>
              <a:rPr lang="en-US" sz="2000" dirty="0" smtClean="0">
                <a:latin typeface="Serif"/>
              </a:rPr>
              <a:t>threshold</a:t>
            </a:r>
            <a:endParaRPr lang="en-US" dirty="0"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200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17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1" name="TextBox 193"/>
          <p:cNvSpPr txBox="1"/>
          <p:nvPr/>
        </p:nvSpPr>
        <p:spPr>
          <a:xfrm>
            <a:off x="1903524" y="170341"/>
            <a:ext cx="808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Parameters to be set – defect classes and probabilities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04850" y="1443841"/>
            <a:ext cx="84391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Test framework: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structural defects</a:t>
            </a:r>
            <a:r>
              <a:rPr lang="en-US" sz="2000" dirty="0" smtClean="0">
                <a:latin typeface="Serif"/>
              </a:rPr>
              <a:t>/ clock phase shifts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Define the defect classes: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Dislocation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Dopant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Interstitial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Vacancy</a:t>
            </a:r>
            <a:endParaRPr lang="en-US" sz="2000" dirty="0">
              <a:latin typeface="Serif"/>
            </a:endParaRPr>
          </a:p>
          <a:p>
            <a:endParaRPr lang="en-US" sz="2000" dirty="0"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Serif"/>
              </a:rPr>
              <a:t>Probability </a:t>
            </a:r>
            <a:r>
              <a:rPr lang="en-US" sz="2000" dirty="0" smtClean="0">
                <a:latin typeface="Serif"/>
              </a:rPr>
              <a:t>model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Sequential</a:t>
            </a:r>
            <a:endParaRPr lang="en-US" sz="2000" dirty="0">
              <a:latin typeface="Serif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Assignable</a:t>
            </a:r>
            <a:endParaRPr lang="en-US" sz="2000" dirty="0">
              <a:latin typeface="Serif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Uniform</a:t>
            </a:r>
            <a:endParaRPr lang="en-US" sz="2000" dirty="0"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12557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18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Sequential Probability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263954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79" name="Elipse 78"/>
          <p:cNvSpPr/>
          <p:nvPr/>
        </p:nvSpPr>
        <p:spPr>
          <a:xfrm>
            <a:off x="340804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80" name="Elipse 79"/>
          <p:cNvSpPr/>
          <p:nvPr/>
        </p:nvSpPr>
        <p:spPr>
          <a:xfrm>
            <a:off x="423368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81" name="Elipse 80"/>
          <p:cNvSpPr/>
          <p:nvPr/>
        </p:nvSpPr>
        <p:spPr>
          <a:xfrm>
            <a:off x="5021234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b="1" dirty="0"/>
          </a:p>
        </p:txBody>
      </p:sp>
      <p:sp>
        <p:nvSpPr>
          <p:cNvPr id="82" name="Elipse 81"/>
          <p:cNvSpPr/>
          <p:nvPr/>
        </p:nvSpPr>
        <p:spPr>
          <a:xfrm>
            <a:off x="5808780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5</a:t>
            </a:r>
            <a:endParaRPr lang="pt-BR" b="1" dirty="0"/>
          </a:p>
        </p:txBody>
      </p:sp>
      <p:sp>
        <p:nvSpPr>
          <p:cNvPr id="83" name="Elipse 82"/>
          <p:cNvSpPr/>
          <p:nvPr/>
        </p:nvSpPr>
        <p:spPr>
          <a:xfrm>
            <a:off x="663442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b="1" dirty="0"/>
          </a:p>
        </p:txBody>
      </p:sp>
      <p:sp>
        <p:nvSpPr>
          <p:cNvPr id="84" name="Elipse 83"/>
          <p:cNvSpPr/>
          <p:nvPr/>
        </p:nvSpPr>
        <p:spPr>
          <a:xfrm>
            <a:off x="742197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7</a:t>
            </a:r>
            <a:endParaRPr lang="pt-BR" b="1" dirty="0"/>
          </a:p>
        </p:txBody>
      </p:sp>
      <p:sp>
        <p:nvSpPr>
          <p:cNvPr id="85" name="Elipse 84"/>
          <p:cNvSpPr/>
          <p:nvPr/>
        </p:nvSpPr>
        <p:spPr>
          <a:xfrm>
            <a:off x="817141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</a:t>
            </a:r>
            <a:endParaRPr lang="pt-BR" b="1" dirty="0"/>
          </a:p>
        </p:txBody>
      </p:sp>
      <p:sp>
        <p:nvSpPr>
          <p:cNvPr id="71" name="Retângulo 70"/>
          <p:cNvSpPr/>
          <p:nvPr/>
        </p:nvSpPr>
        <p:spPr>
          <a:xfrm>
            <a:off x="1751124" y="1602188"/>
            <a:ext cx="7570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8671698" y="1585254"/>
            <a:ext cx="1179300" cy="4128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pic>
        <p:nvPicPr>
          <p:cNvPr id="87" name="Imagem 86" descr="WI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197" y="1335087"/>
            <a:ext cx="6586538" cy="8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Sequential Probability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2639546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79" name="Elipse 78"/>
          <p:cNvSpPr/>
          <p:nvPr/>
        </p:nvSpPr>
        <p:spPr>
          <a:xfrm>
            <a:off x="340804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80" name="Elipse 79"/>
          <p:cNvSpPr/>
          <p:nvPr/>
        </p:nvSpPr>
        <p:spPr>
          <a:xfrm>
            <a:off x="423368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81" name="Elipse 80"/>
          <p:cNvSpPr/>
          <p:nvPr/>
        </p:nvSpPr>
        <p:spPr>
          <a:xfrm>
            <a:off x="5021234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b="1" dirty="0"/>
          </a:p>
        </p:txBody>
      </p:sp>
      <p:sp>
        <p:nvSpPr>
          <p:cNvPr id="82" name="Elipse 81"/>
          <p:cNvSpPr/>
          <p:nvPr/>
        </p:nvSpPr>
        <p:spPr>
          <a:xfrm>
            <a:off x="5808780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5</a:t>
            </a:r>
            <a:endParaRPr lang="pt-BR" b="1" dirty="0"/>
          </a:p>
        </p:txBody>
      </p:sp>
      <p:sp>
        <p:nvSpPr>
          <p:cNvPr id="83" name="Elipse 82"/>
          <p:cNvSpPr/>
          <p:nvPr/>
        </p:nvSpPr>
        <p:spPr>
          <a:xfrm>
            <a:off x="663442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b="1" dirty="0"/>
          </a:p>
        </p:txBody>
      </p:sp>
      <p:sp>
        <p:nvSpPr>
          <p:cNvPr id="84" name="Elipse 83"/>
          <p:cNvSpPr/>
          <p:nvPr/>
        </p:nvSpPr>
        <p:spPr>
          <a:xfrm>
            <a:off x="742197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7</a:t>
            </a:r>
            <a:endParaRPr lang="pt-BR" b="1" dirty="0"/>
          </a:p>
        </p:txBody>
      </p:sp>
      <p:sp>
        <p:nvSpPr>
          <p:cNvPr id="85" name="Elipse 84"/>
          <p:cNvSpPr/>
          <p:nvPr/>
        </p:nvSpPr>
        <p:spPr>
          <a:xfrm>
            <a:off x="817141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</a:t>
            </a:r>
            <a:endParaRPr lang="pt-BR" b="1" dirty="0"/>
          </a:p>
        </p:txBody>
      </p:sp>
      <p:sp>
        <p:nvSpPr>
          <p:cNvPr id="71" name="Retângulo 70"/>
          <p:cNvSpPr/>
          <p:nvPr/>
        </p:nvSpPr>
        <p:spPr>
          <a:xfrm>
            <a:off x="888730" y="3122527"/>
            <a:ext cx="75875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Cell 1 shall be defective!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Which defect should be inserted?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rif"/>
            </a:endParaRPr>
          </a:p>
          <a:p>
            <a:r>
              <a:rPr lang="en-US" sz="2000" dirty="0" smtClean="0">
                <a:latin typeface="Serif"/>
              </a:rPr>
              <a:t>It is randomly chosen among the defined (checked) classes.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Dislocation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Dopant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Interstitial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Vacancy</a:t>
            </a:r>
            <a:endParaRPr lang="en-US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rif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1751124" y="1602188"/>
            <a:ext cx="7570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8671698" y="1585254"/>
            <a:ext cx="1179300" cy="4128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pic>
        <p:nvPicPr>
          <p:cNvPr id="88" name="Imagem 87" descr="WI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197" y="1335087"/>
            <a:ext cx="6586538" cy="8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2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3525" y="170342"/>
            <a:ext cx="7241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Agenda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2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7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9" name="Rounded Rectangle 2"/>
          <p:cNvSpPr/>
          <p:nvPr/>
        </p:nvSpPr>
        <p:spPr>
          <a:xfrm>
            <a:off x="1936817" y="2078442"/>
            <a:ext cx="7241017" cy="649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ounded Rectangle 17"/>
          <p:cNvSpPr/>
          <p:nvPr/>
        </p:nvSpPr>
        <p:spPr>
          <a:xfrm>
            <a:off x="1936817" y="2765846"/>
            <a:ext cx="7241017" cy="6470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unded Rectangle 2"/>
          <p:cNvSpPr/>
          <p:nvPr/>
        </p:nvSpPr>
        <p:spPr>
          <a:xfrm>
            <a:off x="1936817" y="3451071"/>
            <a:ext cx="7241017" cy="649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ounded Rectangle 17"/>
          <p:cNvSpPr/>
          <p:nvPr/>
        </p:nvSpPr>
        <p:spPr>
          <a:xfrm>
            <a:off x="1936817" y="4138475"/>
            <a:ext cx="7241017" cy="6470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1"/>
          <p:cNvSpPr txBox="1"/>
          <p:nvPr/>
        </p:nvSpPr>
        <p:spPr>
          <a:xfrm>
            <a:off x="2059367" y="2190574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Background</a:t>
            </a:r>
          </a:p>
        </p:txBody>
      </p:sp>
      <p:sp>
        <p:nvSpPr>
          <p:cNvPr id="32" name="TextBox 7"/>
          <p:cNvSpPr txBox="1"/>
          <p:nvPr/>
        </p:nvSpPr>
        <p:spPr>
          <a:xfrm>
            <a:off x="2059367" y="2873527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QCA Defects Simulator</a:t>
            </a:r>
          </a:p>
        </p:txBody>
      </p:sp>
      <p:sp>
        <p:nvSpPr>
          <p:cNvPr id="33" name="TextBox 8"/>
          <p:cNvSpPr txBox="1"/>
          <p:nvPr/>
        </p:nvSpPr>
        <p:spPr>
          <a:xfrm>
            <a:off x="2059367" y="3556480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Robustness Enhancement Strategies</a:t>
            </a:r>
            <a:endParaRPr lang="en-US" sz="2400" dirty="0"/>
          </a:p>
        </p:txBody>
      </p:sp>
      <p:sp>
        <p:nvSpPr>
          <p:cNvPr id="34" name="TextBox 10"/>
          <p:cNvSpPr txBox="1"/>
          <p:nvPr/>
        </p:nvSpPr>
        <p:spPr>
          <a:xfrm>
            <a:off x="2059367" y="4239433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36" name="Rounded Rectangle 17"/>
          <p:cNvSpPr/>
          <p:nvPr/>
        </p:nvSpPr>
        <p:spPr>
          <a:xfrm>
            <a:off x="1936817" y="1391697"/>
            <a:ext cx="7241017" cy="6470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7"/>
          <p:cNvSpPr txBox="1"/>
          <p:nvPr/>
        </p:nvSpPr>
        <p:spPr>
          <a:xfrm>
            <a:off x="2059367" y="1499378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0" name="Rounded Rectangle 2"/>
          <p:cNvSpPr/>
          <p:nvPr/>
        </p:nvSpPr>
        <p:spPr>
          <a:xfrm>
            <a:off x="1903524" y="4819614"/>
            <a:ext cx="7241017" cy="649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8"/>
          <p:cNvSpPr txBox="1"/>
          <p:nvPr/>
        </p:nvSpPr>
        <p:spPr>
          <a:xfrm>
            <a:off x="2059367" y="4862163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Conclusions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Sequential Probability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263954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80" name="Elipse 79"/>
          <p:cNvSpPr/>
          <p:nvPr/>
        </p:nvSpPr>
        <p:spPr>
          <a:xfrm>
            <a:off x="423368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81" name="Elipse 80"/>
          <p:cNvSpPr/>
          <p:nvPr/>
        </p:nvSpPr>
        <p:spPr>
          <a:xfrm>
            <a:off x="5021234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b="1" dirty="0"/>
          </a:p>
        </p:txBody>
      </p:sp>
      <p:sp>
        <p:nvSpPr>
          <p:cNvPr id="82" name="Elipse 81"/>
          <p:cNvSpPr/>
          <p:nvPr/>
        </p:nvSpPr>
        <p:spPr>
          <a:xfrm>
            <a:off x="5808780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5</a:t>
            </a:r>
            <a:endParaRPr lang="pt-BR" b="1" dirty="0"/>
          </a:p>
        </p:txBody>
      </p:sp>
      <p:sp>
        <p:nvSpPr>
          <p:cNvPr id="83" name="Elipse 82"/>
          <p:cNvSpPr/>
          <p:nvPr/>
        </p:nvSpPr>
        <p:spPr>
          <a:xfrm>
            <a:off x="663442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b="1" dirty="0"/>
          </a:p>
        </p:txBody>
      </p:sp>
      <p:sp>
        <p:nvSpPr>
          <p:cNvPr id="84" name="Elipse 83"/>
          <p:cNvSpPr/>
          <p:nvPr/>
        </p:nvSpPr>
        <p:spPr>
          <a:xfrm>
            <a:off x="742197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7</a:t>
            </a:r>
            <a:endParaRPr lang="pt-BR" b="1" dirty="0"/>
          </a:p>
        </p:txBody>
      </p:sp>
      <p:sp>
        <p:nvSpPr>
          <p:cNvPr id="85" name="Elipse 84"/>
          <p:cNvSpPr/>
          <p:nvPr/>
        </p:nvSpPr>
        <p:spPr>
          <a:xfrm>
            <a:off x="817141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</a:t>
            </a:r>
            <a:endParaRPr lang="pt-BR" b="1" dirty="0"/>
          </a:p>
        </p:txBody>
      </p:sp>
      <p:sp>
        <p:nvSpPr>
          <p:cNvPr id="94" name="Elipse 93"/>
          <p:cNvSpPr/>
          <p:nvPr/>
        </p:nvSpPr>
        <p:spPr>
          <a:xfrm>
            <a:off x="340154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</a:t>
            </a:r>
            <a:endParaRPr lang="pt-BR" b="1" dirty="0"/>
          </a:p>
        </p:txBody>
      </p:sp>
      <p:sp>
        <p:nvSpPr>
          <p:cNvPr id="71" name="Retângulo 70"/>
          <p:cNvSpPr/>
          <p:nvPr/>
        </p:nvSpPr>
        <p:spPr>
          <a:xfrm>
            <a:off x="888730" y="3217777"/>
            <a:ext cx="9931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The defect insertion process is repeated until it reaches the last cell…</a:t>
            </a:r>
            <a:endParaRPr lang="en-US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rif"/>
            </a:endParaRPr>
          </a:p>
        </p:txBody>
      </p:sp>
      <p:sp>
        <p:nvSpPr>
          <p:cNvPr id="86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737600" y="6372117"/>
            <a:ext cx="2844800" cy="365125"/>
          </a:xfrm>
        </p:spPr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P2"/>
          <p:cNvSpPr/>
          <p:nvPr/>
        </p:nvSpPr>
        <p:spPr>
          <a:xfrm>
            <a:off x="3408042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88" name="P3"/>
          <p:cNvSpPr/>
          <p:nvPr/>
        </p:nvSpPr>
        <p:spPr>
          <a:xfrm>
            <a:off x="4233687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89" name="P4"/>
          <p:cNvSpPr/>
          <p:nvPr/>
        </p:nvSpPr>
        <p:spPr>
          <a:xfrm>
            <a:off x="5029554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b="1" dirty="0"/>
          </a:p>
        </p:txBody>
      </p:sp>
      <p:sp>
        <p:nvSpPr>
          <p:cNvPr id="90" name="P5"/>
          <p:cNvSpPr/>
          <p:nvPr/>
        </p:nvSpPr>
        <p:spPr>
          <a:xfrm>
            <a:off x="5808487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b="1" dirty="0"/>
          </a:p>
        </p:txBody>
      </p:sp>
      <p:sp>
        <p:nvSpPr>
          <p:cNvPr id="91" name="P6"/>
          <p:cNvSpPr/>
          <p:nvPr/>
        </p:nvSpPr>
        <p:spPr>
          <a:xfrm>
            <a:off x="6638220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b="1" dirty="0"/>
          </a:p>
        </p:txBody>
      </p:sp>
      <p:sp>
        <p:nvSpPr>
          <p:cNvPr id="92" name="P7"/>
          <p:cNvSpPr/>
          <p:nvPr/>
        </p:nvSpPr>
        <p:spPr>
          <a:xfrm>
            <a:off x="7417153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b="1" dirty="0"/>
          </a:p>
        </p:txBody>
      </p:sp>
      <p:sp>
        <p:nvSpPr>
          <p:cNvPr id="93" name="P8"/>
          <p:cNvSpPr/>
          <p:nvPr/>
        </p:nvSpPr>
        <p:spPr>
          <a:xfrm>
            <a:off x="8179154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</a:t>
            </a:r>
            <a:endParaRPr lang="pt-BR" b="1" dirty="0"/>
          </a:p>
        </p:txBody>
      </p:sp>
      <p:sp>
        <p:nvSpPr>
          <p:cNvPr id="95" name="Retângulo 94"/>
          <p:cNvSpPr/>
          <p:nvPr/>
        </p:nvSpPr>
        <p:spPr>
          <a:xfrm>
            <a:off x="1751124" y="1602188"/>
            <a:ext cx="7570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8671698" y="1585254"/>
            <a:ext cx="1179300" cy="4128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pic>
        <p:nvPicPr>
          <p:cNvPr id="97" name="Imagem 96" descr="WI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197" y="1335087"/>
            <a:ext cx="6586538" cy="8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19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Assignable Probability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2639546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79" name="Elipse 78"/>
          <p:cNvSpPr/>
          <p:nvPr/>
        </p:nvSpPr>
        <p:spPr>
          <a:xfrm>
            <a:off x="340804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80" name="Elipse 79"/>
          <p:cNvSpPr/>
          <p:nvPr/>
        </p:nvSpPr>
        <p:spPr>
          <a:xfrm>
            <a:off x="423368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81" name="Elipse 80"/>
          <p:cNvSpPr/>
          <p:nvPr/>
        </p:nvSpPr>
        <p:spPr>
          <a:xfrm>
            <a:off x="5021234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b="1" dirty="0"/>
          </a:p>
        </p:txBody>
      </p:sp>
      <p:sp>
        <p:nvSpPr>
          <p:cNvPr id="82" name="Elipse 81"/>
          <p:cNvSpPr/>
          <p:nvPr/>
        </p:nvSpPr>
        <p:spPr>
          <a:xfrm>
            <a:off x="5808780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5</a:t>
            </a:r>
            <a:endParaRPr lang="pt-BR" b="1" dirty="0"/>
          </a:p>
        </p:txBody>
      </p:sp>
      <p:sp>
        <p:nvSpPr>
          <p:cNvPr id="83" name="Elipse 82"/>
          <p:cNvSpPr/>
          <p:nvPr/>
        </p:nvSpPr>
        <p:spPr>
          <a:xfrm>
            <a:off x="663442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b="1" dirty="0"/>
          </a:p>
        </p:txBody>
      </p:sp>
      <p:sp>
        <p:nvSpPr>
          <p:cNvPr id="84" name="Elipse 83"/>
          <p:cNvSpPr/>
          <p:nvPr/>
        </p:nvSpPr>
        <p:spPr>
          <a:xfrm>
            <a:off x="742197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7</a:t>
            </a:r>
            <a:endParaRPr lang="pt-BR" b="1" dirty="0"/>
          </a:p>
        </p:txBody>
      </p:sp>
      <p:sp>
        <p:nvSpPr>
          <p:cNvPr id="85" name="Elipse 84"/>
          <p:cNvSpPr/>
          <p:nvPr/>
        </p:nvSpPr>
        <p:spPr>
          <a:xfrm>
            <a:off x="817141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</a:t>
            </a:r>
            <a:endParaRPr lang="pt-BR" b="1" dirty="0"/>
          </a:p>
        </p:txBody>
      </p:sp>
      <p:sp>
        <p:nvSpPr>
          <p:cNvPr id="71" name="Retângulo 70"/>
          <p:cNvSpPr/>
          <p:nvPr/>
        </p:nvSpPr>
        <p:spPr>
          <a:xfrm>
            <a:off x="888730" y="2932027"/>
            <a:ext cx="93030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Cell 1 may or may not be defective.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It depends on an user-set probability parameter (between 0 and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Which defect should be inserted?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rif"/>
            </a:endParaRPr>
          </a:p>
          <a:p>
            <a:r>
              <a:rPr lang="en-US" sz="2000" dirty="0" smtClean="0">
                <a:latin typeface="Serif"/>
              </a:rPr>
              <a:t>It is randomly chosen among the defined (checked) classes.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Dislocation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Dopant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Interstitial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Vacancy</a:t>
            </a:r>
            <a:endParaRPr lang="en-US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rif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1751124" y="1602188"/>
            <a:ext cx="7570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8671698" y="1585254"/>
            <a:ext cx="1179300" cy="4128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pic>
        <p:nvPicPr>
          <p:cNvPr id="88" name="Imagem 87" descr="WI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197" y="1335087"/>
            <a:ext cx="6586538" cy="8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Assignable Probability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751124" y="1602188"/>
            <a:ext cx="7570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671698" y="1585254"/>
            <a:ext cx="1179300" cy="4128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888730" y="3217777"/>
            <a:ext cx="9931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The defect insertion process is repeated until it reaches the last cell…</a:t>
            </a:r>
            <a:endParaRPr lang="en-US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rif"/>
            </a:endParaRPr>
          </a:p>
        </p:txBody>
      </p:sp>
      <p:sp>
        <p:nvSpPr>
          <p:cNvPr id="86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19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263954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90" name="Elipse 89"/>
          <p:cNvSpPr/>
          <p:nvPr/>
        </p:nvSpPr>
        <p:spPr>
          <a:xfrm>
            <a:off x="423368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91" name="Elipse 90"/>
          <p:cNvSpPr/>
          <p:nvPr/>
        </p:nvSpPr>
        <p:spPr>
          <a:xfrm>
            <a:off x="5021234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b="1" dirty="0"/>
          </a:p>
        </p:txBody>
      </p:sp>
      <p:sp>
        <p:nvSpPr>
          <p:cNvPr id="92" name="Elipse 91"/>
          <p:cNvSpPr/>
          <p:nvPr/>
        </p:nvSpPr>
        <p:spPr>
          <a:xfrm>
            <a:off x="5808780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5</a:t>
            </a:r>
            <a:endParaRPr lang="pt-BR" b="1" dirty="0"/>
          </a:p>
        </p:txBody>
      </p:sp>
      <p:sp>
        <p:nvSpPr>
          <p:cNvPr id="93" name="Elipse 92"/>
          <p:cNvSpPr/>
          <p:nvPr/>
        </p:nvSpPr>
        <p:spPr>
          <a:xfrm>
            <a:off x="663442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b="1" dirty="0"/>
          </a:p>
        </p:txBody>
      </p:sp>
      <p:sp>
        <p:nvSpPr>
          <p:cNvPr id="94" name="Elipse 93"/>
          <p:cNvSpPr/>
          <p:nvPr/>
        </p:nvSpPr>
        <p:spPr>
          <a:xfrm>
            <a:off x="742197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7</a:t>
            </a:r>
            <a:endParaRPr lang="pt-BR" b="1" dirty="0"/>
          </a:p>
        </p:txBody>
      </p:sp>
      <p:sp>
        <p:nvSpPr>
          <p:cNvPr id="95" name="Elipse 94"/>
          <p:cNvSpPr/>
          <p:nvPr/>
        </p:nvSpPr>
        <p:spPr>
          <a:xfrm>
            <a:off x="817141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</a:t>
            </a:r>
            <a:endParaRPr lang="pt-BR" b="1" dirty="0"/>
          </a:p>
        </p:txBody>
      </p:sp>
      <p:sp>
        <p:nvSpPr>
          <p:cNvPr id="96" name="Elipse 95"/>
          <p:cNvSpPr/>
          <p:nvPr/>
        </p:nvSpPr>
        <p:spPr>
          <a:xfrm>
            <a:off x="340154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</a:t>
            </a:r>
            <a:endParaRPr lang="pt-BR" b="1" dirty="0"/>
          </a:p>
        </p:txBody>
      </p:sp>
      <p:sp>
        <p:nvSpPr>
          <p:cNvPr id="97" name="P2"/>
          <p:cNvSpPr/>
          <p:nvPr/>
        </p:nvSpPr>
        <p:spPr>
          <a:xfrm>
            <a:off x="3408042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98" name="P3"/>
          <p:cNvSpPr/>
          <p:nvPr/>
        </p:nvSpPr>
        <p:spPr>
          <a:xfrm>
            <a:off x="4233687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99" name="P4"/>
          <p:cNvSpPr/>
          <p:nvPr/>
        </p:nvSpPr>
        <p:spPr>
          <a:xfrm>
            <a:off x="5029554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b="1" dirty="0"/>
          </a:p>
        </p:txBody>
      </p:sp>
      <p:sp>
        <p:nvSpPr>
          <p:cNvPr id="100" name="P5"/>
          <p:cNvSpPr/>
          <p:nvPr/>
        </p:nvSpPr>
        <p:spPr>
          <a:xfrm>
            <a:off x="5808487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b="1" dirty="0"/>
          </a:p>
        </p:txBody>
      </p:sp>
      <p:sp>
        <p:nvSpPr>
          <p:cNvPr id="101" name="P6"/>
          <p:cNvSpPr/>
          <p:nvPr/>
        </p:nvSpPr>
        <p:spPr>
          <a:xfrm>
            <a:off x="6638220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b="1" dirty="0"/>
          </a:p>
        </p:txBody>
      </p:sp>
      <p:sp>
        <p:nvSpPr>
          <p:cNvPr id="102" name="P7"/>
          <p:cNvSpPr/>
          <p:nvPr/>
        </p:nvSpPr>
        <p:spPr>
          <a:xfrm>
            <a:off x="7417153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b="1" dirty="0"/>
          </a:p>
        </p:txBody>
      </p:sp>
      <p:sp>
        <p:nvSpPr>
          <p:cNvPr id="103" name="P8"/>
          <p:cNvSpPr/>
          <p:nvPr/>
        </p:nvSpPr>
        <p:spPr>
          <a:xfrm>
            <a:off x="8179154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</a:t>
            </a:r>
            <a:endParaRPr lang="pt-BR" b="1" dirty="0"/>
          </a:p>
        </p:txBody>
      </p:sp>
      <p:pic>
        <p:nvPicPr>
          <p:cNvPr id="104" name="Imagem 103" descr="WI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197" y="1335087"/>
            <a:ext cx="6586538" cy="8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Uniform Probability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2639546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79" name="Elipse 78"/>
          <p:cNvSpPr/>
          <p:nvPr/>
        </p:nvSpPr>
        <p:spPr>
          <a:xfrm>
            <a:off x="340804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80" name="Elipse 79"/>
          <p:cNvSpPr/>
          <p:nvPr/>
        </p:nvSpPr>
        <p:spPr>
          <a:xfrm>
            <a:off x="423368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81" name="Elipse 80"/>
          <p:cNvSpPr/>
          <p:nvPr/>
        </p:nvSpPr>
        <p:spPr>
          <a:xfrm>
            <a:off x="5021234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b="1" dirty="0"/>
          </a:p>
        </p:txBody>
      </p:sp>
      <p:sp>
        <p:nvSpPr>
          <p:cNvPr id="82" name="Elipse 81"/>
          <p:cNvSpPr/>
          <p:nvPr/>
        </p:nvSpPr>
        <p:spPr>
          <a:xfrm>
            <a:off x="5808780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5</a:t>
            </a:r>
            <a:endParaRPr lang="pt-BR" b="1" dirty="0"/>
          </a:p>
        </p:txBody>
      </p:sp>
      <p:sp>
        <p:nvSpPr>
          <p:cNvPr id="83" name="Elipse 82"/>
          <p:cNvSpPr/>
          <p:nvPr/>
        </p:nvSpPr>
        <p:spPr>
          <a:xfrm>
            <a:off x="663442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b="1" dirty="0"/>
          </a:p>
        </p:txBody>
      </p:sp>
      <p:sp>
        <p:nvSpPr>
          <p:cNvPr id="84" name="Elipse 83"/>
          <p:cNvSpPr/>
          <p:nvPr/>
        </p:nvSpPr>
        <p:spPr>
          <a:xfrm>
            <a:off x="742197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7</a:t>
            </a:r>
            <a:endParaRPr lang="pt-BR" b="1" dirty="0"/>
          </a:p>
        </p:txBody>
      </p:sp>
      <p:sp>
        <p:nvSpPr>
          <p:cNvPr id="85" name="Elipse 84"/>
          <p:cNvSpPr/>
          <p:nvPr/>
        </p:nvSpPr>
        <p:spPr>
          <a:xfrm>
            <a:off x="817141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</a:t>
            </a:r>
            <a:endParaRPr lang="pt-BR" b="1" dirty="0"/>
          </a:p>
        </p:txBody>
      </p:sp>
      <p:sp>
        <p:nvSpPr>
          <p:cNvPr id="71" name="Retângulo 70"/>
          <p:cNvSpPr/>
          <p:nvPr/>
        </p:nvSpPr>
        <p:spPr>
          <a:xfrm>
            <a:off x="832407" y="2756145"/>
            <a:ext cx="93030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Cell 1 may or may not be defective.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It depends on the fixed probability value P=1/N.</a:t>
            </a:r>
          </a:p>
          <a:p>
            <a:pPr lvl="1"/>
            <a:r>
              <a:rPr lang="en-US" sz="2000" dirty="0" smtClean="0">
                <a:latin typeface="Serif"/>
              </a:rPr>
              <a:t>N= number of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Which defect should be inserted?</a:t>
            </a:r>
          </a:p>
          <a:p>
            <a:r>
              <a:rPr lang="en-US" sz="2000" dirty="0" smtClean="0">
                <a:latin typeface="Serif"/>
              </a:rPr>
              <a:t>It is randomly chosen among the defined (checked) classes.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Dislocation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Dopant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Interstitial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Vacancy</a:t>
            </a:r>
            <a:endParaRPr lang="en-US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rif"/>
            </a:endParaRPr>
          </a:p>
        </p:txBody>
      </p:sp>
      <p:sp>
        <p:nvSpPr>
          <p:cNvPr id="86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1751124" y="1602188"/>
            <a:ext cx="7570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8671698" y="1585254"/>
            <a:ext cx="1179300" cy="4128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pic>
        <p:nvPicPr>
          <p:cNvPr id="89" name="Imagem 88" descr="WI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197" y="1335087"/>
            <a:ext cx="6586538" cy="8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71" name="Retângulo 70"/>
          <p:cNvSpPr/>
          <p:nvPr/>
        </p:nvSpPr>
        <p:spPr>
          <a:xfrm>
            <a:off x="888730" y="3217777"/>
            <a:ext cx="9931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The defect insertion process is repeated until it reaches the last cell…</a:t>
            </a:r>
            <a:endParaRPr lang="en-US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rif"/>
            </a:endParaRPr>
          </a:p>
        </p:txBody>
      </p:sp>
      <p:sp>
        <p:nvSpPr>
          <p:cNvPr id="86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Uniform Probability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88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1751124" y="1602188"/>
            <a:ext cx="7570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8671698" y="1585254"/>
            <a:ext cx="1179300" cy="4128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sp>
        <p:nvSpPr>
          <p:cNvPr id="90" name="Elipse 89"/>
          <p:cNvSpPr/>
          <p:nvPr/>
        </p:nvSpPr>
        <p:spPr>
          <a:xfrm>
            <a:off x="263954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91" name="Elipse 90"/>
          <p:cNvSpPr/>
          <p:nvPr/>
        </p:nvSpPr>
        <p:spPr>
          <a:xfrm>
            <a:off x="423368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92" name="Elipse 91"/>
          <p:cNvSpPr/>
          <p:nvPr/>
        </p:nvSpPr>
        <p:spPr>
          <a:xfrm>
            <a:off x="5021234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b="1" dirty="0"/>
          </a:p>
        </p:txBody>
      </p:sp>
      <p:sp>
        <p:nvSpPr>
          <p:cNvPr id="93" name="Elipse 92"/>
          <p:cNvSpPr/>
          <p:nvPr/>
        </p:nvSpPr>
        <p:spPr>
          <a:xfrm>
            <a:off x="5808780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5</a:t>
            </a:r>
            <a:endParaRPr lang="pt-BR" b="1" dirty="0"/>
          </a:p>
        </p:txBody>
      </p:sp>
      <p:sp>
        <p:nvSpPr>
          <p:cNvPr id="94" name="Elipse 93"/>
          <p:cNvSpPr/>
          <p:nvPr/>
        </p:nvSpPr>
        <p:spPr>
          <a:xfrm>
            <a:off x="663442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b="1" dirty="0"/>
          </a:p>
        </p:txBody>
      </p:sp>
      <p:sp>
        <p:nvSpPr>
          <p:cNvPr id="95" name="Elipse 94"/>
          <p:cNvSpPr/>
          <p:nvPr/>
        </p:nvSpPr>
        <p:spPr>
          <a:xfrm>
            <a:off x="7421972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7</a:t>
            </a:r>
            <a:endParaRPr lang="pt-BR" b="1" dirty="0"/>
          </a:p>
        </p:txBody>
      </p:sp>
      <p:sp>
        <p:nvSpPr>
          <p:cNvPr id="96" name="Elipse 95"/>
          <p:cNvSpPr/>
          <p:nvPr/>
        </p:nvSpPr>
        <p:spPr>
          <a:xfrm>
            <a:off x="8171418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</a:t>
            </a:r>
            <a:endParaRPr lang="pt-BR" b="1" dirty="0"/>
          </a:p>
        </p:txBody>
      </p:sp>
      <p:sp>
        <p:nvSpPr>
          <p:cNvPr id="97" name="Elipse 96"/>
          <p:cNvSpPr/>
          <p:nvPr/>
        </p:nvSpPr>
        <p:spPr>
          <a:xfrm>
            <a:off x="3401546" y="2290176"/>
            <a:ext cx="508536" cy="479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</a:t>
            </a:r>
            <a:endParaRPr lang="pt-BR" b="1" dirty="0"/>
          </a:p>
        </p:txBody>
      </p:sp>
      <p:sp>
        <p:nvSpPr>
          <p:cNvPr id="98" name="P2"/>
          <p:cNvSpPr/>
          <p:nvPr/>
        </p:nvSpPr>
        <p:spPr>
          <a:xfrm>
            <a:off x="3408042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99" name="P3"/>
          <p:cNvSpPr/>
          <p:nvPr/>
        </p:nvSpPr>
        <p:spPr>
          <a:xfrm>
            <a:off x="4233687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b="1" dirty="0"/>
          </a:p>
        </p:txBody>
      </p:sp>
      <p:sp>
        <p:nvSpPr>
          <p:cNvPr id="100" name="P4"/>
          <p:cNvSpPr/>
          <p:nvPr/>
        </p:nvSpPr>
        <p:spPr>
          <a:xfrm>
            <a:off x="5029554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b="1" dirty="0"/>
          </a:p>
        </p:txBody>
      </p:sp>
      <p:sp>
        <p:nvSpPr>
          <p:cNvPr id="101" name="P5"/>
          <p:cNvSpPr/>
          <p:nvPr/>
        </p:nvSpPr>
        <p:spPr>
          <a:xfrm>
            <a:off x="5808487" y="2290177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b="1" dirty="0"/>
          </a:p>
        </p:txBody>
      </p:sp>
      <p:sp>
        <p:nvSpPr>
          <p:cNvPr id="102" name="P6"/>
          <p:cNvSpPr/>
          <p:nvPr/>
        </p:nvSpPr>
        <p:spPr>
          <a:xfrm>
            <a:off x="6638220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b="1" dirty="0"/>
          </a:p>
        </p:txBody>
      </p:sp>
      <p:sp>
        <p:nvSpPr>
          <p:cNvPr id="103" name="P7"/>
          <p:cNvSpPr/>
          <p:nvPr/>
        </p:nvSpPr>
        <p:spPr>
          <a:xfrm>
            <a:off x="7417153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b="1" dirty="0"/>
          </a:p>
        </p:txBody>
      </p:sp>
      <p:sp>
        <p:nvSpPr>
          <p:cNvPr id="104" name="P8"/>
          <p:cNvSpPr/>
          <p:nvPr/>
        </p:nvSpPr>
        <p:spPr>
          <a:xfrm>
            <a:off x="8179154" y="2290176"/>
            <a:ext cx="508536" cy="479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</a:t>
            </a:r>
            <a:endParaRPr lang="pt-BR" b="1" dirty="0"/>
          </a:p>
        </p:txBody>
      </p:sp>
      <p:pic>
        <p:nvPicPr>
          <p:cNvPr id="105" name="Imagem 104" descr="WI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197" y="1335087"/>
            <a:ext cx="6586538" cy="8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21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Step II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2" name="TextBox 193"/>
          <p:cNvSpPr txBox="1"/>
          <p:nvPr/>
        </p:nvSpPr>
        <p:spPr>
          <a:xfrm>
            <a:off x="2096365" y="725144"/>
            <a:ext cx="91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defect insertion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819400" y="1226404"/>
            <a:ext cx="6343924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>
                <a:latin typeface="Serif"/>
              </a:rPr>
              <a:t>Error-free reference </a:t>
            </a:r>
            <a:r>
              <a:rPr lang="en-US" sz="2000" dirty="0" smtClean="0">
                <a:latin typeface="Serif"/>
              </a:rPr>
              <a:t>simulation;</a:t>
            </a:r>
          </a:p>
          <a:p>
            <a:pPr marL="800100" lvl="2" indent="-34290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Results stored</a:t>
            </a:r>
          </a:p>
          <a:p>
            <a:pPr marL="800100" lvl="2" indent="-34290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Serif"/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>
                <a:latin typeface="Serif"/>
              </a:rPr>
              <a:t>Defect </a:t>
            </a:r>
            <a:r>
              <a:rPr lang="en-US" sz="2000" dirty="0" smtClean="0">
                <a:latin typeface="Serif"/>
              </a:rPr>
              <a:t>insertion;</a:t>
            </a:r>
          </a:p>
          <a:p>
            <a:pPr marL="800100" lvl="2" indent="-34290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According to the probabilities</a:t>
            </a:r>
          </a:p>
          <a:p>
            <a:pPr marL="800100" lvl="2" indent="-34290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Serif"/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 smtClean="0">
                <a:latin typeface="Serif"/>
              </a:rPr>
              <a:t>Simulation of the defective structure;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000" dirty="0">
              <a:latin typeface="Serif"/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>
                <a:latin typeface="Serif"/>
              </a:rPr>
              <a:t>Comparison (Error-free </a:t>
            </a:r>
            <a:r>
              <a:rPr lang="en-US" sz="2000" dirty="0" smtClean="0">
                <a:latin typeface="Serif"/>
              </a:rPr>
              <a:t>x </a:t>
            </a:r>
            <a:r>
              <a:rPr lang="en-US" sz="2000" dirty="0">
                <a:latin typeface="Serif"/>
              </a:rPr>
              <a:t>defective</a:t>
            </a:r>
            <a:r>
              <a:rPr lang="en-US" sz="2000" dirty="0" smtClean="0">
                <a:latin typeface="Serif"/>
              </a:rPr>
              <a:t>);</a:t>
            </a:r>
          </a:p>
          <a:p>
            <a:pPr marL="800100" lvl="2" indent="-34290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Error detection</a:t>
            </a:r>
          </a:p>
          <a:p>
            <a:pPr marL="0" lvl="1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dirty="0" smtClean="0">
              <a:latin typeface="Serif"/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000" dirty="0">
                <a:latin typeface="Serif"/>
              </a:rPr>
              <a:t>Error-free simulations </a:t>
            </a:r>
            <a:r>
              <a:rPr lang="en-US" sz="2000" dirty="0" smtClean="0">
                <a:latin typeface="Serif"/>
              </a:rPr>
              <a:t>rate updated;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en-US" sz="2000" dirty="0" smtClean="0">
              <a:latin typeface="Serif"/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 smtClean="0">
                <a:latin typeface="Serif"/>
              </a:rPr>
              <a:t>Results file are saved.</a:t>
            </a:r>
          </a:p>
        </p:txBody>
      </p:sp>
      <p:sp>
        <p:nvSpPr>
          <p:cNvPr id="2" name="Chave esquerda 1"/>
          <p:cNvSpPr/>
          <p:nvPr/>
        </p:nvSpPr>
        <p:spPr>
          <a:xfrm>
            <a:off x="2400300" y="1248364"/>
            <a:ext cx="258313" cy="4709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04801" y="2818490"/>
            <a:ext cx="2015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Serif"/>
              </a:rPr>
              <a:t>Repeat</a:t>
            </a:r>
            <a:r>
              <a:rPr lang="pt-BR" sz="2000" dirty="0" smtClean="0">
                <a:latin typeface="Serif"/>
              </a:rPr>
              <a:t> </a:t>
            </a:r>
            <a:r>
              <a:rPr lang="pt-BR" sz="2000" dirty="0" err="1" smtClean="0">
                <a:latin typeface="Serif"/>
              </a:rPr>
              <a:t>until</a:t>
            </a:r>
            <a:r>
              <a:rPr lang="pt-BR" sz="2000" dirty="0" smtClean="0">
                <a:latin typeface="Serif"/>
              </a:rPr>
              <a:t> </a:t>
            </a:r>
            <a:r>
              <a:rPr lang="pt-BR" sz="2000" dirty="0" err="1" smtClean="0">
                <a:latin typeface="Serif"/>
              </a:rPr>
              <a:t>the</a:t>
            </a:r>
            <a:r>
              <a:rPr lang="pt-BR" sz="2000" dirty="0" smtClean="0">
                <a:latin typeface="Serif"/>
              </a:rPr>
              <a:t> round stop </a:t>
            </a:r>
            <a:r>
              <a:rPr lang="pt-BR" sz="2000" dirty="0" err="1" smtClean="0">
                <a:latin typeface="Serif"/>
              </a:rPr>
              <a:t>criteria</a:t>
            </a:r>
            <a:r>
              <a:rPr lang="pt-BR" sz="2000" dirty="0" smtClean="0">
                <a:latin typeface="Serif"/>
              </a:rPr>
              <a:t> </a:t>
            </a:r>
            <a:r>
              <a:rPr lang="pt-BR" sz="2000" dirty="0" err="1" smtClean="0">
                <a:latin typeface="Serif"/>
              </a:rPr>
              <a:t>achievement</a:t>
            </a:r>
            <a:endParaRPr lang="pt-BR" sz="2000" dirty="0"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3079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22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Step III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2" name="TextBox 193"/>
          <p:cNvSpPr txBox="1"/>
          <p:nvPr/>
        </p:nvSpPr>
        <p:spPr>
          <a:xfrm>
            <a:off x="2096365" y="725144"/>
            <a:ext cx="91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Results analysis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22906" y="1619538"/>
            <a:ext cx="7587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rif"/>
              </a:rPr>
              <a:t>Design </a:t>
            </a:r>
            <a:r>
              <a:rPr lang="en-US" sz="2000" dirty="0" smtClean="0">
                <a:latin typeface="Serif"/>
              </a:rPr>
              <a:t>heat map </a:t>
            </a:r>
            <a:r>
              <a:rPr lang="en-US" sz="2000" dirty="0">
                <a:latin typeface="Serif"/>
              </a:rPr>
              <a:t>creation (structural defects testing</a:t>
            </a:r>
            <a:r>
              <a:rPr lang="en-US" sz="2000" dirty="0" smtClean="0">
                <a:latin typeface="Serif"/>
              </a:rPr>
              <a:t>);</a:t>
            </a:r>
            <a:endParaRPr lang="en-US" sz="2000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Final update of the results file.</a:t>
            </a:r>
          </a:p>
        </p:txBody>
      </p:sp>
    </p:spTree>
    <p:extLst>
      <p:ext uri="{BB962C8B-B14F-4D97-AF65-F5344CB8AC3E}">
        <p14:creationId xmlns:p14="http://schemas.microsoft.com/office/powerpoint/2010/main" val="27516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23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240" y="2001739"/>
            <a:ext cx="63325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visual resource for results analysis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119335" y="3337499"/>
            <a:ext cx="1727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Colors used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8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3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13848" y="2251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Heat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map</a:t>
            </a:r>
          </a:p>
        </p:txBody>
      </p:sp>
      <p:sp>
        <p:nvSpPr>
          <p:cNvPr id="129" name="TextBox 143"/>
          <p:cNvSpPr txBox="1"/>
          <p:nvPr/>
        </p:nvSpPr>
        <p:spPr>
          <a:xfrm>
            <a:off x="1862580" y="1019811"/>
            <a:ext cx="811354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Mapping criticality of defective cells.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How often it provokes an error?</a:t>
            </a:r>
            <a:endParaRPr lang="en-US" sz="2000" dirty="0">
              <a:latin typeface="Serif"/>
            </a:endParaRPr>
          </a:p>
        </p:txBody>
      </p:sp>
      <p:sp>
        <p:nvSpPr>
          <p:cNvPr id="31" name="TextBox 143"/>
          <p:cNvSpPr txBox="1"/>
          <p:nvPr/>
        </p:nvSpPr>
        <p:spPr>
          <a:xfrm>
            <a:off x="8231115" y="4706696"/>
            <a:ext cx="112935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erif"/>
              </a:rPr>
              <a:t>50-75%</a:t>
            </a:r>
          </a:p>
        </p:txBody>
      </p:sp>
      <p:sp>
        <p:nvSpPr>
          <p:cNvPr id="34" name="TextBox 143"/>
          <p:cNvSpPr txBox="1"/>
          <p:nvPr/>
        </p:nvSpPr>
        <p:spPr>
          <a:xfrm>
            <a:off x="7821175" y="3820099"/>
            <a:ext cx="2931459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dirty="0">
              <a:solidFill>
                <a:srgbClr val="CA06A5"/>
              </a:solidFill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Serif"/>
              </a:rPr>
              <a:t>Given an error event, these cells have ________  of probability to be defective.</a:t>
            </a:r>
          </a:p>
        </p:txBody>
      </p:sp>
      <p:sp>
        <p:nvSpPr>
          <p:cNvPr id="29" name="TextBox 143"/>
          <p:cNvSpPr txBox="1"/>
          <p:nvPr/>
        </p:nvSpPr>
        <p:spPr>
          <a:xfrm>
            <a:off x="7821175" y="2849400"/>
            <a:ext cx="2722397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erif"/>
              </a:rPr>
              <a:t>Yellow</a:t>
            </a:r>
            <a:r>
              <a:rPr lang="en-US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2060"/>
                </a:solidFill>
                <a:latin typeface="Serif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Serif"/>
              </a:rPr>
              <a:t>cells </a:t>
            </a:r>
            <a:r>
              <a:rPr lang="en-US" sz="2000" dirty="0">
                <a:solidFill>
                  <a:schemeClr val="tx1"/>
                </a:solidFill>
                <a:latin typeface="Serif"/>
              </a:rPr>
              <a:t>are majorly related to defects.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205" y="2387239"/>
            <a:ext cx="4757643" cy="98759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01" y="3702178"/>
            <a:ext cx="154326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31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24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Robustness Enhancement Strategies</a:t>
            </a:r>
          </a:p>
        </p:txBody>
      </p:sp>
      <p:sp>
        <p:nvSpPr>
          <p:cNvPr id="32" name="TextBox 193"/>
          <p:cNvSpPr txBox="1"/>
          <p:nvPr/>
        </p:nvSpPr>
        <p:spPr>
          <a:xfrm>
            <a:off x="1903524" y="739422"/>
            <a:ext cx="91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Fundamental components tests set up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36" y="1583160"/>
            <a:ext cx="3000000" cy="257142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38829" y="3303532"/>
            <a:ext cx="686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Wire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647402" y="4124436"/>
            <a:ext cx="1280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Bend </a:t>
            </a:r>
            <a:r>
              <a:rPr lang="pt-BR" sz="2000" dirty="0" err="1" smtClean="0"/>
              <a:t>Wire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548669" y="4360648"/>
            <a:ext cx="136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Fanout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2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29" y="1587922"/>
            <a:ext cx="1361905" cy="25619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27" y="1273971"/>
            <a:ext cx="1491234" cy="31898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55" y="1213202"/>
            <a:ext cx="2354549" cy="3311344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8905211" y="4343463"/>
            <a:ext cx="136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Fanout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3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793885" y="4868317"/>
            <a:ext cx="7587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Sequential probability;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16 defect insertion per cell in each component;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All the four defect classes defined separately.</a:t>
            </a:r>
          </a:p>
        </p:txBody>
      </p:sp>
    </p:spTree>
    <p:extLst>
      <p:ext uri="{BB962C8B-B14F-4D97-AF65-F5344CB8AC3E}">
        <p14:creationId xmlns:p14="http://schemas.microsoft.com/office/powerpoint/2010/main" val="15577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25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Proposal of Robust Components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928224" y="1360843"/>
            <a:ext cx="75875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The robust components were proposed based 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Analysis </a:t>
            </a:r>
            <a:r>
              <a:rPr lang="en-US" sz="2000" dirty="0" smtClean="0">
                <a:latin typeface="Serif"/>
              </a:rPr>
              <a:t>of the heat maps: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Considers </a:t>
            </a:r>
            <a:r>
              <a:rPr lang="en-US" sz="2000" dirty="0">
                <a:solidFill>
                  <a:srgbClr val="4F81BD"/>
                </a:solidFill>
                <a:latin typeface="Serif"/>
              </a:rPr>
              <a:t>all </a:t>
            </a:r>
            <a:r>
              <a:rPr lang="en-US" sz="2000" dirty="0">
                <a:latin typeface="Serif"/>
              </a:rPr>
              <a:t>the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defect classes</a:t>
            </a:r>
            <a:r>
              <a:rPr lang="en-US" sz="2000" dirty="0" smtClean="0">
                <a:latin typeface="Serif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Identifies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 possible </a:t>
            </a:r>
            <a:r>
              <a:rPr lang="en-US" sz="2000" dirty="0" smtClean="0">
                <a:latin typeface="Serif"/>
              </a:rPr>
              <a:t>polarization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weaknesses</a:t>
            </a:r>
            <a:r>
              <a:rPr lang="en-US" sz="2000" dirty="0" smtClean="0">
                <a:latin typeface="Serif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Inputs</a:t>
            </a:r>
            <a:r>
              <a:rPr lang="en-US" sz="2000" dirty="0" smtClean="0">
                <a:latin typeface="Serif"/>
              </a:rPr>
              <a:t>,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Outputs</a:t>
            </a:r>
            <a:r>
              <a:rPr lang="en-US" sz="2000" dirty="0" smtClean="0">
                <a:latin typeface="Serif"/>
              </a:rPr>
              <a:t> and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Turnings</a:t>
            </a:r>
            <a:r>
              <a:rPr lang="en-US" sz="2000" dirty="0" smtClean="0">
                <a:latin typeface="Serif"/>
              </a:rPr>
              <a:t> are vulnerable.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The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robustness enhancement </a:t>
            </a:r>
            <a:r>
              <a:rPr lang="en-US" sz="2000" dirty="0" smtClean="0">
                <a:latin typeface="Serif"/>
              </a:rPr>
              <a:t>strategy consists of: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Applying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redundancy</a:t>
            </a:r>
            <a:r>
              <a:rPr lang="en-US" sz="2000" dirty="0" smtClean="0">
                <a:latin typeface="Serif"/>
              </a:rPr>
              <a:t> within the structures;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Perform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strategic</a:t>
            </a:r>
            <a:r>
              <a:rPr lang="en-US" sz="2000" dirty="0" smtClean="0">
                <a:latin typeface="Serif"/>
              </a:rPr>
              <a:t> structural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modifications</a:t>
            </a:r>
            <a:r>
              <a:rPr lang="en-US" sz="2000" dirty="0" smtClean="0">
                <a:latin typeface="Serif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rif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1074" y="1801103"/>
            <a:ext cx="2192916" cy="32590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8070" y="1801103"/>
            <a:ext cx="1676613" cy="3259005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6016093" y="1380918"/>
            <a:ext cx="63325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Examples: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7498163" y="1992756"/>
            <a:ext cx="534827" cy="52278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7498162" y="4363539"/>
            <a:ext cx="534827" cy="52278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8248403" y="3545909"/>
            <a:ext cx="534827" cy="52278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9762280" y="3545909"/>
            <a:ext cx="534827" cy="52278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0542130" y="3545909"/>
            <a:ext cx="534827" cy="52278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9789577" y="4363539"/>
            <a:ext cx="534827" cy="52278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6834002" y="4984205"/>
            <a:ext cx="24699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(a) </a:t>
            </a:r>
            <a:r>
              <a:rPr lang="en-US" sz="2000" dirty="0" err="1" smtClean="0">
                <a:latin typeface="Serif"/>
              </a:rPr>
              <a:t>Fanout</a:t>
            </a:r>
            <a:r>
              <a:rPr lang="en-US" sz="2000" dirty="0" smtClean="0">
                <a:latin typeface="Serif"/>
              </a:rPr>
              <a:t> of 2 under dislocation defects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9257390" y="5001862"/>
            <a:ext cx="24699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(b) </a:t>
            </a:r>
            <a:r>
              <a:rPr lang="en-US" sz="2000" dirty="0" err="1">
                <a:latin typeface="Serif"/>
              </a:rPr>
              <a:t>Fanout</a:t>
            </a:r>
            <a:r>
              <a:rPr lang="en-US" sz="2000" dirty="0">
                <a:latin typeface="Serif"/>
              </a:rPr>
              <a:t> of 2 under </a:t>
            </a:r>
            <a:r>
              <a:rPr lang="en-US" sz="2000" dirty="0" smtClean="0">
                <a:latin typeface="Serif"/>
              </a:rPr>
              <a:t>vacancy defects</a:t>
            </a:r>
            <a:endParaRPr lang="en-US" sz="2000" dirty="0"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83090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6" grpId="0" animBg="1"/>
      <p:bldP spid="27" grpId="0" animBg="1"/>
      <p:bldP spid="28" grpId="0" animBg="1"/>
      <p:bldP spid="29" grpId="0" animBg="1"/>
      <p:bldP spid="37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Introduction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en-US" b="1" smtClean="0">
                <a:solidFill>
                  <a:schemeClr val="tx2">
                    <a:lumMod val="75000"/>
                  </a:schemeClr>
                </a:solidFill>
              </a:rPr>
              <a:pPr/>
              <a:t>3</a:t>
            </a:fld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54" name="TextBox 143"/>
          <p:cNvSpPr txBox="1"/>
          <p:nvPr/>
        </p:nvSpPr>
        <p:spPr>
          <a:xfrm>
            <a:off x="1903523" y="1309172"/>
            <a:ext cx="8604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CMOS –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C</a:t>
            </a:r>
            <a:r>
              <a:rPr lang="en-US" sz="2000" dirty="0" smtClean="0">
                <a:latin typeface="Serif"/>
              </a:rPr>
              <a:t>omplementary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M</a:t>
            </a:r>
            <a:r>
              <a:rPr lang="en-US" sz="2000" dirty="0" smtClean="0">
                <a:latin typeface="Serif"/>
              </a:rPr>
              <a:t>etal-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O</a:t>
            </a:r>
            <a:r>
              <a:rPr lang="en-US" sz="2000" dirty="0" smtClean="0">
                <a:latin typeface="Serif"/>
              </a:rPr>
              <a:t>xide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S</a:t>
            </a:r>
            <a:r>
              <a:rPr lang="en-US" sz="2000" dirty="0" smtClean="0">
                <a:latin typeface="Serif"/>
              </a:rPr>
              <a:t>emiconductor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Silicon transistors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Widely used since the late 1960s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Highly mature manufacturing </a:t>
            </a:r>
            <a:r>
              <a:rPr lang="en-US" sz="2000" dirty="0" smtClean="0">
                <a:latin typeface="Serif"/>
              </a:rPr>
              <a:t>process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Reliable</a:t>
            </a:r>
            <a:endParaRPr lang="en-US" sz="2000" dirty="0">
              <a:latin typeface="Serif"/>
            </a:endParaRPr>
          </a:p>
        </p:txBody>
      </p:sp>
      <p:sp>
        <p:nvSpPr>
          <p:cNvPr id="22" name="TextBox 193"/>
          <p:cNvSpPr txBox="1"/>
          <p:nvPr/>
        </p:nvSpPr>
        <p:spPr>
          <a:xfrm>
            <a:off x="1903523" y="727349"/>
            <a:ext cx="91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The current technology for computer design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180"/>
            <a:ext cx="8572500" cy="228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93" y="2849541"/>
            <a:ext cx="2247900" cy="2990850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flipH="1">
            <a:off x="8267794" y="4347289"/>
            <a:ext cx="953458" cy="401781"/>
          </a:xfrm>
          <a:prstGeom prst="rightArrow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9455434" y="3201966"/>
            <a:ext cx="2105891" cy="2286000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26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Components Proposed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79" y="1650530"/>
            <a:ext cx="2398644" cy="2942829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2645675" y="1214502"/>
            <a:ext cx="295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Modified</a:t>
            </a:r>
            <a:r>
              <a:rPr lang="pt-BR" sz="2000" dirty="0" smtClean="0"/>
              <a:t> Bend </a:t>
            </a:r>
            <a:r>
              <a:rPr lang="pt-BR" sz="2000" dirty="0" err="1" smtClean="0"/>
              <a:t>Wire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6585" y="1214503"/>
            <a:ext cx="1692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Modified</a:t>
            </a:r>
            <a:r>
              <a:rPr lang="pt-BR" sz="2000" dirty="0" smtClean="0"/>
              <a:t> </a:t>
            </a:r>
            <a:r>
              <a:rPr lang="pt-BR" sz="2000" dirty="0" err="1" smtClean="0"/>
              <a:t>Wire</a:t>
            </a:r>
            <a:endParaRPr lang="pt-BR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25" y="1650530"/>
            <a:ext cx="2172176" cy="4133168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5591169" y="1214502"/>
            <a:ext cx="247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Modified</a:t>
            </a:r>
            <a:r>
              <a:rPr lang="pt-BR" sz="2000" dirty="0" smtClean="0"/>
              <a:t> </a:t>
            </a:r>
            <a:r>
              <a:rPr lang="pt-BR" sz="2000" dirty="0" err="1" smtClean="0"/>
              <a:t>Fanout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2</a:t>
            </a:r>
            <a:endParaRPr lang="pt-BR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34" y="1568654"/>
            <a:ext cx="4130607" cy="4441862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9045044" y="1214503"/>
            <a:ext cx="247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Modified</a:t>
            </a:r>
            <a:r>
              <a:rPr lang="pt-BR" sz="2000" dirty="0" smtClean="0"/>
              <a:t> </a:t>
            </a:r>
            <a:r>
              <a:rPr lang="pt-BR" sz="2000" dirty="0" err="1" smtClean="0"/>
              <a:t>Fanout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3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41732" y="3383374"/>
            <a:ext cx="4542691" cy="12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27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Regular x Modified Robustness Verification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64665" y="1234780"/>
            <a:ext cx="7587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Sequential probability;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4 defect insertion per cell in each component;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All the four defect classes simultaneously defined.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00427"/>
              </p:ext>
            </p:extLst>
          </p:nvPr>
        </p:nvGraphicFramePr>
        <p:xfrm>
          <a:off x="1494971" y="2641602"/>
          <a:ext cx="9347200" cy="29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6800"/>
                <a:gridCol w="2336800"/>
                <a:gridCol w="2336800"/>
                <a:gridCol w="2336800"/>
              </a:tblGrid>
              <a:tr h="441152">
                <a:tc rowSpan="2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Error-free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simulations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 rate (%)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421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Regular </a:t>
                      </a:r>
                      <a:r>
                        <a:rPr lang="pt-B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Modified</a:t>
                      </a:r>
                      <a:r>
                        <a:rPr lang="pt-BR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Rate Variation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115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Wire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72.40 %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86.46 %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+14.06 %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115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Bend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Wire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70.83 %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87.85 %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+17.02 %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115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Fanout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b="1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72.27 %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85.16 %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+12.89 %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115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Fanout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64.38 %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88.75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+24.37 %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28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Proposed circuits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64665" y="933581"/>
            <a:ext cx="109177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Comparison between: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Regular structure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A robust structure already reported in the literature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The proposed structure (built with the modified </a:t>
            </a:r>
            <a:r>
              <a:rPr lang="en-US" sz="2000" dirty="0">
                <a:latin typeface="Serif"/>
              </a:rPr>
              <a:t>fundamental </a:t>
            </a:r>
            <a:r>
              <a:rPr lang="en-US" sz="2000" dirty="0" smtClean="0">
                <a:latin typeface="Serif"/>
              </a:rPr>
              <a:t>components)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7" y="2666597"/>
            <a:ext cx="10999455" cy="2134223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664665" y="2343116"/>
            <a:ext cx="15900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Inverters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09904" y="4316188"/>
            <a:ext cx="10578662" cy="3188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185716" y="4517880"/>
            <a:ext cx="302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(b) INV2 - Robust Inverter (Beard, 2006)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908978" y="4549795"/>
            <a:ext cx="3079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(c) INV3 - The proposed inverter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09904" y="4517880"/>
            <a:ext cx="246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(a) INV1 - Regular inverter</a:t>
            </a:r>
          </a:p>
        </p:txBody>
      </p:sp>
    </p:spTree>
    <p:extLst>
      <p:ext uri="{BB962C8B-B14F-4D97-AF65-F5344CB8AC3E}">
        <p14:creationId xmlns:p14="http://schemas.microsoft.com/office/powerpoint/2010/main" val="276005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 animBg="1"/>
      <p:bldP spid="25" grpId="0"/>
      <p:bldP spid="26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29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Proposed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circuits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058350" y="5079881"/>
            <a:ext cx="3244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(b) MAJ2 </a:t>
            </a:r>
            <a:r>
              <a:rPr lang="en-US" sz="2000" dirty="0">
                <a:latin typeface="Serif"/>
              </a:rPr>
              <a:t>- </a:t>
            </a:r>
            <a:r>
              <a:rPr lang="en-US" sz="2000" dirty="0" smtClean="0">
                <a:latin typeface="Serif"/>
              </a:rPr>
              <a:t>Robust </a:t>
            </a:r>
            <a:r>
              <a:rPr lang="en-US" sz="2000" dirty="0">
                <a:latin typeface="Serif"/>
              </a:rPr>
              <a:t>majority </a:t>
            </a:r>
            <a:r>
              <a:rPr lang="en-US" sz="2000" dirty="0" smtClean="0">
                <a:latin typeface="Serif"/>
              </a:rPr>
              <a:t>gate (</a:t>
            </a:r>
            <a:r>
              <a:rPr lang="en-US" sz="2000" dirty="0" err="1" smtClean="0">
                <a:latin typeface="Serif"/>
              </a:rPr>
              <a:t>Fijany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 smtClean="0">
                <a:latin typeface="Serif"/>
              </a:rPr>
              <a:t>et al, 2001)</a:t>
            </a:r>
            <a:endParaRPr lang="en-US" sz="2000" dirty="0">
              <a:latin typeface="Serif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280991" y="5079881"/>
            <a:ext cx="3079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(c) MAJ3 - The proposed majority gate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733713" y="5079881"/>
            <a:ext cx="246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(a) MAJ1 - Regular majority gate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24" y="1265879"/>
            <a:ext cx="8306959" cy="3772426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09904" y="956808"/>
            <a:ext cx="37937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3-input majority gates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4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30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Proposed circuits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8448698" y="4914700"/>
            <a:ext cx="3079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(c) ADD3 - The proposed full adder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09904" y="4914700"/>
            <a:ext cx="3231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(a) ADD1 - Regular full adder (</a:t>
            </a:r>
            <a:r>
              <a:rPr lang="en-US" sz="2000" dirty="0" err="1" smtClean="0">
                <a:latin typeface="Serif"/>
              </a:rPr>
              <a:t>Bruschi</a:t>
            </a:r>
            <a:r>
              <a:rPr lang="en-US" sz="2000" dirty="0" smtClean="0">
                <a:latin typeface="Serif"/>
              </a:rPr>
              <a:t> et al, 2001)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09904" y="956808"/>
            <a:ext cx="37937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 adders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4" y="1537584"/>
            <a:ext cx="11488753" cy="3258005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4203701" y="4912809"/>
            <a:ext cx="3600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(b) ADD2 – Compact and robust full adder (</a:t>
            </a:r>
            <a:r>
              <a:rPr lang="en-US" sz="2000" dirty="0" err="1" smtClean="0">
                <a:latin typeface="Serif"/>
              </a:rPr>
              <a:t>Roohi</a:t>
            </a:r>
            <a:r>
              <a:rPr lang="en-US" sz="2000" dirty="0" smtClean="0">
                <a:latin typeface="Serif"/>
              </a:rPr>
              <a:t> et al, 2015)</a:t>
            </a:r>
          </a:p>
        </p:txBody>
      </p:sp>
    </p:spTree>
    <p:extLst>
      <p:ext uri="{BB962C8B-B14F-4D97-AF65-F5344CB8AC3E}">
        <p14:creationId xmlns:p14="http://schemas.microsoft.com/office/powerpoint/2010/main" val="24090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31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Proposed circuits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69327" y="4983553"/>
            <a:ext cx="3079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(c) RCA3 - The proposed full adder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09904" y="956808"/>
            <a:ext cx="37937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4-bit RCAs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7" y="1352148"/>
            <a:ext cx="3934374" cy="15337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6" y="3644406"/>
            <a:ext cx="4172532" cy="13908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2" y="1505479"/>
            <a:ext cx="6258798" cy="3067478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089525" y="4982790"/>
            <a:ext cx="4501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(c) RCA2 – Compact and robust RCA (</a:t>
            </a:r>
            <a:r>
              <a:rPr lang="en-US" sz="2000" dirty="0" err="1" smtClean="0">
                <a:latin typeface="Serif"/>
              </a:rPr>
              <a:t>Roohi</a:t>
            </a:r>
            <a:r>
              <a:rPr lang="en-US" sz="2000" dirty="0" smtClean="0">
                <a:latin typeface="Serif"/>
              </a:rPr>
              <a:t> et al, 2015)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69327" y="2968668"/>
            <a:ext cx="3231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(a) RCA1 - Regular RCA (</a:t>
            </a:r>
            <a:r>
              <a:rPr lang="en-US" sz="2000" dirty="0" err="1" smtClean="0">
                <a:latin typeface="Serif"/>
              </a:rPr>
              <a:t>Bruschi</a:t>
            </a:r>
            <a:r>
              <a:rPr lang="en-US" sz="2000" dirty="0" smtClean="0">
                <a:latin typeface="Serif"/>
              </a:rPr>
              <a:t> et al, 2001)</a:t>
            </a:r>
          </a:p>
        </p:txBody>
      </p:sp>
    </p:spTree>
    <p:extLst>
      <p:ext uri="{BB962C8B-B14F-4D97-AF65-F5344CB8AC3E}">
        <p14:creationId xmlns:p14="http://schemas.microsoft.com/office/powerpoint/2010/main" val="19055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32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Results -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Error-free simulations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rates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graphicFrame>
        <p:nvGraphicFramePr>
          <p:cNvPr id="23" name="Gráfico 22"/>
          <p:cNvGraphicFramePr/>
          <p:nvPr>
            <p:extLst>
              <p:ext uri="{D42A27DB-BD31-4B8C-83A1-F6EECF244321}">
                <p14:modId xmlns:p14="http://schemas.microsoft.com/office/powerpoint/2010/main" val="3110208536"/>
              </p:ext>
            </p:extLst>
          </p:nvPr>
        </p:nvGraphicFramePr>
        <p:xfrm>
          <a:off x="556557" y="2055102"/>
          <a:ext cx="11134297" cy="396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Retângulo 10"/>
          <p:cNvSpPr/>
          <p:nvPr/>
        </p:nvSpPr>
        <p:spPr>
          <a:xfrm>
            <a:off x="536424" y="1092334"/>
            <a:ext cx="75875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4 defect insertion per cell in each component;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All the four defect classes simultaneously defined.</a:t>
            </a:r>
          </a:p>
        </p:txBody>
      </p:sp>
    </p:spTree>
    <p:extLst>
      <p:ext uri="{BB962C8B-B14F-4D97-AF65-F5344CB8AC3E}">
        <p14:creationId xmlns:p14="http://schemas.microsoft.com/office/powerpoint/2010/main" val="42224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33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1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Heat maps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38558" y="1212904"/>
            <a:ext cx="15900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Inverters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969" y="2024339"/>
            <a:ext cx="1376855" cy="2226765"/>
          </a:xfrm>
          <a:prstGeom prst="rect">
            <a:avLst/>
          </a:prstGeom>
        </p:spPr>
      </p:pic>
      <p:pic>
        <p:nvPicPr>
          <p:cNvPr id="14" name="Imagem 13" descr="INV1.png"/>
          <p:cNvPicPr>
            <a:picLocks noChangeAspect="1"/>
          </p:cNvPicPr>
          <p:nvPr/>
        </p:nvPicPr>
        <p:blipFill>
          <a:blip r:embed="rId8" cstate="print"/>
          <a:srcRect l="21807" t="5329" r="31959" b="23016"/>
          <a:stretch>
            <a:fillRect/>
          </a:stretch>
        </p:blipFill>
        <p:spPr>
          <a:xfrm>
            <a:off x="849086" y="2103122"/>
            <a:ext cx="2155371" cy="1162282"/>
          </a:xfrm>
          <a:prstGeom prst="rect">
            <a:avLst/>
          </a:prstGeom>
        </p:spPr>
      </p:pic>
      <p:pic>
        <p:nvPicPr>
          <p:cNvPr id="19" name="Imagem 18" descr="INV2.png"/>
          <p:cNvPicPr>
            <a:picLocks noChangeAspect="1"/>
          </p:cNvPicPr>
          <p:nvPr/>
        </p:nvPicPr>
        <p:blipFill>
          <a:blip r:embed="rId9" cstate="print"/>
          <a:srcRect l="26226" t="3968" r="27067"/>
          <a:stretch>
            <a:fillRect/>
          </a:stretch>
        </p:blipFill>
        <p:spPr>
          <a:xfrm>
            <a:off x="3422469" y="1959430"/>
            <a:ext cx="2155371" cy="1541893"/>
          </a:xfrm>
          <a:prstGeom prst="rect">
            <a:avLst/>
          </a:prstGeom>
        </p:spPr>
      </p:pic>
      <p:pic>
        <p:nvPicPr>
          <p:cNvPr id="22" name="Imagem 21" descr="INV3.png"/>
          <p:cNvPicPr>
            <a:picLocks noChangeAspect="1"/>
          </p:cNvPicPr>
          <p:nvPr/>
        </p:nvPicPr>
        <p:blipFill>
          <a:blip r:embed="rId10" cstate="print"/>
          <a:srcRect l="8079" t="4875" r="7185"/>
          <a:stretch>
            <a:fillRect/>
          </a:stretch>
        </p:blipFill>
        <p:spPr>
          <a:xfrm>
            <a:off x="5995852" y="1894114"/>
            <a:ext cx="3866605" cy="1510281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3519510" y="3707984"/>
            <a:ext cx="28943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(b) INV2 under combined defects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772508" y="3687646"/>
            <a:ext cx="28809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(c) INV3 under combined defects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40977" y="3668795"/>
            <a:ext cx="246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(a) INV1 under combined defects</a:t>
            </a:r>
          </a:p>
        </p:txBody>
      </p:sp>
    </p:spTree>
    <p:extLst>
      <p:ext uri="{BB962C8B-B14F-4D97-AF65-F5344CB8AC3E}">
        <p14:creationId xmlns:p14="http://schemas.microsoft.com/office/powerpoint/2010/main" val="7368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34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20" name="Retângulo 19"/>
          <p:cNvSpPr/>
          <p:nvPr/>
        </p:nvSpPr>
        <p:spPr>
          <a:xfrm>
            <a:off x="1990809" y="794892"/>
            <a:ext cx="38946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3-input majority gates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56" y="2011500"/>
            <a:ext cx="1376855" cy="2226765"/>
          </a:xfrm>
          <a:prstGeom prst="rect">
            <a:avLst/>
          </a:prstGeom>
        </p:spPr>
      </p:pic>
      <p:pic>
        <p:nvPicPr>
          <p:cNvPr id="14" name="Imagem 13" descr="MAJ1.png"/>
          <p:cNvPicPr>
            <a:picLocks noChangeAspect="1"/>
          </p:cNvPicPr>
          <p:nvPr/>
        </p:nvPicPr>
        <p:blipFill>
          <a:blip r:embed="rId8" cstate="print"/>
          <a:srcRect l="15586" t="30095" r="27316" b="32381"/>
          <a:stretch>
            <a:fillRect/>
          </a:stretch>
        </p:blipFill>
        <p:spPr>
          <a:xfrm>
            <a:off x="666207" y="2259875"/>
            <a:ext cx="2050868" cy="1649066"/>
          </a:xfrm>
          <a:prstGeom prst="rect">
            <a:avLst/>
          </a:prstGeom>
        </p:spPr>
      </p:pic>
      <p:pic>
        <p:nvPicPr>
          <p:cNvPr id="19" name="Imagem 18" descr="MAJ2.png"/>
          <p:cNvPicPr>
            <a:picLocks noChangeAspect="1"/>
          </p:cNvPicPr>
          <p:nvPr/>
        </p:nvPicPr>
        <p:blipFill>
          <a:blip r:embed="rId9" cstate="print"/>
          <a:srcRect l="6497" t="8571" r="6341" b="13905"/>
          <a:stretch>
            <a:fillRect/>
          </a:stretch>
        </p:blipFill>
        <p:spPr>
          <a:xfrm>
            <a:off x="3265716" y="1436915"/>
            <a:ext cx="3108960" cy="3383279"/>
          </a:xfrm>
          <a:prstGeom prst="rect">
            <a:avLst/>
          </a:prstGeom>
        </p:spPr>
      </p:pic>
      <p:pic>
        <p:nvPicPr>
          <p:cNvPr id="21" name="Imagem 20" descr="MAJ3.png"/>
          <p:cNvPicPr>
            <a:picLocks noChangeAspect="1"/>
          </p:cNvPicPr>
          <p:nvPr/>
        </p:nvPicPr>
        <p:blipFill>
          <a:blip r:embed="rId10" cstate="print"/>
          <a:srcRect l="4166" t="2286" r="3079" b="2286"/>
          <a:stretch>
            <a:fillRect/>
          </a:stretch>
        </p:blipFill>
        <p:spPr>
          <a:xfrm>
            <a:off x="6880212" y="1058090"/>
            <a:ext cx="3331109" cy="4193179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3571761" y="5353904"/>
            <a:ext cx="302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(b) MAJ2 under combined defects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255833" y="5333566"/>
            <a:ext cx="3079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(c) MAJ3 under combined defects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84223" y="5314715"/>
            <a:ext cx="246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(a) MAJ1 under combined defects</a:t>
            </a:r>
          </a:p>
        </p:txBody>
      </p:sp>
    </p:spTree>
    <p:extLst>
      <p:ext uri="{BB962C8B-B14F-4D97-AF65-F5344CB8AC3E}">
        <p14:creationId xmlns:p14="http://schemas.microsoft.com/office/powerpoint/2010/main" val="28439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35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0"/>
          <a:stretch>
            <a:fillRect/>
          </a:stretch>
        </p:blipFill>
        <p:spPr>
          <a:xfrm>
            <a:off x="255434" y="2177785"/>
            <a:ext cx="3277057" cy="23942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6"/>
          <a:stretch>
            <a:fillRect/>
          </a:stretch>
        </p:blipFill>
        <p:spPr>
          <a:xfrm>
            <a:off x="3622176" y="2133601"/>
            <a:ext cx="3524742" cy="24645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1"/>
          <a:stretch>
            <a:fillRect/>
          </a:stretch>
        </p:blipFill>
        <p:spPr>
          <a:xfrm>
            <a:off x="7083438" y="1485773"/>
            <a:ext cx="4458322" cy="3321358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990809" y="794892"/>
            <a:ext cx="38946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 adders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53" y="2207443"/>
            <a:ext cx="995247" cy="160959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081213" y="5027333"/>
            <a:ext cx="302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(b) ADD2 under combined defects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765285" y="5006995"/>
            <a:ext cx="3079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(c) ADD3 under combined defects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84223" y="4988144"/>
            <a:ext cx="246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(a) ADD1 under combined defects</a:t>
            </a:r>
          </a:p>
        </p:txBody>
      </p:sp>
    </p:spTree>
    <p:extLst>
      <p:ext uri="{BB962C8B-B14F-4D97-AF65-F5344CB8AC3E}">
        <p14:creationId xmlns:p14="http://schemas.microsoft.com/office/powerpoint/2010/main" val="4461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/>
          <p:cNvSpPr txBox="1"/>
          <p:nvPr/>
        </p:nvSpPr>
        <p:spPr>
          <a:xfrm>
            <a:off x="1903524" y="170341"/>
            <a:ext cx="808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Moore’s Law and CMOS devices scaling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en-US" b="1" smtClean="0">
                <a:solidFill>
                  <a:schemeClr val="tx2">
                    <a:lumMod val="75000"/>
                  </a:schemeClr>
                </a:solidFill>
              </a:rPr>
              <a:pPr/>
              <a:t>4</a:t>
            </a:fld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22" name="TextBox 143"/>
          <p:cNvSpPr txBox="1"/>
          <p:nvPr/>
        </p:nvSpPr>
        <p:spPr>
          <a:xfrm>
            <a:off x="1903524" y="893616"/>
            <a:ext cx="8604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2x </a:t>
            </a:r>
            <a:r>
              <a:rPr lang="en-US" sz="2000" dirty="0" smtClean="0">
                <a:latin typeface="Serif"/>
              </a:rPr>
              <a:t>number of transistors every twenty four months.</a:t>
            </a:r>
            <a:endParaRPr lang="en-US" sz="2000" dirty="0">
              <a:latin typeface="Serif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582281"/>
            <a:ext cx="8125097" cy="3770526"/>
          </a:xfrm>
          <a:prstGeom prst="rect">
            <a:avLst/>
          </a:prstGeom>
        </p:spPr>
      </p:pic>
      <p:sp>
        <p:nvSpPr>
          <p:cNvPr id="12" name="TextBox 143"/>
          <p:cNvSpPr txBox="1"/>
          <p:nvPr/>
        </p:nvSpPr>
        <p:spPr>
          <a:xfrm>
            <a:off x="2212679" y="5291446"/>
            <a:ext cx="771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sz="2000" dirty="0" smtClean="0">
                <a:latin typeface="Serif"/>
              </a:rPr>
              <a:t>Source: </a:t>
            </a:r>
            <a:r>
              <a:rPr lang="en-US" sz="2000" dirty="0" err="1" smtClean="0">
                <a:latin typeface="Serif"/>
              </a:rPr>
              <a:t>Ferain</a:t>
            </a:r>
            <a:r>
              <a:rPr lang="en-US" sz="2000" dirty="0" smtClean="0">
                <a:latin typeface="Serif"/>
              </a:rPr>
              <a:t> et al, 2011. </a:t>
            </a:r>
            <a:endParaRPr lang="en-US" sz="2000" dirty="0"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15362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36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" t="7117" r="808" b="23255"/>
          <a:stretch>
            <a:fillRect/>
          </a:stretch>
        </p:blipFill>
        <p:spPr>
          <a:xfrm>
            <a:off x="0" y="1580606"/>
            <a:ext cx="12181542" cy="3396341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990809" y="794892"/>
            <a:ext cx="38946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RCA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963646" y="5105711"/>
            <a:ext cx="3808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</a:rPr>
              <a:t>RCA3 under combined defects</a:t>
            </a:r>
          </a:p>
        </p:txBody>
      </p:sp>
    </p:spTree>
    <p:extLst>
      <p:ext uri="{BB962C8B-B14F-4D97-AF65-F5344CB8AC3E}">
        <p14:creationId xmlns:p14="http://schemas.microsoft.com/office/powerpoint/2010/main" val="39475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848" y="2251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Remaining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37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5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89601"/>
              </p:ext>
            </p:extLst>
          </p:nvPr>
        </p:nvGraphicFramePr>
        <p:xfrm>
          <a:off x="1513848" y="2163930"/>
          <a:ext cx="9347200" cy="303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68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885369"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Shifts Range</a:t>
                      </a:r>
                    </a:p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Synchronous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Clock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Shifts Range</a:t>
                      </a:r>
                    </a:p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Asynchronous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Clock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115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/>
                        <a:t>Component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45º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45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90º</a:t>
                      </a:r>
                      <a:endParaRPr lang="pt-BR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90º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45º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45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90º</a:t>
                      </a:r>
                      <a:endParaRPr lang="pt-BR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90º</a:t>
                      </a:r>
                      <a:endParaRPr lang="pt-BR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859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Wire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92.4%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72.3%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84.4%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u="sng" dirty="0" smtClean="0"/>
                        <a:t>99.9%</a:t>
                      </a:r>
                      <a:endParaRPr lang="pt-BR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71.7%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85.8%</a:t>
                      </a:r>
                      <a:endParaRPr lang="pt-BR" sz="2000" dirty="0"/>
                    </a:p>
                  </a:txBody>
                  <a:tcPr/>
                </a:tc>
              </a:tr>
              <a:tr h="28492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Bend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Wire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96.8%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50.2%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73.5%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u="sng" dirty="0" smtClean="0"/>
                        <a:t>99.9%</a:t>
                      </a:r>
                      <a:endParaRPr lang="pt-BR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44.8%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72.3%</a:t>
                      </a:r>
                      <a:endParaRPr lang="pt-BR" sz="2000" dirty="0"/>
                    </a:p>
                  </a:txBody>
                  <a:tcPr/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Fanout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b="1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u="sng" dirty="0" smtClean="0">
                          <a:solidFill>
                            <a:schemeClr val="tx1"/>
                          </a:solidFill>
                        </a:rPr>
                        <a:t>96.1%</a:t>
                      </a:r>
                      <a:endParaRPr lang="pt-BR" sz="20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50.0%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73.0%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94.9%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48.7%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72.0%</a:t>
                      </a:r>
                      <a:endParaRPr lang="pt-BR" sz="2000" dirty="0"/>
                    </a:p>
                  </a:txBody>
                  <a:tcPr/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Fanout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b="1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u="sng" dirty="0" smtClean="0">
                          <a:solidFill>
                            <a:schemeClr val="tx1"/>
                          </a:solidFill>
                        </a:rPr>
                        <a:t>95.6%</a:t>
                      </a:r>
                      <a:endParaRPr lang="pt-BR" sz="20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50.5%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73.1%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93.9%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50.6%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72.2%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93"/>
          <p:cNvSpPr txBox="1"/>
          <p:nvPr/>
        </p:nvSpPr>
        <p:spPr>
          <a:xfrm>
            <a:off x="1519299" y="809890"/>
            <a:ext cx="91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Phase-shifted clocking circuits</a:t>
            </a:r>
          </a:p>
        </p:txBody>
      </p:sp>
    </p:spTree>
    <p:extLst>
      <p:ext uri="{BB962C8B-B14F-4D97-AF65-F5344CB8AC3E}">
        <p14:creationId xmlns:p14="http://schemas.microsoft.com/office/powerpoint/2010/main" val="21424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848" y="2251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Publications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38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5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3" name="Retângulo 2"/>
          <p:cNvSpPr/>
          <p:nvPr/>
        </p:nvSpPr>
        <p:spPr>
          <a:xfrm>
            <a:off x="750627" y="790806"/>
            <a:ext cx="1083177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rgbClr val="4F81BD"/>
                </a:solidFill>
                <a:latin typeface="Serif"/>
              </a:rPr>
              <a:t>Journal</a:t>
            </a:r>
            <a:r>
              <a:rPr lang="pt-BR" sz="2000" b="1" dirty="0">
                <a:solidFill>
                  <a:srgbClr val="4F81BD"/>
                </a:solidFill>
                <a:latin typeface="Serif"/>
              </a:rPr>
              <a:t> </a:t>
            </a:r>
            <a:r>
              <a:rPr lang="pt-BR" sz="2000" b="1" dirty="0" err="1" smtClean="0">
                <a:solidFill>
                  <a:srgbClr val="4F81BD"/>
                </a:solidFill>
                <a:latin typeface="Serif"/>
              </a:rPr>
              <a:t>paper</a:t>
            </a:r>
            <a:r>
              <a:rPr lang="pt-BR" sz="2000" b="1" dirty="0" smtClean="0">
                <a:solidFill>
                  <a:srgbClr val="4F81BD"/>
                </a:solidFill>
                <a:latin typeface="Serif"/>
              </a:rPr>
              <a:t> </a:t>
            </a:r>
            <a:r>
              <a:rPr lang="pt-BR" sz="2000" b="1" dirty="0">
                <a:solidFill>
                  <a:srgbClr val="4F81BD"/>
                </a:solidFill>
                <a:latin typeface="Serif"/>
              </a:rPr>
              <a:t>(</a:t>
            </a:r>
            <a:r>
              <a:rPr lang="pt-BR" sz="2000" b="1" dirty="0" err="1">
                <a:solidFill>
                  <a:srgbClr val="4F81BD"/>
                </a:solidFill>
                <a:latin typeface="Serif"/>
              </a:rPr>
              <a:t>under</a:t>
            </a:r>
            <a:r>
              <a:rPr lang="pt-BR" sz="2000" b="1" dirty="0">
                <a:solidFill>
                  <a:srgbClr val="4F81BD"/>
                </a:solidFill>
                <a:latin typeface="Serif"/>
              </a:rPr>
              <a:t> </a:t>
            </a:r>
            <a:r>
              <a:rPr lang="pt-BR" sz="2000" b="1" dirty="0" err="1">
                <a:solidFill>
                  <a:srgbClr val="4F81BD"/>
                </a:solidFill>
                <a:latin typeface="Serif"/>
              </a:rPr>
              <a:t>review</a:t>
            </a:r>
            <a:r>
              <a:rPr lang="pt-BR" sz="2000" b="1" dirty="0">
                <a:solidFill>
                  <a:srgbClr val="4F81BD"/>
                </a:solidFill>
                <a:latin typeface="Serif"/>
              </a:rPr>
              <a:t>) </a:t>
            </a:r>
            <a:endParaRPr lang="pt-BR" sz="2000" dirty="0">
              <a:solidFill>
                <a:srgbClr val="4F81BD"/>
              </a:solidFill>
              <a:latin typeface="Serif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Serif"/>
              </a:rPr>
              <a:t>Reis, D. A.</a:t>
            </a:r>
            <a:r>
              <a:rPr lang="en-US" sz="2000" dirty="0">
                <a:solidFill>
                  <a:srgbClr val="000000"/>
                </a:solidFill>
                <a:latin typeface="Serif"/>
              </a:rPr>
              <a:t>, Sill Torres, F. </a:t>
            </a:r>
            <a:r>
              <a:rPr lang="en-US" sz="2000" b="1" dirty="0">
                <a:solidFill>
                  <a:srgbClr val="000000"/>
                </a:solidFill>
                <a:latin typeface="Serif"/>
              </a:rPr>
              <a:t>Robustness analysis of structures and clocking for QCA devices</a:t>
            </a:r>
            <a:r>
              <a:rPr lang="en-US" sz="2000" dirty="0">
                <a:solidFill>
                  <a:srgbClr val="000000"/>
                </a:solidFill>
                <a:latin typeface="Serif"/>
              </a:rPr>
              <a:t>. – under review in JICS (Journal of Integrated Circuits and Systems) </a:t>
            </a:r>
            <a:endParaRPr lang="en-US" sz="2000" dirty="0" smtClean="0">
              <a:solidFill>
                <a:srgbClr val="000000"/>
              </a:solidFill>
              <a:latin typeface="Serif"/>
            </a:endParaRPr>
          </a:p>
          <a:p>
            <a:endParaRPr lang="en-US" sz="2000" dirty="0">
              <a:solidFill>
                <a:srgbClr val="000000"/>
              </a:solidFill>
              <a:latin typeface="Serif"/>
            </a:endParaRPr>
          </a:p>
          <a:p>
            <a:r>
              <a:rPr lang="pt-BR" sz="2000" b="1" dirty="0" err="1" smtClean="0">
                <a:solidFill>
                  <a:srgbClr val="4F81BD"/>
                </a:solidFill>
                <a:latin typeface="Serif"/>
              </a:rPr>
              <a:t>Conference</a:t>
            </a:r>
            <a:r>
              <a:rPr lang="pt-BR" sz="2000" b="1" dirty="0" smtClean="0">
                <a:solidFill>
                  <a:srgbClr val="4F81BD"/>
                </a:solidFill>
                <a:latin typeface="Serif"/>
              </a:rPr>
              <a:t> </a:t>
            </a:r>
            <a:r>
              <a:rPr lang="pt-BR" sz="2000" b="1" dirty="0" err="1" smtClean="0">
                <a:solidFill>
                  <a:srgbClr val="4F81BD"/>
                </a:solidFill>
                <a:latin typeface="Serif"/>
              </a:rPr>
              <a:t>papers</a:t>
            </a:r>
            <a:endParaRPr lang="pt-BR" sz="2000" b="1" dirty="0">
              <a:solidFill>
                <a:srgbClr val="4F81BD"/>
              </a:solidFill>
              <a:latin typeface="Serif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Serif"/>
              </a:rPr>
              <a:t>Reis, D. A.</a:t>
            </a:r>
            <a:r>
              <a:rPr lang="en-US" sz="2000" dirty="0">
                <a:solidFill>
                  <a:srgbClr val="000000"/>
                </a:solidFill>
                <a:latin typeface="Serif"/>
              </a:rPr>
              <a:t>, Sill Torres, F. </a:t>
            </a:r>
            <a:r>
              <a:rPr lang="en-US" sz="2000" b="1" dirty="0">
                <a:solidFill>
                  <a:srgbClr val="000000"/>
                </a:solidFill>
                <a:latin typeface="Serif"/>
              </a:rPr>
              <a:t>A novel methodology for robustness analysis of QCA circuits. </a:t>
            </a:r>
            <a:r>
              <a:rPr lang="en-US" sz="2000" dirty="0">
                <a:solidFill>
                  <a:srgbClr val="000000"/>
                </a:solidFill>
                <a:latin typeface="Serif"/>
              </a:rPr>
              <a:t>In Proceedings of the 28th Symposium on Integrated Circuits and Systems Design (SBCCI '15). 2015. ACM, New York, NY, USA. DOI=http://</a:t>
            </a:r>
            <a:r>
              <a:rPr lang="en-US" sz="2000" dirty="0" smtClean="0">
                <a:solidFill>
                  <a:srgbClr val="000000"/>
                </a:solidFill>
                <a:latin typeface="Serif"/>
              </a:rPr>
              <a:t>dx.doi.org/10.1145/2800986.2800995</a:t>
            </a:r>
          </a:p>
          <a:p>
            <a:endParaRPr lang="en-US" sz="2000" dirty="0">
              <a:solidFill>
                <a:srgbClr val="000000"/>
              </a:solidFill>
              <a:latin typeface="Serif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Serif"/>
              </a:rPr>
              <a:t>Reis</a:t>
            </a:r>
            <a:r>
              <a:rPr lang="en-US" sz="2000" b="1" dirty="0">
                <a:solidFill>
                  <a:srgbClr val="000000"/>
                </a:solidFill>
                <a:latin typeface="Serif"/>
              </a:rPr>
              <a:t>, D. A., </a:t>
            </a:r>
            <a:r>
              <a:rPr lang="en-US" sz="2000" dirty="0">
                <a:solidFill>
                  <a:srgbClr val="000000"/>
                </a:solidFill>
                <a:latin typeface="Serif"/>
              </a:rPr>
              <a:t>Sill Torres, F. </a:t>
            </a:r>
            <a:r>
              <a:rPr lang="en-US" sz="2000" b="1" dirty="0">
                <a:solidFill>
                  <a:srgbClr val="000000"/>
                </a:solidFill>
                <a:latin typeface="Serif"/>
              </a:rPr>
              <a:t>O </a:t>
            </a:r>
            <a:r>
              <a:rPr lang="en-US" sz="2000" b="1" dirty="0" err="1">
                <a:solidFill>
                  <a:srgbClr val="000000"/>
                </a:solidFill>
                <a:latin typeface="Serif"/>
              </a:rPr>
              <a:t>uso</a:t>
            </a:r>
            <a:r>
              <a:rPr lang="en-US" sz="2000" b="1" dirty="0">
                <a:solidFill>
                  <a:srgbClr val="000000"/>
                </a:solidFill>
                <a:latin typeface="Serif"/>
              </a:rPr>
              <a:t> do clock </a:t>
            </a:r>
            <a:r>
              <a:rPr lang="en-US" sz="2000" b="1" dirty="0" err="1">
                <a:solidFill>
                  <a:srgbClr val="000000"/>
                </a:solidFill>
                <a:latin typeface="Serif"/>
              </a:rPr>
              <a:t>assíncrono</a:t>
            </a:r>
            <a:r>
              <a:rPr lang="en-US" sz="2000" b="1" dirty="0">
                <a:solidFill>
                  <a:srgbClr val="000000"/>
                </a:solidFill>
                <a:latin typeface="Serif"/>
              </a:rPr>
              <a:t> para </a:t>
            </a:r>
            <a:r>
              <a:rPr lang="en-US" sz="2000" b="1" dirty="0" err="1">
                <a:solidFill>
                  <a:srgbClr val="000000"/>
                </a:solidFill>
                <a:latin typeface="Serif"/>
              </a:rPr>
              <a:t>aumento</a:t>
            </a:r>
            <a:r>
              <a:rPr lang="en-US" sz="2000" b="1" dirty="0">
                <a:solidFill>
                  <a:srgbClr val="000000"/>
                </a:solidFill>
                <a:latin typeface="Serif"/>
              </a:rPr>
              <a:t> da </a:t>
            </a:r>
            <a:r>
              <a:rPr lang="en-US" sz="2000" b="1" dirty="0" err="1">
                <a:solidFill>
                  <a:srgbClr val="000000"/>
                </a:solidFill>
                <a:latin typeface="Serif"/>
              </a:rPr>
              <a:t>confiabilidade</a:t>
            </a:r>
            <a:r>
              <a:rPr lang="en-US" sz="2000" b="1" dirty="0">
                <a:solidFill>
                  <a:srgbClr val="000000"/>
                </a:solidFill>
                <a:latin typeface="Serif"/>
              </a:rPr>
              <a:t> de </a:t>
            </a:r>
            <a:r>
              <a:rPr lang="en-US" sz="2000" b="1" dirty="0" err="1">
                <a:solidFill>
                  <a:srgbClr val="000000"/>
                </a:solidFill>
                <a:latin typeface="Serif"/>
              </a:rPr>
              <a:t>circuitos</a:t>
            </a:r>
            <a:r>
              <a:rPr lang="en-US" sz="2000" b="1" dirty="0">
                <a:solidFill>
                  <a:srgbClr val="000000"/>
                </a:solidFill>
                <a:latin typeface="Serif"/>
              </a:rPr>
              <a:t> QCA. </a:t>
            </a:r>
            <a:r>
              <a:rPr lang="en-US" sz="2000" dirty="0">
                <a:solidFill>
                  <a:srgbClr val="000000"/>
                </a:solidFill>
                <a:latin typeface="Serif"/>
              </a:rPr>
              <a:t>In Proceedings of the 2nd </a:t>
            </a:r>
            <a:r>
              <a:rPr lang="en-US" sz="2000" dirty="0" err="1">
                <a:solidFill>
                  <a:srgbClr val="000000"/>
                </a:solidFill>
                <a:latin typeface="Serif"/>
              </a:rPr>
              <a:t>NaCoWo</a:t>
            </a:r>
            <a:r>
              <a:rPr lang="en-US" sz="2000" dirty="0">
                <a:solidFill>
                  <a:srgbClr val="000000"/>
                </a:solidFill>
                <a:latin typeface="Serif"/>
              </a:rPr>
              <a:t> – </a:t>
            </a:r>
            <a:r>
              <a:rPr lang="en-US" sz="2000" dirty="0" err="1">
                <a:solidFill>
                  <a:srgbClr val="000000"/>
                </a:solidFill>
                <a:latin typeface="Serif"/>
              </a:rPr>
              <a:t>Nanocomputing</a:t>
            </a:r>
            <a:r>
              <a:rPr lang="en-US" sz="2000" dirty="0">
                <a:solidFill>
                  <a:srgbClr val="000000"/>
                </a:solidFill>
                <a:latin typeface="Serif"/>
              </a:rPr>
              <a:t> Workshop. Belo Horizonte, Brazil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Serif"/>
              </a:rPr>
              <a:t>2015. 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ISSN 2447-9101</a:t>
            </a:r>
            <a:endParaRPr lang="en-US" sz="2000" dirty="0">
              <a:solidFill>
                <a:srgbClr val="000000"/>
              </a:solidFill>
              <a:latin typeface="Serif"/>
            </a:endParaRPr>
          </a:p>
          <a:p>
            <a:endParaRPr lang="pt-BR" sz="2000" b="1" dirty="0" smtClean="0">
              <a:solidFill>
                <a:srgbClr val="000000"/>
              </a:solidFill>
              <a:latin typeface="Serif"/>
            </a:endParaRPr>
          </a:p>
          <a:p>
            <a:r>
              <a:rPr lang="pt-BR" sz="2000" b="1" dirty="0" err="1">
                <a:solidFill>
                  <a:srgbClr val="4F81BD"/>
                </a:solidFill>
                <a:latin typeface="Serif"/>
              </a:rPr>
              <a:t>Conference</a:t>
            </a:r>
            <a:r>
              <a:rPr lang="pt-BR" sz="2000" b="1" dirty="0">
                <a:solidFill>
                  <a:srgbClr val="4F81BD"/>
                </a:solidFill>
                <a:latin typeface="Serif"/>
              </a:rPr>
              <a:t> </a:t>
            </a:r>
            <a:r>
              <a:rPr lang="pt-BR" sz="2000" b="1" dirty="0" err="1" smtClean="0">
                <a:solidFill>
                  <a:srgbClr val="4F81BD"/>
                </a:solidFill>
                <a:latin typeface="Serif"/>
              </a:rPr>
              <a:t>paper</a:t>
            </a:r>
            <a:r>
              <a:rPr lang="pt-BR" sz="2000" b="1" dirty="0" smtClean="0">
                <a:solidFill>
                  <a:srgbClr val="4F81BD"/>
                </a:solidFill>
                <a:latin typeface="Serif"/>
              </a:rPr>
              <a:t> (</a:t>
            </a:r>
            <a:r>
              <a:rPr lang="pt-BR" sz="2000" b="1" dirty="0" err="1" smtClean="0">
                <a:solidFill>
                  <a:srgbClr val="4F81BD"/>
                </a:solidFill>
                <a:latin typeface="Serif"/>
              </a:rPr>
              <a:t>accepted</a:t>
            </a:r>
            <a:r>
              <a:rPr lang="pt-BR" sz="2000" b="1" dirty="0" smtClean="0">
                <a:solidFill>
                  <a:srgbClr val="4F81BD"/>
                </a:solidFill>
                <a:latin typeface="Serif"/>
              </a:rPr>
              <a:t>)</a:t>
            </a:r>
            <a:endParaRPr lang="pt-BR" sz="2000" b="1" dirty="0" smtClean="0">
              <a:solidFill>
                <a:srgbClr val="000000"/>
              </a:solidFill>
              <a:latin typeface="Serif"/>
            </a:endParaRPr>
          </a:p>
          <a:p>
            <a:r>
              <a:rPr lang="pt-BR" sz="2000" b="1" dirty="0" smtClean="0">
                <a:solidFill>
                  <a:srgbClr val="000000"/>
                </a:solidFill>
                <a:latin typeface="Serif"/>
              </a:rPr>
              <a:t>Reis</a:t>
            </a:r>
            <a:r>
              <a:rPr lang="pt-BR" sz="2000" b="1" dirty="0">
                <a:solidFill>
                  <a:srgbClr val="000000"/>
                </a:solidFill>
                <a:latin typeface="Serif"/>
              </a:rPr>
              <a:t>, D. A.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, Campos, C. A., Soares, T. R., Vilela Neto, O. P., </a:t>
            </a:r>
            <a:r>
              <a:rPr lang="pt-BR" sz="2000" dirty="0" err="1">
                <a:solidFill>
                  <a:srgbClr val="000000"/>
                </a:solidFill>
                <a:latin typeface="Serif"/>
              </a:rPr>
              <a:t>Sill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 Torres, F. </a:t>
            </a:r>
            <a:r>
              <a:rPr lang="pt-BR" sz="2000" b="1" dirty="0">
                <a:solidFill>
                  <a:srgbClr val="000000"/>
                </a:solidFill>
                <a:latin typeface="Serif"/>
              </a:rPr>
              <a:t>A </a:t>
            </a:r>
            <a:r>
              <a:rPr lang="pt-BR" sz="2000" b="1" dirty="0" err="1">
                <a:solidFill>
                  <a:srgbClr val="000000"/>
                </a:solidFill>
                <a:latin typeface="Serif"/>
              </a:rPr>
              <a:t>Methodology</a:t>
            </a:r>
            <a:r>
              <a:rPr lang="pt-BR" sz="2000" b="1" dirty="0">
                <a:solidFill>
                  <a:srgbClr val="000000"/>
                </a:solidFill>
                <a:latin typeface="Serif"/>
              </a:rPr>
              <a:t> for Standard </a:t>
            </a:r>
            <a:r>
              <a:rPr lang="pt-BR" sz="2000" b="1" dirty="0" err="1">
                <a:solidFill>
                  <a:srgbClr val="000000"/>
                </a:solidFill>
                <a:latin typeface="Serif"/>
              </a:rPr>
              <a:t>Cell</a:t>
            </a:r>
            <a:r>
              <a:rPr lang="pt-BR" sz="2000" b="1" dirty="0">
                <a:solidFill>
                  <a:srgbClr val="000000"/>
                </a:solidFill>
                <a:latin typeface="Serif"/>
              </a:rPr>
              <a:t> Design for QCA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. – </a:t>
            </a:r>
            <a:r>
              <a:rPr lang="pt-BR" sz="2000" dirty="0" err="1">
                <a:solidFill>
                  <a:srgbClr val="000000"/>
                </a:solidFill>
                <a:latin typeface="Serif"/>
              </a:rPr>
              <a:t>under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Serif"/>
              </a:rPr>
              <a:t>review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Serif"/>
              </a:rPr>
              <a:t>at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 IEEE </a:t>
            </a:r>
            <a:r>
              <a:rPr lang="pt-BR" sz="2000" dirty="0" err="1">
                <a:solidFill>
                  <a:srgbClr val="000000"/>
                </a:solidFill>
                <a:latin typeface="Serif"/>
              </a:rPr>
              <a:t>Symposium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Serif"/>
              </a:rPr>
              <a:t>on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Serif"/>
              </a:rPr>
              <a:t>Circuits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Serif"/>
              </a:rPr>
              <a:t>and</a:t>
            </a:r>
            <a:r>
              <a:rPr lang="pt-BR" sz="2000" dirty="0">
                <a:solidFill>
                  <a:srgbClr val="000000"/>
                </a:solidFill>
                <a:latin typeface="Serif"/>
              </a:rPr>
              <a:t> Systems (ISCAS), Montreal, Canada, 2016 </a:t>
            </a:r>
            <a:endParaRPr lang="pt-BR" sz="2000" dirty="0"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19606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848" y="2251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Conclusions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39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2305927" y="1325706"/>
            <a:ext cx="8113548" cy="46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rif"/>
              </a:rPr>
              <a:t>The </a:t>
            </a:r>
            <a:r>
              <a:rPr lang="en-US" sz="2000" dirty="0" smtClean="0">
                <a:latin typeface="Serif"/>
              </a:rPr>
              <a:t>QCA Defects Simulator presented allows to</a:t>
            </a:r>
            <a:r>
              <a:rPr lang="en-US" sz="2000" dirty="0">
                <a:latin typeface="Serif"/>
              </a:rPr>
              <a:t>:</a:t>
            </a:r>
          </a:p>
          <a:p>
            <a:endParaRPr lang="en-US" sz="2000" dirty="0">
              <a:latin typeface="Serif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Serif"/>
              </a:rPr>
              <a:t>Design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more robust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QCA</a:t>
            </a:r>
            <a:r>
              <a:rPr lang="en-US" sz="2000" dirty="0">
                <a:latin typeface="Serif"/>
              </a:rPr>
              <a:t> circuits/ structures;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Serif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Serif"/>
              </a:rPr>
              <a:t>Compare QCA circuits</a:t>
            </a:r>
            <a:r>
              <a:rPr lang="en-US" sz="2000" dirty="0">
                <a:latin typeface="Serif"/>
              </a:rPr>
              <a:t> in terms of robustness;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Serif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latin typeface="Serif"/>
              </a:rPr>
              <a:t>Verify the reliability of a QCA circuit undo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different test conditions</a:t>
            </a:r>
            <a:r>
              <a:rPr lang="en-US" sz="2000" dirty="0">
                <a:latin typeface="Serif"/>
              </a:rPr>
              <a:t>; </a:t>
            </a:r>
            <a:endParaRPr lang="en-US" sz="2000" dirty="0" smtClean="0">
              <a:latin typeface="Serif"/>
            </a:endParaRPr>
          </a:p>
          <a:p>
            <a:endParaRPr lang="en-US" sz="2000" dirty="0" smtClean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The tests performed allow to:</a:t>
            </a:r>
          </a:p>
          <a:p>
            <a:endParaRPr lang="en-US" sz="2000" dirty="0" smtClean="0">
              <a:latin typeface="Serif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Identify polarization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weak regions </a:t>
            </a:r>
            <a:r>
              <a:rPr lang="en-US" sz="2000" dirty="0" smtClean="0">
                <a:latin typeface="Serif"/>
              </a:rPr>
              <a:t>within the structures;</a:t>
            </a:r>
          </a:p>
          <a:p>
            <a:endParaRPr lang="en-US" sz="2000" dirty="0" smtClean="0">
              <a:latin typeface="Serif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rif"/>
              </a:rPr>
              <a:t>Prove the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robustness</a:t>
            </a:r>
            <a:r>
              <a:rPr lang="en-US" sz="2000" dirty="0" smtClean="0">
                <a:latin typeface="Serif"/>
              </a:rPr>
              <a:t> of </a:t>
            </a:r>
            <a:r>
              <a:rPr lang="en-US" sz="2000" dirty="0" smtClean="0">
                <a:solidFill>
                  <a:schemeClr val="tx1"/>
                </a:solidFill>
                <a:latin typeface="Serif"/>
              </a:rPr>
              <a:t>the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 proposed components/ circuits</a:t>
            </a:r>
            <a:r>
              <a:rPr lang="en-US" sz="2000" dirty="0" smtClean="0">
                <a:latin typeface="Serif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rif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5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9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40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458462" y="2328709"/>
            <a:ext cx="331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38840" y="3466540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</a:t>
            </a:r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5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/>
          <p:cNvSpPr txBox="1"/>
          <p:nvPr/>
        </p:nvSpPr>
        <p:spPr>
          <a:xfrm>
            <a:off x="1903524" y="170341"/>
            <a:ext cx="808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Consequences of CMOS devices scaling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en-US" b="1" smtClean="0">
                <a:solidFill>
                  <a:schemeClr val="tx2">
                    <a:lumMod val="75000"/>
                  </a:schemeClr>
                </a:solidFill>
              </a:rPr>
              <a:pPr/>
              <a:t>5</a:t>
            </a:fld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8" name="TextBox 143"/>
          <p:cNvSpPr txBox="1"/>
          <p:nvPr/>
        </p:nvSpPr>
        <p:spPr>
          <a:xfrm>
            <a:off x="822600" y="1635185"/>
            <a:ext cx="9985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Transistor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count</a:t>
            </a:r>
            <a:r>
              <a:rPr lang="en-US" sz="2000" dirty="0" smtClean="0">
                <a:latin typeface="Serif"/>
              </a:rPr>
              <a:t> still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rising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Moore’s Law still </a:t>
            </a:r>
            <a:r>
              <a:rPr lang="en-US" sz="2000" dirty="0" smtClean="0">
                <a:latin typeface="Serif"/>
              </a:rPr>
              <a:t>sustains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Power reaches limits</a:t>
            </a:r>
          </a:p>
          <a:p>
            <a:endParaRPr lang="en-US" sz="2000" dirty="0" smtClean="0">
              <a:latin typeface="Serif"/>
            </a:endParaRPr>
          </a:p>
          <a:p>
            <a:endParaRPr lang="en-US" sz="2000" dirty="0" smtClean="0"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Serif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2600" y="5014383"/>
            <a:ext cx="3089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High efforts for </a:t>
            </a:r>
            <a:r>
              <a:rPr lang="en-US" sz="2000" dirty="0" smtClean="0">
                <a:solidFill>
                  <a:srgbClr val="4F81BD"/>
                </a:solidFill>
                <a:latin typeface="Serif"/>
              </a:rPr>
              <a:t>cooling</a:t>
            </a:r>
            <a:endParaRPr lang="en-US" sz="2000" dirty="0">
              <a:solidFill>
                <a:srgbClr val="4F81BD"/>
              </a:solidFill>
              <a:latin typeface="Serif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27396" y="5014383"/>
            <a:ext cx="418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Increasing </a:t>
            </a:r>
            <a:r>
              <a:rPr lang="en-US" sz="2000" dirty="0">
                <a:solidFill>
                  <a:srgbClr val="4F81BD"/>
                </a:solidFill>
                <a:latin typeface="Serif"/>
              </a:rPr>
              <a:t>operational costs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716789" y="5014383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Reduced </a:t>
            </a:r>
            <a:r>
              <a:rPr lang="en-US" sz="2000" dirty="0">
                <a:solidFill>
                  <a:srgbClr val="4F81BD"/>
                </a:solidFill>
                <a:latin typeface="Serif"/>
              </a:rPr>
              <a:t>reliability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02" y="3060041"/>
            <a:ext cx="1751203" cy="195434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527410" y="163518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4F81BD"/>
                </a:solidFill>
                <a:latin typeface="Serif"/>
              </a:rPr>
              <a:t>Clock</a:t>
            </a:r>
            <a:r>
              <a:rPr lang="en-US" sz="2000" dirty="0">
                <a:latin typeface="Serif"/>
              </a:rPr>
              <a:t> speed </a:t>
            </a:r>
            <a:r>
              <a:rPr lang="en-US" sz="2000" dirty="0">
                <a:solidFill>
                  <a:srgbClr val="4F81BD"/>
                </a:solidFill>
                <a:latin typeface="Serif"/>
              </a:rPr>
              <a:t>flattening</a:t>
            </a:r>
            <a:r>
              <a:rPr lang="en-US" sz="2000" dirty="0">
                <a:latin typeface="Serif"/>
              </a:rPr>
              <a:t> sharply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erif"/>
              </a:rPr>
              <a:t>Multi-core processors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9" y="3361819"/>
            <a:ext cx="2533258" cy="148758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847" y="3496857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/>
          <p:cNvSpPr txBox="1"/>
          <p:nvPr/>
        </p:nvSpPr>
        <p:spPr>
          <a:xfrm>
            <a:off x="1903524" y="170341"/>
            <a:ext cx="808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What’s next?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en-US" b="1" smtClean="0">
                <a:solidFill>
                  <a:schemeClr val="tx2">
                    <a:lumMod val="75000"/>
                  </a:schemeClr>
                </a:solidFill>
              </a:rPr>
              <a:pPr/>
              <a:t>6</a:t>
            </a:fld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27" y="2436085"/>
            <a:ext cx="6169573" cy="3618307"/>
          </a:xfrm>
          <a:prstGeom prst="rect">
            <a:avLst/>
          </a:prstGeom>
        </p:spPr>
      </p:pic>
      <p:sp>
        <p:nvSpPr>
          <p:cNvPr id="24" name="TextBox 143"/>
          <p:cNvSpPr txBox="1"/>
          <p:nvPr/>
        </p:nvSpPr>
        <p:spPr>
          <a:xfrm>
            <a:off x="2044384" y="994217"/>
            <a:ext cx="8604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  <a:latin typeface="Serif"/>
              </a:rPr>
              <a:t>Nanoelectronics</a:t>
            </a:r>
            <a:r>
              <a:rPr lang="en-US" sz="2000" dirty="0" smtClean="0">
                <a:latin typeface="Serif"/>
              </a:rPr>
              <a:t>: The use of </a:t>
            </a:r>
            <a:r>
              <a:rPr lang="en-US" sz="2000" dirty="0" smtClean="0">
                <a:solidFill>
                  <a:schemeClr val="tx2"/>
                </a:solidFill>
                <a:latin typeface="Serif"/>
              </a:rPr>
              <a:t>nanotechnology</a:t>
            </a:r>
            <a:r>
              <a:rPr lang="en-US" sz="2000" dirty="0" smtClean="0">
                <a:latin typeface="Serif"/>
              </a:rPr>
              <a:t> in electronic components.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Nanotechnology exploits: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Serif"/>
              </a:rPr>
              <a:t>Material</a:t>
            </a:r>
            <a:r>
              <a:rPr lang="en-US" sz="2000" dirty="0" smtClean="0">
                <a:solidFill>
                  <a:schemeClr val="tx2"/>
                </a:solidFill>
                <a:latin typeface="Serif"/>
              </a:rPr>
              <a:t> quantum mechanical </a:t>
            </a:r>
            <a:r>
              <a:rPr lang="en-US" sz="2000" dirty="0" smtClean="0">
                <a:latin typeface="Serif"/>
              </a:rPr>
              <a:t>properties;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/>
                </a:solidFill>
                <a:latin typeface="Serif"/>
              </a:rPr>
              <a:t>Inter-atomic</a:t>
            </a:r>
            <a:r>
              <a:rPr lang="en-US" sz="2000" dirty="0" smtClean="0">
                <a:latin typeface="Serif"/>
              </a:rPr>
              <a:t> level interactions.</a:t>
            </a:r>
          </a:p>
        </p:txBody>
      </p:sp>
      <p:sp>
        <p:nvSpPr>
          <p:cNvPr id="25" name="Elipse 24"/>
          <p:cNvSpPr/>
          <p:nvPr/>
        </p:nvSpPr>
        <p:spPr>
          <a:xfrm>
            <a:off x="7642153" y="4488376"/>
            <a:ext cx="842273" cy="660224"/>
          </a:xfrm>
          <a:prstGeom prst="ellipse">
            <a:avLst/>
          </a:prstGeom>
          <a:solidFill>
            <a:srgbClr val="4F81BD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27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7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1903523" y="1531539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A </a:t>
            </a:r>
            <a:r>
              <a:rPr lang="en-US" sz="2000" dirty="0">
                <a:latin typeface="Serif"/>
              </a:rPr>
              <a:t>new computation </a:t>
            </a:r>
            <a:r>
              <a:rPr lang="en-US" sz="2000" dirty="0" smtClean="0">
                <a:latin typeface="Serif"/>
              </a:rPr>
              <a:t>paradigm based on electrostatic interactions.</a:t>
            </a:r>
          </a:p>
        </p:txBody>
      </p:sp>
      <p:sp>
        <p:nvSpPr>
          <p:cNvPr id="133" name="Retângulo 132"/>
          <p:cNvSpPr/>
          <p:nvPr/>
        </p:nvSpPr>
        <p:spPr>
          <a:xfrm>
            <a:off x="1777318" y="2210462"/>
            <a:ext cx="23278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cell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8" name="Seta para a direita 37"/>
          <p:cNvSpPr/>
          <p:nvPr/>
        </p:nvSpPr>
        <p:spPr>
          <a:xfrm rot="20545403">
            <a:off x="5547525" y="3744032"/>
            <a:ext cx="1182426" cy="2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Seta para a direita 141"/>
          <p:cNvSpPr/>
          <p:nvPr/>
        </p:nvSpPr>
        <p:spPr>
          <a:xfrm rot="985835">
            <a:off x="5549669" y="4345259"/>
            <a:ext cx="1182426" cy="2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4" name="Grupo 143"/>
          <p:cNvGrpSpPr/>
          <p:nvPr/>
        </p:nvGrpSpPr>
        <p:grpSpPr>
          <a:xfrm>
            <a:off x="7011524" y="2789096"/>
            <a:ext cx="1152144" cy="1143000"/>
            <a:chOff x="3769495" y="2661617"/>
            <a:chExt cx="720865" cy="669412"/>
          </a:xfrm>
        </p:grpSpPr>
        <p:sp>
          <p:nvSpPr>
            <p:cNvPr id="149" name="Retângulo 148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011524" y="4291354"/>
            <a:ext cx="1152144" cy="1143000"/>
            <a:chOff x="3769495" y="2661617"/>
            <a:chExt cx="720865" cy="669412"/>
          </a:xfrm>
        </p:grpSpPr>
        <p:sp>
          <p:nvSpPr>
            <p:cNvPr id="155" name="Retângulo 154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61" name="Retângulo 160"/>
          <p:cNvSpPr/>
          <p:nvPr/>
        </p:nvSpPr>
        <p:spPr>
          <a:xfrm>
            <a:off x="8289227" y="2985596"/>
            <a:ext cx="1727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Polarization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+1</a:t>
            </a:r>
          </a:p>
          <a:p>
            <a:r>
              <a:rPr lang="pt-B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162" name="Retângulo 161"/>
          <p:cNvSpPr/>
          <p:nvPr/>
        </p:nvSpPr>
        <p:spPr>
          <a:xfrm>
            <a:off x="8337275" y="4446399"/>
            <a:ext cx="16781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Polarization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</a:t>
            </a:r>
          </a:p>
          <a:p>
            <a:r>
              <a:rPr lang="pt-B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</a:t>
            </a:r>
          </a:p>
        </p:txBody>
      </p:sp>
      <p:grpSp>
        <p:nvGrpSpPr>
          <p:cNvPr id="54" name="Grupo 53"/>
          <p:cNvGrpSpPr/>
          <p:nvPr/>
        </p:nvGrpSpPr>
        <p:grpSpPr>
          <a:xfrm>
            <a:off x="1777318" y="3629822"/>
            <a:ext cx="1153379" cy="1139073"/>
            <a:chOff x="793226" y="3051277"/>
            <a:chExt cx="720865" cy="669412"/>
          </a:xfrm>
        </p:grpSpPr>
        <p:sp>
          <p:nvSpPr>
            <p:cNvPr id="228" name="Retângulo 227"/>
            <p:cNvSpPr/>
            <p:nvPr/>
          </p:nvSpPr>
          <p:spPr>
            <a:xfrm>
              <a:off x="793226" y="305127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896640" y="315469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1297893" y="315469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896640" y="351933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297893" y="351933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131" name="Grupo 130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3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36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37" name="TextBox 193"/>
          <p:cNvSpPr txBox="1"/>
          <p:nvPr/>
        </p:nvSpPr>
        <p:spPr>
          <a:xfrm>
            <a:off x="1903524" y="170341"/>
            <a:ext cx="808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Background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41" name="TextBox 193"/>
          <p:cNvSpPr txBox="1"/>
          <p:nvPr/>
        </p:nvSpPr>
        <p:spPr>
          <a:xfrm>
            <a:off x="1903523" y="727349"/>
            <a:ext cx="91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QCA - Q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uantum-dot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C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ellular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utomata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3372686" y="3683261"/>
            <a:ext cx="20401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 </a:t>
            </a:r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possible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places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</a:t>
            </a:r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trapped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electrons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047282" y="3532544"/>
            <a:ext cx="1179502" cy="1330310"/>
            <a:chOff x="2047282" y="3532544"/>
            <a:chExt cx="1179502" cy="1330310"/>
          </a:xfrm>
        </p:grpSpPr>
        <p:cxnSp>
          <p:nvCxnSpPr>
            <p:cNvPr id="29" name="Conector de seta reta 28"/>
            <p:cNvCxnSpPr/>
            <p:nvPr/>
          </p:nvCxnSpPr>
          <p:spPr>
            <a:xfrm>
              <a:off x="2689284" y="3902777"/>
              <a:ext cx="537500" cy="2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/>
            <p:nvPr/>
          </p:nvCxnSpPr>
          <p:spPr>
            <a:xfrm>
              <a:off x="2661579" y="4509402"/>
              <a:ext cx="537500" cy="2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angulado 50"/>
            <p:cNvCxnSpPr>
              <a:stCxn id="229" idx="0"/>
            </p:cNvCxnSpPr>
            <p:nvPr/>
          </p:nvCxnSpPr>
          <p:spPr>
            <a:xfrm rot="5400000" flipH="1" flipV="1">
              <a:off x="2486556" y="3093270"/>
              <a:ext cx="273249" cy="115179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do 55"/>
            <p:cNvCxnSpPr>
              <a:stCxn id="231" idx="4"/>
            </p:cNvCxnSpPr>
            <p:nvPr/>
          </p:nvCxnSpPr>
          <p:spPr>
            <a:xfrm rot="16200000" flipH="1">
              <a:off x="2502134" y="4165907"/>
              <a:ext cx="242095" cy="11517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3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3" grpId="0"/>
      <p:bldP spid="38" grpId="0" animBg="1"/>
      <p:bldP spid="142" grpId="0" animBg="1"/>
      <p:bldP spid="161" grpId="0"/>
      <p:bldP spid="162" grpId="0"/>
      <p:bldP spid="1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848" y="2251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QCA Components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8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1" name="TextBox 143"/>
          <p:cNvSpPr txBox="1"/>
          <p:nvPr/>
        </p:nvSpPr>
        <p:spPr>
          <a:xfrm>
            <a:off x="8929163" y="1269446"/>
            <a:ext cx="3174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Serif"/>
              </a:rPr>
              <a:t>Any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logic</a:t>
            </a:r>
            <a:r>
              <a:rPr lang="en-US" sz="2000" dirty="0">
                <a:latin typeface="Serif"/>
              </a:rPr>
              <a:t> can be created.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Serif"/>
              </a:rPr>
              <a:t>More complex </a:t>
            </a:r>
            <a:r>
              <a:rPr lang="en-US" sz="2000" dirty="0" smtClean="0">
                <a:latin typeface="Serif"/>
              </a:rPr>
              <a:t>circuits are </a:t>
            </a:r>
            <a:r>
              <a:rPr lang="en-US" sz="2000" dirty="0">
                <a:latin typeface="Serif"/>
              </a:rPr>
              <a:t>feasible.</a:t>
            </a:r>
          </a:p>
        </p:txBody>
      </p:sp>
      <p:grpSp>
        <p:nvGrpSpPr>
          <p:cNvPr id="2" name="Grupo 215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217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218" name="Imagem 2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19" name="Imagem 2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20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221" name="Retângulo 220"/>
          <p:cNvSpPr/>
          <p:nvPr/>
        </p:nvSpPr>
        <p:spPr>
          <a:xfrm>
            <a:off x="1610270" y="2881278"/>
            <a:ext cx="10119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Inverter</a:t>
            </a:r>
          </a:p>
        </p:txBody>
      </p:sp>
      <p:sp>
        <p:nvSpPr>
          <p:cNvPr id="451" name="Retângulo 450"/>
          <p:cNvSpPr/>
          <p:nvPr/>
        </p:nvSpPr>
        <p:spPr>
          <a:xfrm>
            <a:off x="1581837" y="1150910"/>
            <a:ext cx="1157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wire</a:t>
            </a:r>
            <a:endParaRPr lang="pt-B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8" name="Retângulo 367"/>
          <p:cNvSpPr/>
          <p:nvPr/>
        </p:nvSpPr>
        <p:spPr>
          <a:xfrm>
            <a:off x="1028793" y="2185666"/>
            <a:ext cx="4661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369" name="Retângulo 368"/>
          <p:cNvSpPr/>
          <p:nvPr/>
        </p:nvSpPr>
        <p:spPr>
          <a:xfrm>
            <a:off x="8040914" y="2144113"/>
            <a:ext cx="711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pic>
        <p:nvPicPr>
          <p:cNvPr id="367" name="WIRE" descr="WI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1920240"/>
            <a:ext cx="6789727" cy="900613"/>
          </a:xfrm>
          <a:prstGeom prst="rect">
            <a:avLst/>
          </a:prstGeom>
        </p:spPr>
      </p:pic>
      <p:pic>
        <p:nvPicPr>
          <p:cNvPr id="366" name="WIRE1" descr="WIR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1920240"/>
            <a:ext cx="6789735" cy="900613"/>
          </a:xfrm>
          <a:prstGeom prst="rect">
            <a:avLst/>
          </a:prstGeom>
        </p:spPr>
      </p:pic>
      <p:pic>
        <p:nvPicPr>
          <p:cNvPr id="365" name="WIRE2" descr="WIRE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1600" y="1920240"/>
            <a:ext cx="6789735" cy="900614"/>
          </a:xfrm>
          <a:prstGeom prst="rect">
            <a:avLst/>
          </a:prstGeom>
        </p:spPr>
      </p:pic>
      <p:pic>
        <p:nvPicPr>
          <p:cNvPr id="370" name="WIRE3" descr="WIRE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600" y="1920240"/>
            <a:ext cx="6789735" cy="900613"/>
          </a:xfrm>
          <a:prstGeom prst="rect">
            <a:avLst/>
          </a:prstGeom>
        </p:spPr>
      </p:pic>
      <p:pic>
        <p:nvPicPr>
          <p:cNvPr id="371" name="WIRE4" descr="WIR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" y="1920240"/>
            <a:ext cx="6789727" cy="900613"/>
          </a:xfrm>
          <a:prstGeom prst="rect">
            <a:avLst/>
          </a:prstGeom>
        </p:spPr>
      </p:pic>
      <p:pic>
        <p:nvPicPr>
          <p:cNvPr id="372" name="WIRE5" descr="WIR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1600" y="1920240"/>
            <a:ext cx="6789727" cy="900613"/>
          </a:xfrm>
          <a:prstGeom prst="rect">
            <a:avLst/>
          </a:prstGeom>
        </p:spPr>
      </p:pic>
      <p:pic>
        <p:nvPicPr>
          <p:cNvPr id="373" name="WIRE6" descr="WIR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1600" y="1920240"/>
            <a:ext cx="6789727" cy="900612"/>
          </a:xfrm>
          <a:prstGeom prst="rect">
            <a:avLst/>
          </a:prstGeom>
        </p:spPr>
      </p:pic>
      <p:pic>
        <p:nvPicPr>
          <p:cNvPr id="374" name="WIRE7" descr="WIR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71600" y="1920240"/>
            <a:ext cx="6789727" cy="900612"/>
          </a:xfrm>
          <a:prstGeom prst="rect">
            <a:avLst/>
          </a:prstGeom>
        </p:spPr>
      </p:pic>
      <p:pic>
        <p:nvPicPr>
          <p:cNvPr id="375" name="WIRE8" descr="WIRE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1600" y="1920240"/>
            <a:ext cx="6789720" cy="900612"/>
          </a:xfrm>
          <a:prstGeom prst="rect">
            <a:avLst/>
          </a:prstGeom>
        </p:spPr>
      </p:pic>
      <p:sp>
        <p:nvSpPr>
          <p:cNvPr id="376" name="Elipse 375"/>
          <p:cNvSpPr/>
          <p:nvPr/>
        </p:nvSpPr>
        <p:spPr>
          <a:xfrm>
            <a:off x="1918788" y="1963782"/>
            <a:ext cx="783772" cy="4441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7" name="CaixaDeTexto 376"/>
          <p:cNvSpPr txBox="1"/>
          <p:nvPr/>
        </p:nvSpPr>
        <p:spPr>
          <a:xfrm>
            <a:off x="2898503" y="1558833"/>
            <a:ext cx="27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Serif"/>
              </a:rPr>
              <a:t>Coulombic</a:t>
            </a:r>
            <a:r>
              <a:rPr lang="pt-BR" sz="2000" dirty="0" smtClean="0">
                <a:latin typeface="Serif"/>
              </a:rPr>
              <a:t> </a:t>
            </a:r>
            <a:r>
              <a:rPr lang="pt-BR" sz="2000" dirty="0" err="1" smtClean="0">
                <a:latin typeface="Serif"/>
              </a:rPr>
              <a:t>Interaction</a:t>
            </a:r>
          </a:p>
        </p:txBody>
      </p:sp>
      <p:cxnSp>
        <p:nvCxnSpPr>
          <p:cNvPr id="378" name="Conector reto 377"/>
          <p:cNvCxnSpPr>
            <a:stCxn id="376" idx="0"/>
            <a:endCxn id="377" idx="1"/>
          </p:cNvCxnSpPr>
          <p:nvPr/>
        </p:nvCxnSpPr>
        <p:spPr>
          <a:xfrm rot="5400000" flipH="1" flipV="1">
            <a:off x="2502141" y="1567421"/>
            <a:ext cx="204894" cy="587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9" name="INV" descr="WIRE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71600" y="3383280"/>
            <a:ext cx="6777517" cy="2569463"/>
          </a:xfrm>
          <a:prstGeom prst="rect">
            <a:avLst/>
          </a:prstGeom>
        </p:spPr>
      </p:pic>
      <p:sp>
        <p:nvSpPr>
          <p:cNvPr id="383" name="Retângulo 382"/>
          <p:cNvSpPr/>
          <p:nvPr/>
        </p:nvSpPr>
        <p:spPr>
          <a:xfrm>
            <a:off x="1050564" y="4471666"/>
            <a:ext cx="4661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384" name="Retângulo 383"/>
          <p:cNvSpPr/>
          <p:nvPr/>
        </p:nvSpPr>
        <p:spPr>
          <a:xfrm>
            <a:off x="8048172" y="4488170"/>
            <a:ext cx="711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</a:p>
        </p:txBody>
      </p:sp>
      <p:pic>
        <p:nvPicPr>
          <p:cNvPr id="385" name="INV1" descr="WIRE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1600" y="3383280"/>
            <a:ext cx="6777516" cy="2569463"/>
          </a:xfrm>
          <a:prstGeom prst="rect">
            <a:avLst/>
          </a:prstGeom>
        </p:spPr>
      </p:pic>
      <p:pic>
        <p:nvPicPr>
          <p:cNvPr id="386" name="INV2" descr="WIRE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1600" y="3383280"/>
            <a:ext cx="6777516" cy="2569462"/>
          </a:xfrm>
          <a:prstGeom prst="rect">
            <a:avLst/>
          </a:prstGeom>
        </p:spPr>
      </p:pic>
      <p:pic>
        <p:nvPicPr>
          <p:cNvPr id="387" name="INV3" descr="WIRE.jp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71600" y="3383280"/>
            <a:ext cx="6777516" cy="2569462"/>
          </a:xfrm>
          <a:prstGeom prst="rect">
            <a:avLst/>
          </a:prstGeom>
        </p:spPr>
      </p:pic>
      <p:pic>
        <p:nvPicPr>
          <p:cNvPr id="388" name="INV4" descr="WIRE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71600" y="3383280"/>
            <a:ext cx="6777516" cy="2569462"/>
          </a:xfrm>
          <a:prstGeom prst="rect">
            <a:avLst/>
          </a:prstGeom>
        </p:spPr>
      </p:pic>
      <p:pic>
        <p:nvPicPr>
          <p:cNvPr id="389" name="INV5" descr="WIR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1600" y="3383280"/>
            <a:ext cx="6777516" cy="2569462"/>
          </a:xfrm>
          <a:prstGeom prst="rect">
            <a:avLst/>
          </a:prstGeom>
        </p:spPr>
      </p:pic>
      <p:pic>
        <p:nvPicPr>
          <p:cNvPr id="390" name="INV6" descr="WIRE.jp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71600" y="3383280"/>
            <a:ext cx="6777513" cy="2569462"/>
          </a:xfrm>
          <a:prstGeom prst="rect">
            <a:avLst/>
          </a:prstGeom>
        </p:spPr>
      </p:pic>
      <p:pic>
        <p:nvPicPr>
          <p:cNvPr id="391" name="INV7" descr="WIRE.jp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71600" y="3383280"/>
            <a:ext cx="6777513" cy="2569462"/>
          </a:xfrm>
          <a:prstGeom prst="rect">
            <a:avLst/>
          </a:prstGeom>
        </p:spPr>
      </p:pic>
      <p:pic>
        <p:nvPicPr>
          <p:cNvPr id="392" name="INV8" descr="WIRE.jp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71600" y="3383280"/>
            <a:ext cx="6777513" cy="2569462"/>
          </a:xfrm>
          <a:prstGeom prst="rect">
            <a:avLst/>
          </a:prstGeom>
        </p:spPr>
      </p:pic>
      <p:pic>
        <p:nvPicPr>
          <p:cNvPr id="393" name="INV9" descr="WIRE.jp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71600" y="3383280"/>
            <a:ext cx="6777513" cy="25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75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" grpId="0"/>
      <p:bldP spid="221" grpId="0"/>
      <p:bldP spid="451" grpId="0"/>
      <p:bldP spid="368" grpId="0"/>
      <p:bldP spid="369" grpId="0"/>
      <p:bldP spid="376" grpId="0" animBg="1"/>
      <p:bldP spid="377" grpId="0"/>
      <p:bldP spid="383" grpId="0"/>
      <p:bldP spid="3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848" y="2251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QCA Pros and Cons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9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1903523" y="1690371"/>
            <a:ext cx="811354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Pros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latin typeface="Serif"/>
              </a:rPr>
              <a:t>Very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high</a:t>
            </a:r>
            <a:r>
              <a:rPr lang="en-US" sz="2000" dirty="0">
                <a:latin typeface="Serif"/>
              </a:rPr>
              <a:t> theoretical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speeds</a:t>
            </a:r>
            <a:r>
              <a:rPr lang="en-US" sz="2000" dirty="0">
                <a:latin typeface="Serif"/>
              </a:rPr>
              <a:t> achieved (within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THz</a:t>
            </a:r>
            <a:r>
              <a:rPr lang="en-US" sz="2000" dirty="0">
                <a:latin typeface="Serif"/>
              </a:rPr>
              <a:t> range);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Serif"/>
              </a:rPr>
              <a:t>Low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power</a:t>
            </a:r>
            <a:r>
              <a:rPr lang="en-US" sz="2000" dirty="0">
                <a:latin typeface="Serif"/>
              </a:rPr>
              <a:t> consumption (information is transported with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no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electric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current</a:t>
            </a:r>
            <a:r>
              <a:rPr lang="en-US" sz="2000" dirty="0">
                <a:latin typeface="Serif"/>
              </a:rPr>
              <a:t> flow);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Serif"/>
              </a:rPr>
              <a:t>Small</a:t>
            </a:r>
            <a:r>
              <a:rPr lang="en-US" sz="2000" dirty="0">
                <a:latin typeface="Serif"/>
              </a:rPr>
              <a:t> dimensions (a molecular QCA cell should be 2x2 nm).</a:t>
            </a:r>
          </a:p>
        </p:txBody>
      </p:sp>
      <p:sp>
        <p:nvSpPr>
          <p:cNvPr id="216" name="TextBox 143"/>
          <p:cNvSpPr txBox="1"/>
          <p:nvPr/>
        </p:nvSpPr>
        <p:spPr>
          <a:xfrm>
            <a:off x="1924050" y="4136941"/>
            <a:ext cx="811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400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</a:t>
            </a:r>
            <a:endParaRPr lang="pt-BR" sz="24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Serif"/>
              </a:rPr>
              <a:t>Extremely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difficult</a:t>
            </a:r>
            <a:r>
              <a:rPr lang="en-US" sz="2000" dirty="0">
                <a:latin typeface="Serif"/>
              </a:rPr>
              <a:t> physical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implementation</a:t>
            </a:r>
            <a:r>
              <a:rPr lang="en-US" sz="2000" dirty="0">
                <a:latin typeface="Serif"/>
              </a:rPr>
              <a:t>.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77663" y="5958276"/>
            <a:ext cx="6504711" cy="813943"/>
            <a:chOff x="1153662" y="5958275"/>
            <a:chExt cx="6504711" cy="813943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6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1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52C4F28-DA01-4D34-AA7B-23B2AC25AE18}" vid="{D219572C-D0DD-4E7F-A029-E8F6465D923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4021</TotalTime>
  <Words>2128</Words>
  <Application>Microsoft Office PowerPoint</Application>
  <PresentationFormat>Widescreen</PresentationFormat>
  <Paragraphs>619</Paragraphs>
  <Slides>44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Serif</vt:lpstr>
      <vt:lpstr>Wingdings</vt:lpstr>
      <vt:lpstr>Tema1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Dayane</dc:creator>
  <cp:lastModifiedBy>Dayane</cp:lastModifiedBy>
  <cp:revision>190</cp:revision>
  <dcterms:created xsi:type="dcterms:W3CDTF">2016-02-12T15:07:29Z</dcterms:created>
  <dcterms:modified xsi:type="dcterms:W3CDTF">2016-02-24T21:01:30Z</dcterms:modified>
</cp:coreProperties>
</file>