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70" r:id="rId10"/>
    <p:sldId id="265" r:id="rId11"/>
    <p:sldId id="266" r:id="rId12"/>
    <p:sldId id="267" r:id="rId13"/>
    <p:sldId id="268" r:id="rId14"/>
    <p:sldId id="272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ACQUISITION AND TRANSMISSION OF TB DRUG</a:t>
            </a:r>
            <a:br>
              <a:rPr lang="en-US" altLang="zh-CN" sz="2800" b="1" dirty="0">
                <a:solidFill>
                  <a:srgbClr val="0070C0"/>
                </a:solidFill>
              </a:rPr>
            </a:br>
            <a:r>
              <a:rPr lang="en-US" altLang="zh-CN" sz="2800" b="1" dirty="0">
                <a:solidFill>
                  <a:srgbClr val="0070C0"/>
                </a:solidFill>
              </a:rPr>
              <a:t>RESISTANCE IN CHINA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Fang Zhang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Simon Fraser University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July 5th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2016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Simulate the development of the single ancestor TB sequence to an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initial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population (Mutate once for each generation).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its evolution in time using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discrete events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, such as mutation, transmission,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and resistance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acquisition during treatment;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after a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chosen time horizon, sample a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random fraction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strains. 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Repeat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step 2 for a number of time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horizons and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sampling fractions, as well as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enough times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for each setting to get a distribution.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these simulated data as the basis of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an evaluation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of any classification algorithm.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Download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Beijing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Reconstruct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ancestor of each linage by using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phylogenetics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tools.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Generate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 list of events: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mutation (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n=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∗ μ ∗ τ ), where μ is mutation rate and τ is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transmission (n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= m ∗ β ∗ τ ), where β is contact/reinfection rate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l-GR" altLang="zh-CN" sz="1600" dirty="0" smtClean="0">
                <a:solidFill>
                  <a:schemeClr val="accent1">
                    <a:lumMod val="75000"/>
                  </a:schemeClr>
                </a:solidFill>
              </a:rPr>
              <a:t>τ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resistance acquisition (n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= m ∗ α ∗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∗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∗ τ ), where α is rate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of breakdown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,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is probability of seeking for treatment, P</a:t>
            </a:r>
            <a:r>
              <a:rPr lang="en-US" altLang="zh-CN" sz="1600" baseline="-25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resistance rate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and τ 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16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death/removal m ∗ γ ∗ τ , where γ is rate of death/removal and τ is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l"/>
            <a:r>
              <a:rPr lang="pt-BR" altLang="zh-CN" sz="2000" dirty="0" smtClean="0">
                <a:solidFill>
                  <a:schemeClr val="accent1">
                    <a:lumMod val="75000"/>
                  </a:schemeClr>
                </a:solidFill>
              </a:rPr>
              <a:t>             N 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=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, total events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Produce the events and make changes in the matrices.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decide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which event, P[mutation] = 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/N etc.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Randomly decide which </a:t>
            </a:r>
            <a:r>
              <a:rPr lang="en-US" altLang="zh-CN" sz="2000" dirty="0" smtClean="0">
                <a:solidFill>
                  <a:srgbClr val="FF0000"/>
                </a:solidFill>
              </a:rPr>
              <a:t>unremoved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patient/strain it applies to 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select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patient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SNP k. No mutation at this position anymore and cannot mutate back.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transmission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from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to j, replace strain j by strain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transmission overrules acquisition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. I and j should both be unremoved.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acquisition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like mutation but k has to be a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resistant SNP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death/removal: mark this sequence as removal.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l">
              <a:buFont typeface="+mj-lt"/>
              <a:buAutoNum type="arabicPeriod" startAt="5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: all alive patients, probability = κ</a:t>
            </a:r>
          </a:p>
        </p:txBody>
      </p:sp>
    </p:spTree>
    <p:extLst>
      <p:ext uri="{BB962C8B-B14F-4D97-AF65-F5344CB8AC3E}">
        <p14:creationId xmlns:p14="http://schemas.microsoft.com/office/powerpoint/2010/main" val="26435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197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Simulation example</a:t>
            </a:r>
            <a:endParaRPr lang="zh-CN" altLang="en-US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11560" y="29969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71972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76140" y="36127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73948" y="20811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86648" y="32885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3948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01168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0"/>
            <a:endCxn id="5" idx="3"/>
          </p:cNvCxnSpPr>
          <p:nvPr/>
        </p:nvCxnSpPr>
        <p:spPr>
          <a:xfrm flipV="1">
            <a:off x="719572" y="2605276"/>
            <a:ext cx="184036" cy="39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6" idx="1"/>
          </p:cNvCxnSpPr>
          <p:nvPr/>
        </p:nvCxnSpPr>
        <p:spPr>
          <a:xfrm>
            <a:off x="719572" y="3212976"/>
            <a:ext cx="188204" cy="43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7" idx="2"/>
          </p:cNvCxnSpPr>
          <p:nvPr/>
        </p:nvCxnSpPr>
        <p:spPr>
          <a:xfrm flipV="1">
            <a:off x="1087996" y="2189200"/>
            <a:ext cx="285952" cy="3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6"/>
            <a:endCxn id="9" idx="2"/>
          </p:cNvCxnSpPr>
          <p:nvPr/>
        </p:nvCxnSpPr>
        <p:spPr>
          <a:xfrm>
            <a:off x="1087996" y="2528900"/>
            <a:ext cx="285952" cy="272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2"/>
          </p:cNvCxnSpPr>
          <p:nvPr/>
        </p:nvCxnSpPr>
        <p:spPr>
          <a:xfrm flipV="1">
            <a:off x="1092164" y="3396568"/>
            <a:ext cx="294484" cy="32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6"/>
            <a:endCxn id="10" idx="2"/>
          </p:cNvCxnSpPr>
          <p:nvPr/>
        </p:nvCxnSpPr>
        <p:spPr>
          <a:xfrm>
            <a:off x="1092164" y="3720728"/>
            <a:ext cx="309004" cy="26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 rot="16200000">
            <a:off x="746678" y="1251483"/>
            <a:ext cx="495555" cy="1029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907704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907704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07704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07704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462765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462765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462765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62765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9" idx="6"/>
            <a:endCxn id="29" idx="2"/>
          </p:cNvCxnSpPr>
          <p:nvPr/>
        </p:nvCxnSpPr>
        <p:spPr>
          <a:xfrm flipV="1">
            <a:off x="1589972" y="2800452"/>
            <a:ext cx="317732" cy="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6"/>
            <a:endCxn id="34" idx="2"/>
          </p:cNvCxnSpPr>
          <p:nvPr/>
        </p:nvCxnSpPr>
        <p:spPr>
          <a:xfrm>
            <a:off x="2123728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059832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059832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59832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059832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14893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614893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614893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14893" y="3873128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32" idx="6"/>
            <a:endCxn id="42" idx="2"/>
          </p:cNvCxnSpPr>
          <p:nvPr/>
        </p:nvCxnSpPr>
        <p:spPr>
          <a:xfrm>
            <a:off x="2678789" y="2190026"/>
            <a:ext cx="381043" cy="12057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6"/>
            <a:endCxn id="44" idx="2"/>
          </p:cNvCxnSpPr>
          <p:nvPr/>
        </p:nvCxnSpPr>
        <p:spPr>
          <a:xfrm>
            <a:off x="3275856" y="2190026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211960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11960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1960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767021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767021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767021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45" idx="6"/>
            <a:endCxn id="53" idx="2"/>
          </p:cNvCxnSpPr>
          <p:nvPr/>
        </p:nvCxnSpPr>
        <p:spPr>
          <a:xfrm>
            <a:off x="3830917" y="2800452"/>
            <a:ext cx="38104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364088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364088" y="268846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364088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57" idx="6"/>
            <a:endCxn id="62" idx="2"/>
          </p:cNvCxnSpPr>
          <p:nvPr/>
        </p:nvCxnSpPr>
        <p:spPr>
          <a:xfrm flipV="1">
            <a:off x="4983045" y="2186050"/>
            <a:ext cx="381043" cy="6144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940152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940152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4" idx="6"/>
          </p:cNvCxnSpPr>
          <p:nvPr/>
        </p:nvCxnSpPr>
        <p:spPr>
          <a:xfrm flipV="1">
            <a:off x="5580112" y="2796476"/>
            <a:ext cx="360040" cy="5953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940152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54" idx="6"/>
            <a:endCxn id="58" idx="2"/>
          </p:cNvCxnSpPr>
          <p:nvPr/>
        </p:nvCxnSpPr>
        <p:spPr>
          <a:xfrm>
            <a:off x="4427984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6588224" y="207803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588224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588224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endCxn id="76" idx="2"/>
          </p:cNvCxnSpPr>
          <p:nvPr/>
        </p:nvCxnSpPr>
        <p:spPr>
          <a:xfrm flipV="1">
            <a:off x="6156176" y="3391806"/>
            <a:ext cx="432048" cy="4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236296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236296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77" idx="6"/>
            <a:endCxn id="81" idx="2"/>
          </p:cNvCxnSpPr>
          <p:nvPr/>
        </p:nvCxnSpPr>
        <p:spPr>
          <a:xfrm>
            <a:off x="6804248" y="280111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右大括号 84"/>
          <p:cNvSpPr/>
          <p:nvPr/>
        </p:nvSpPr>
        <p:spPr>
          <a:xfrm rot="16200000">
            <a:off x="4273369" y="-1164965"/>
            <a:ext cx="495555" cy="586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9729" y="1163575"/>
            <a:ext cx="10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30198" y="1163575"/>
            <a:ext cx="10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Breakout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719572" y="5085184"/>
            <a:ext cx="527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0908" y="5445224"/>
            <a:ext cx="52709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32992" y="5832028"/>
            <a:ext cx="52709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01168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01168" y="5247208"/>
            <a:ext cx="22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esistance </a:t>
            </a:r>
            <a:r>
              <a:rPr lang="en-US" altLang="zh-CN" dirty="0" err="1" smtClean="0"/>
              <a:t>aquisition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73948" y="5616540"/>
            <a:ext cx="14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transmission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4635581" y="49771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35581" y="5693194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202591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resistant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02590" y="5606526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4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Reference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Guerra-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Assunção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J A, </a:t>
            </a:r>
            <a:r>
              <a:rPr lang="en-US" altLang="zh-CN" sz="2400" dirty="0" err="1">
                <a:solidFill>
                  <a:schemeClr val="tx1"/>
                </a:solidFill>
              </a:rPr>
              <a:t>Crampin</a:t>
            </a:r>
            <a:r>
              <a:rPr lang="en-US" altLang="zh-CN" sz="2400" dirty="0">
                <a:solidFill>
                  <a:schemeClr val="tx1"/>
                </a:solidFill>
              </a:rPr>
              <a:t> A C, </a:t>
            </a:r>
            <a:r>
              <a:rPr lang="en-US" altLang="zh-CN" sz="2400" dirty="0" err="1">
                <a:solidFill>
                  <a:schemeClr val="tx1"/>
                </a:solidFill>
              </a:rPr>
              <a:t>Houben</a:t>
            </a:r>
            <a:r>
              <a:rPr lang="en-US" altLang="zh-CN" sz="2400" dirty="0">
                <a:solidFill>
                  <a:schemeClr val="tx1"/>
                </a:solidFill>
              </a:rPr>
              <a:t> R, et al. 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Large-scale whole genome sequencing of M. tuberculosis provides insights into transmission in a high prevalence area[J]. </a:t>
            </a:r>
            <a:r>
              <a:rPr lang="en-US" altLang="zh-CN" sz="2400" dirty="0" err="1">
                <a:solidFill>
                  <a:schemeClr val="tx1"/>
                </a:solidFill>
                <a:hlinkClick r:id="rId2" action="ppaction://hlinksldjump"/>
              </a:rPr>
              <a:t>Elife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, 2015, 4: e05166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Firtina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C, </a:t>
            </a:r>
            <a:r>
              <a:rPr lang="en-US" altLang="zh-CN" sz="2400" dirty="0" err="1">
                <a:solidFill>
                  <a:schemeClr val="tx1"/>
                </a:solidFill>
              </a:rPr>
              <a:t>Alkan</a:t>
            </a:r>
            <a:r>
              <a:rPr lang="en-US" altLang="zh-CN" sz="2400" dirty="0">
                <a:solidFill>
                  <a:schemeClr val="tx1"/>
                </a:solidFill>
              </a:rPr>
              <a:t> C. </a:t>
            </a:r>
            <a:r>
              <a:rPr lang="en-US" altLang="zh-CN" sz="2400" dirty="0">
                <a:solidFill>
                  <a:schemeClr val="tx1"/>
                </a:solidFill>
                <a:hlinkClick r:id="rId3" action="ppaction://hlinksldjump"/>
              </a:rPr>
              <a:t>On genomic repeats and reproducibility[J]. Bioinformatics, 2016: btw139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Tuberculosis(TB)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million people developed TB and 1.5 million died from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TB worldwide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2013.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Efficient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human-to-human transmission by aerosol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route.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Effective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treatment and control of TB are complicated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by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emergence and spread of drug-resistant,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multidrugresistant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(MDR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and extensively drug-resistant (XDR) TB.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Evolution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Mycobacterium tuberculosis has 7 lineages [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1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]: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 ancient lineages: lineage 1 and two Mycobacterium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africanum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lineages.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 modern lineages: lineage 2,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 intermediate lineage: lineage 7</a:t>
            </a:r>
          </a:p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The lineages may vary in propensity in transit and cause disease.</a:t>
            </a:r>
          </a:p>
        </p:txBody>
      </p:sp>
    </p:spTree>
    <p:extLst>
      <p:ext uri="{BB962C8B-B14F-4D97-AF65-F5344CB8AC3E}">
        <p14:creationId xmlns:p14="http://schemas.microsoft.com/office/powerpoint/2010/main" val="22685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Lineage 2 (Beijing)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Strains from the Beijing lineage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have been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associated with large MDR tuberculosis outbreaks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elsewhere.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appear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to be rapidly expanding in population size in settings with contrasting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tuberculosis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incidence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levels.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possess selective advantages in comparison to strains from other MTBC lineages, comprising an increased capacity to acquire drug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resistance.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increase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transmissibility,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hypervirulence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and/or more rapid progression to disease after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infection.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Beijing lineage data set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110 strains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154 sequences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35 strains have 2 or more sequences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Difficulties in calling SNPs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Experiments reproducibility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2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Bwa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mem as mapper, GATK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SNPs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Bwa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mem as mapper, GATK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FreeBayes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mrFast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as mapper,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GATK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unifiedgenotype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samtools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mpileup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as SNPs callers.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Difficulties in calling SNPs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SNPs in Repetitive regions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resistant SNPs.</a:t>
            </a:r>
          </a:p>
          <a:p>
            <a:pPr lvl="1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The main reason is to exclude homoplastic positions for 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phylogeny.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 indent="-457200" algn="l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Remove SNPs frequency lower than 2.</a:t>
            </a:r>
          </a:p>
          <a:p>
            <a:pPr lvl="1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SNPs with single occurrence will not carry any information regarding the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phylogeny.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algn="l"/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4415 SNPs in total.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Constructing the </a:t>
            </a:r>
            <a:r>
              <a:rPr lang="en-US" altLang="zh-CN" sz="3200" b="1" smtClean="0">
                <a:solidFill>
                  <a:srgbClr val="0070C0"/>
                </a:solidFill>
              </a:rPr>
              <a:t>phylogenetic trees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Using the SNPs, infer the best fit model of nucleotide substitution using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jModelTest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Construct the phylogenetic tree: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Neighbor-joining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Maximum Likelihood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Bayesian Inference (BEAST 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Extra step for BEAST: Find the consensus tree using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TreeAnnoator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(since Bayesian Inference outputs the optimal tree distribution)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TreeAnnotator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and MEGA outputs optimal tree in NEWICK format – visualize NEWICK tree using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Dendroscope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or other tools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CN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Example: Neighbor-joining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tree</a:t>
            </a: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7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818</Words>
  <Application>Microsoft Office PowerPoint</Application>
  <PresentationFormat>全屏显示(4:3)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ACQUISITION AND TRANSMISSION OF TB DRUG RESISTANCE IN CHINA</vt:lpstr>
      <vt:lpstr>Tuberculosis(TB)</vt:lpstr>
      <vt:lpstr>Evolution of TB</vt:lpstr>
      <vt:lpstr>Lineage 2 (Beijing) </vt:lpstr>
      <vt:lpstr>Beijing lineage data set</vt:lpstr>
      <vt:lpstr>Difficulties in calling SNPs</vt:lpstr>
      <vt:lpstr>Difficulties in calling SNPs</vt:lpstr>
      <vt:lpstr>Constructing the phylogenetic trees</vt:lpstr>
      <vt:lpstr>Example: Neighbor-joining tree</vt:lpstr>
      <vt:lpstr>Simulation</vt:lpstr>
      <vt:lpstr>Simulation</vt:lpstr>
      <vt:lpstr>Details of Simulation Process</vt:lpstr>
      <vt:lpstr>Details of Simulation Process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Zhang</dc:creator>
  <cp:lastModifiedBy>Zhang Fang</cp:lastModifiedBy>
  <cp:revision>27</cp:revision>
  <dcterms:created xsi:type="dcterms:W3CDTF">2016-07-01T18:57:33Z</dcterms:created>
  <dcterms:modified xsi:type="dcterms:W3CDTF">2016-07-05T16:26:02Z</dcterms:modified>
</cp:coreProperties>
</file>