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4" r:id="rId5"/>
    <p:sldId id="275" r:id="rId6"/>
    <p:sldId id="277" r:id="rId7"/>
    <p:sldId id="278" r:id="rId8"/>
    <p:sldId id="258" r:id="rId9"/>
    <p:sldId id="259" r:id="rId10"/>
    <p:sldId id="279" r:id="rId11"/>
    <p:sldId id="260" r:id="rId12"/>
    <p:sldId id="280" r:id="rId13"/>
    <p:sldId id="261" r:id="rId14"/>
    <p:sldId id="264" r:id="rId15"/>
    <p:sldId id="269" r:id="rId16"/>
    <p:sldId id="270" r:id="rId17"/>
    <p:sldId id="281" r:id="rId18"/>
    <p:sldId id="265" r:id="rId19"/>
    <p:sldId id="266" r:id="rId20"/>
    <p:sldId id="267" r:id="rId21"/>
    <p:sldId id="268" r:id="rId22"/>
    <p:sldId id="272" r:id="rId23"/>
    <p:sldId id="271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ACQUISITION AND TRANSMISSION OF TB DRUG</a:t>
            </a:r>
            <a:br>
              <a:rPr lang="en-US" altLang="zh-CN" sz="2800" b="1" dirty="0">
                <a:solidFill>
                  <a:srgbClr val="0070C0"/>
                </a:solidFill>
              </a:rPr>
            </a:br>
            <a:r>
              <a:rPr lang="en-US" altLang="zh-CN" sz="2800" b="1" dirty="0">
                <a:solidFill>
                  <a:srgbClr val="0070C0"/>
                </a:solidFill>
              </a:rPr>
              <a:t>RESISTANCE IN CHINA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Fang Zhang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Simon Fraser University</a:t>
            </a:r>
          </a:p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July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20th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, 2016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>
                <a:solidFill>
                  <a:srgbClr val="0070C0"/>
                </a:solidFill>
              </a:rPr>
              <a:t>P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roject goal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Project goal is to estimate the contributions of 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acquisition vs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. transmission via 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a simulation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study.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8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Beijing lineage data set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4032448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110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MTBC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Beijing isolates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whole genome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sequencing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selected from 4,987 isolates from 99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countries.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154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sequences in total, because 34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isolates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have 2 or more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sequences.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For these 34 isolates, select one sequence with highest (higher) average depth except the isolate that has 5 sequences.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6 sequences are removed because short reads. (All the reads are shorter than 100)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103 sequences are left.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0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Call </a:t>
            </a:r>
            <a:r>
              <a:rPr lang="en-US" altLang="zh-CN" sz="3200" b="1" dirty="0">
                <a:solidFill>
                  <a:srgbClr val="0070C0"/>
                </a:solidFill>
              </a:rPr>
              <a:t>SNPs on TB genomes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Call SNPs for each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isolate to built a phylogenetic tree in order to find a common ancestor for simulation.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TB genome sequence is consist of about 4.4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million nucleotides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Frequently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used TB reference sequence is H37Rv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GenBank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: AL123456.3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) released in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1998 by the Welcome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Trust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Sanger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Institute. 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Difficulties in calling SNPs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Experiments reproducibility [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hlinkClick r:id="rId2" action="ppaction://hlinksldjump"/>
              </a:rPr>
              <a:t>2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Bwa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mem as mapper, GATK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unifiedgenotype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samtools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mpileup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as SNPs callers.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Bwa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mem as mapper, GATK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unifiedgenotype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samtools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mpileup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FreeBayes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as callers.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mrFast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as mapper,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GATK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unifiedgenotype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samtools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mpileup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as SNPs callers.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Difficulties in calling SNPs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Remove SNPs in Repetitive regions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Remove resistant SNPs.</a:t>
            </a:r>
          </a:p>
          <a:p>
            <a:pPr lvl="1"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The main reason is to exclude homoplastic positions for the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phylogeny.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 indent="-457200" algn="l"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Remove SNPs 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depth 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lower than 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10.</a:t>
            </a:r>
            <a:endParaRPr lang="en-US" altLang="zh-CN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1" algn="l"/>
            <a:r>
              <a:rPr lang="en-US" altLang="zh-CN" sz="3900" dirty="0" smtClean="0">
                <a:solidFill>
                  <a:schemeClr val="accent1">
                    <a:lumMod val="75000"/>
                  </a:schemeClr>
                </a:solidFill>
              </a:rPr>
              <a:t>6233 </a:t>
            </a:r>
            <a:r>
              <a:rPr lang="en-US" altLang="zh-CN" sz="3900" dirty="0" smtClean="0">
                <a:solidFill>
                  <a:schemeClr val="accent1">
                    <a:lumMod val="75000"/>
                  </a:schemeClr>
                </a:solidFill>
              </a:rPr>
              <a:t>SNPs in total.</a:t>
            </a:r>
            <a:endParaRPr lang="en-US" altLang="zh-CN" sz="39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3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Constructing the </a:t>
            </a:r>
            <a:r>
              <a:rPr lang="en-US" altLang="zh-CN" sz="3200" b="1" smtClean="0">
                <a:solidFill>
                  <a:srgbClr val="0070C0"/>
                </a:solidFill>
              </a:rPr>
              <a:t>phylogenetic trees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Using the SNPs, infer the best fit model of nucleotide substitution using </a:t>
            </a:r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</a:rPr>
              <a:t>jModelTest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Construct the phylogenetic tree: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Neighbor-joining (MEGA)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Maximum Likelihood (MEGA)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Bayesian Inference (BEAST 2)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Extra step for BEAST: Find the consensus tree using 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</a:rPr>
              <a:t>TreeAnnoator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(since Bayesian Inference outputs the optimal tree distribution)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</a:rPr>
              <a:t>TreeAnnotator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and MEGA outputs optimal tree in NEWICK format – visualize NEWICK tree using 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</a:rPr>
              <a:t>Dendroscope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or other tools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altLang="zh-CN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1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Example: Neighbor-joining tree</a:t>
            </a:r>
            <a:endParaRPr lang="zh-CN" altLang="en-US" sz="1800" b="1" dirty="0">
              <a:solidFill>
                <a:srgbClr val="0070C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9144000" cy="476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Long story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3900" dirty="0" smtClean="0">
                <a:solidFill>
                  <a:schemeClr val="accent1">
                    <a:lumMod val="75000"/>
                  </a:schemeClr>
                </a:solidFill>
              </a:rPr>
              <a:t>Wrong version of reference.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3900" dirty="0" smtClean="0">
                <a:solidFill>
                  <a:schemeClr val="accent1">
                    <a:lumMod val="75000"/>
                  </a:schemeClr>
                </a:solidFill>
              </a:rPr>
              <a:t>Deterministic SNPs caller.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3900" dirty="0" smtClean="0">
                <a:solidFill>
                  <a:schemeClr val="accent1">
                    <a:lumMod val="75000"/>
                  </a:schemeClr>
                </a:solidFill>
              </a:rPr>
              <a:t>Wrong description of the data set.</a:t>
            </a:r>
          </a:p>
          <a:p>
            <a:pPr algn="l"/>
            <a:endParaRPr lang="en-US" altLang="zh-CN" sz="39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Simulation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The process of simulation is below: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Simulate the development of the single ancestor TB sequence to an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initial 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population (Mutate once for each generation).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Model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its evolution in time using 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discrete events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, such as mutation, 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transmission, resistance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acquisition 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and removal; 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after a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chosen time horizon, sample a 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random fraction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of the 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strains. </a:t>
            </a:r>
            <a:endParaRPr lang="en-US" altLang="zh-CN" sz="39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1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Simulation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The process of simulation is below:</a:t>
            </a:r>
          </a:p>
          <a:p>
            <a:pPr marL="742950" indent="-742950" algn="l">
              <a:buFont typeface="+mj-lt"/>
              <a:buAutoNum type="arabicPeriod" startAt="3"/>
            </a:pP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Repeat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step 2 for a number of time 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horizons and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sampling fractions, as well as 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enough times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for each setting to get a distribution.</a:t>
            </a:r>
          </a:p>
          <a:p>
            <a:pPr marL="742950" indent="-742950" algn="l">
              <a:buFont typeface="+mj-lt"/>
              <a:buAutoNum type="arabicPeriod" startAt="3"/>
            </a:pP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Use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these simulated data as the basis of 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an evaluation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of any classification algorithm.</a:t>
            </a:r>
            <a:endParaRPr lang="en-US" altLang="zh-CN" sz="39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Tuberculosis(TB)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988840"/>
            <a:ext cx="7992888" cy="475252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Human TB an infectious disease usually caused by 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the bacterium 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Mycobacterium tuberculosis (MTB</a:t>
            </a:r>
            <a:r>
              <a:rPr lang="en-US" altLang="zh-CN" sz="3000" dirty="0" smtClean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  <a:p>
            <a:pPr algn="l">
              <a:lnSpc>
                <a:spcPct val="90000"/>
              </a:lnSpc>
            </a:pPr>
            <a:endParaRPr lang="en-US" altLang="zh-CN" sz="300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90000"/>
              </a:lnSpc>
            </a:pPr>
            <a:endParaRPr lang="en-US" altLang="zh-CN" sz="3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90000"/>
              </a:lnSpc>
            </a:pPr>
            <a:endParaRPr lang="en-US" altLang="zh-CN" sz="300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90000"/>
              </a:lnSpc>
            </a:pPr>
            <a:endParaRPr lang="en-US" altLang="zh-CN" sz="3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90000"/>
              </a:lnSpc>
            </a:pPr>
            <a:endParaRPr lang="en-US" altLang="zh-CN" sz="300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90000"/>
              </a:lnSpc>
            </a:pPr>
            <a:endParaRPr lang="en-US" altLang="zh-CN" sz="3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90000"/>
              </a:lnSpc>
            </a:pPr>
            <a:endParaRPr lang="en-US" altLang="zh-CN" sz="30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altLang="zh-CN" sz="3000" dirty="0" smtClean="0">
                <a:solidFill>
                  <a:schemeClr val="accent1">
                    <a:lumMod val="75000"/>
                  </a:schemeClr>
                </a:solidFill>
              </a:rPr>
              <a:t>                  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From: www.medicalnewstoday.com</a:t>
            </a:r>
            <a:endParaRPr lang="en-US" altLang="zh-CN" sz="300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90000"/>
              </a:lnSpc>
            </a:pPr>
            <a:endParaRPr lang="en-US" altLang="zh-CN" sz="3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http://www.medicalnewstoday.com/content/images/articles/302/302667/tuberculosis-bacter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924944"/>
            <a:ext cx="4032448" cy="303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78138" y="12385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13113" y="123856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463C1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www.medicalnewstoday.com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963" y="128587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12888" y="1396682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Tuberculosis (TB)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12888" y="1477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9 million people developed TB and 1.5 million died from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73225" y="1517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worldwide in 2013.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12888" y="15706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Efficient human-to-human transmission by aerosol route.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12888" y="162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Effective treatment and control of TB are complicated by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73225" y="1665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the emergence and spread of drug-resistant, multidrug-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73225" y="17064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resistant (MDR) and extensively drug-resistant (XDR) TB.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963" y="192881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12888" y="203962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Drug-resistant strains of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12888" y="21226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Isoniazid, rifampin, ethambutol and streptomycin are first-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673225" y="21672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line antituberculosis drugs.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12888" y="22234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Ofloxacin and kanamycin are the second-line drugs.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12888" y="22798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MDR TB is defined as disease that is resistant to at least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73225" y="2324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isoniazid and rifampin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512888" y="23806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XDR TB is defined as disease that is resistant to at least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73225" y="24261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isoniazid, rifampin, ofloxacin and kanamycin.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0963" y="257175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AutoShape 23" descr="https://connect.sfu.ca/service/extension/convertd/convertd/59/index.26029.1764673370260291.jpg"/>
          <p:cNvSpPr>
            <a:spLocks noChangeAspect="1" noChangeArrowheads="1"/>
          </p:cNvSpPr>
          <p:nvPr/>
        </p:nvSpPr>
        <p:spPr bwMode="auto">
          <a:xfrm>
            <a:off x="0" y="0"/>
            <a:ext cx="49339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512888" y="2682557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Drug-resistant strains of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512888" y="276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673225" y="276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Resistance can arise from two different sources: acquisition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673225" y="28030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and transmission.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512888" y="28565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When an initial drug-sensitive strain acquires a resistance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673225" y="28986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mutation is acquisition.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989388" y="31772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24" name="Rectangle 31"/>
          <p:cNvSpPr>
            <a:spLocks noChangeArrowheads="1"/>
          </p:cNvSpPr>
          <p:nvPr/>
        </p:nvSpPr>
        <p:spPr bwMode="auto">
          <a:xfrm>
            <a:off x="4430713" y="317722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463C1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evolution.berkeley.edu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25" name="Rectangle 32"/>
          <p:cNvSpPr>
            <a:spLocks noChangeArrowheads="1"/>
          </p:cNvSpPr>
          <p:nvPr/>
        </p:nvSpPr>
        <p:spPr bwMode="auto">
          <a:xfrm>
            <a:off x="80963" y="3214687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7" name="AutoShape 33" descr="https://connect.sfu.ca/service/extension/convertd/convertd/59/index.26029.1764673370260292.jpg"/>
          <p:cNvSpPr>
            <a:spLocks noChangeAspect="1" noChangeArrowheads="1"/>
          </p:cNvSpPr>
          <p:nvPr/>
        </p:nvSpPr>
        <p:spPr bwMode="auto">
          <a:xfrm>
            <a:off x="0" y="0"/>
            <a:ext cx="44577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Rectangle 34"/>
          <p:cNvSpPr>
            <a:spLocks noChangeArrowheads="1"/>
          </p:cNvSpPr>
          <p:nvPr/>
        </p:nvSpPr>
        <p:spPr bwMode="auto">
          <a:xfrm>
            <a:off x="1512888" y="3325495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Drug-resistant strains of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29" name="Rectangle 35"/>
          <p:cNvSpPr>
            <a:spLocks noChangeArrowheads="1"/>
          </p:cNvSpPr>
          <p:nvPr/>
        </p:nvSpPr>
        <p:spPr bwMode="auto">
          <a:xfrm>
            <a:off x="1512888" y="34058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When a host gets infected by an already resistant strain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0" name="Rectangle 36"/>
          <p:cNvSpPr>
            <a:spLocks noChangeArrowheads="1"/>
          </p:cNvSpPr>
          <p:nvPr/>
        </p:nvSpPr>
        <p:spPr bwMode="auto">
          <a:xfrm>
            <a:off x="1673225" y="34459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from another host is transmission.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37"/>
          <p:cNvSpPr>
            <a:spLocks noChangeArrowheads="1"/>
          </p:cNvSpPr>
          <p:nvPr/>
        </p:nvSpPr>
        <p:spPr bwMode="auto">
          <a:xfrm>
            <a:off x="2798763" y="3756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2" name="Rectangle 38"/>
          <p:cNvSpPr>
            <a:spLocks noChangeArrowheads="1"/>
          </p:cNvSpPr>
          <p:nvPr/>
        </p:nvSpPr>
        <p:spPr bwMode="auto">
          <a:xfrm>
            <a:off x="3233738" y="375666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463C1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www.eac.int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3" name="Rectangle 39"/>
          <p:cNvSpPr>
            <a:spLocks noChangeArrowheads="1"/>
          </p:cNvSpPr>
          <p:nvPr/>
        </p:nvSpPr>
        <p:spPr bwMode="auto">
          <a:xfrm>
            <a:off x="80963" y="385762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" name="Rectangle 40"/>
          <p:cNvSpPr>
            <a:spLocks noChangeArrowheads="1"/>
          </p:cNvSpPr>
          <p:nvPr/>
        </p:nvSpPr>
        <p:spPr bwMode="auto">
          <a:xfrm>
            <a:off x="1512888" y="3968432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Project Goal and summer goals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5" name="Rectangle 41"/>
          <p:cNvSpPr>
            <a:spLocks noChangeArrowheads="1"/>
          </p:cNvSpPr>
          <p:nvPr/>
        </p:nvSpPr>
        <p:spPr bwMode="auto">
          <a:xfrm>
            <a:off x="1512888" y="40416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Project goal is to estimate the contributions of acquisition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6" name="Rectangle 42"/>
          <p:cNvSpPr>
            <a:spLocks noChangeArrowheads="1"/>
          </p:cNvSpPr>
          <p:nvPr/>
        </p:nvSpPr>
        <p:spPr bwMode="auto">
          <a:xfrm>
            <a:off x="1673225" y="407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vs. transmission via a simulation study.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7" name="Rectangle 43"/>
          <p:cNvSpPr>
            <a:spLocks noChangeArrowheads="1"/>
          </p:cNvSpPr>
          <p:nvPr/>
        </p:nvSpPr>
        <p:spPr bwMode="auto">
          <a:xfrm>
            <a:off x="1512888" y="41157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8" name="Rectangle 44"/>
          <p:cNvSpPr>
            <a:spLocks noChangeArrowheads="1"/>
          </p:cNvSpPr>
          <p:nvPr/>
        </p:nvSpPr>
        <p:spPr bwMode="auto">
          <a:xfrm>
            <a:off x="1673225" y="41157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Summer goals: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9" name="Rectangle 45"/>
          <p:cNvSpPr>
            <a:spLocks noChangeArrowheads="1"/>
          </p:cNvSpPr>
          <p:nvPr/>
        </p:nvSpPr>
        <p:spPr bwMode="auto">
          <a:xfrm>
            <a:off x="1833563" y="41522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a. Call Single-nucleotide polymorphisms (SNPs) on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0" name="Rectangle 46"/>
          <p:cNvSpPr>
            <a:spLocks noChangeArrowheads="1"/>
          </p:cNvSpPr>
          <p:nvPr/>
        </p:nvSpPr>
        <p:spPr bwMode="auto">
          <a:xfrm>
            <a:off x="2155825" y="41835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genomes for every sample in MALAWI dataset (1628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1" name="Rectangle 47"/>
          <p:cNvSpPr>
            <a:spLocks noChangeArrowheads="1"/>
          </p:cNvSpPr>
          <p:nvPr/>
        </p:nvSpPr>
        <p:spPr bwMode="auto">
          <a:xfrm>
            <a:off x="2155825" y="4213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TB genome sequences) and analyze the SNPs.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2" name="Rectangle 48"/>
          <p:cNvSpPr>
            <a:spLocks noChangeArrowheads="1"/>
          </p:cNvSpPr>
          <p:nvPr/>
        </p:nvSpPr>
        <p:spPr bwMode="auto">
          <a:xfrm>
            <a:off x="1833563" y="42514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b. A precise plan for the simulations and their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3" name="Rectangle 49"/>
          <p:cNvSpPr>
            <a:spLocks noChangeArrowheads="1"/>
          </p:cNvSpPr>
          <p:nvPr/>
        </p:nvSpPr>
        <p:spPr bwMode="auto">
          <a:xfrm>
            <a:off x="2155825" y="42818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implementation.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4" name="Rectangle 50"/>
          <p:cNvSpPr>
            <a:spLocks noChangeArrowheads="1"/>
          </p:cNvSpPr>
          <p:nvPr/>
        </p:nvSpPr>
        <p:spPr bwMode="auto">
          <a:xfrm>
            <a:off x="1833563" y="4319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c. Improve the initial simulation pipeline and confront the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5" name="Rectangle 51"/>
          <p:cNvSpPr>
            <a:spLocks noChangeArrowheads="1"/>
          </p:cNvSpPr>
          <p:nvPr/>
        </p:nvSpPr>
        <p:spPr bwMode="auto">
          <a:xfrm>
            <a:off x="2155825" y="43495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simulates results with real data.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6" name="Rectangle 52"/>
          <p:cNvSpPr>
            <a:spLocks noChangeArrowheads="1"/>
          </p:cNvSpPr>
          <p:nvPr/>
        </p:nvSpPr>
        <p:spPr bwMode="auto">
          <a:xfrm>
            <a:off x="80963" y="450056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7" name="Rectangle 5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8" name="AutoShape 54" descr="https://connect.sfu.ca/service/extension/convertd/convertd/59/index.26029.1764673370260293.jpg"/>
          <p:cNvSpPr>
            <a:spLocks noChangeAspect="1" noChangeArrowheads="1"/>
          </p:cNvSpPr>
          <p:nvPr/>
        </p:nvSpPr>
        <p:spPr bwMode="auto">
          <a:xfrm>
            <a:off x="0" y="0"/>
            <a:ext cx="67437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" name="Rectangle 55"/>
          <p:cNvSpPr>
            <a:spLocks noChangeArrowheads="1"/>
          </p:cNvSpPr>
          <p:nvPr/>
        </p:nvSpPr>
        <p:spPr bwMode="auto">
          <a:xfrm>
            <a:off x="1512888" y="461137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What is an SNP?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0" name="Rectangle 56"/>
          <p:cNvSpPr>
            <a:spLocks noChangeArrowheads="1"/>
          </p:cNvSpPr>
          <p:nvPr/>
        </p:nvSpPr>
        <p:spPr bwMode="auto">
          <a:xfrm>
            <a:off x="1311275" y="46845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A single nucleotide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1" name="Rectangle 57"/>
          <p:cNvSpPr>
            <a:spLocks noChangeArrowheads="1"/>
          </p:cNvSpPr>
          <p:nvPr/>
        </p:nvSpPr>
        <p:spPr bwMode="auto">
          <a:xfrm>
            <a:off x="1473200" y="47158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polymorphism (SNP) is a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2" name="Rectangle 58"/>
          <p:cNvSpPr>
            <a:spLocks noChangeArrowheads="1"/>
          </p:cNvSpPr>
          <p:nvPr/>
        </p:nvSpPr>
        <p:spPr bwMode="auto">
          <a:xfrm>
            <a:off x="1473200" y="47461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variation in a single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3" name="Rectangle 59"/>
          <p:cNvSpPr>
            <a:spLocks noChangeArrowheads="1"/>
          </p:cNvSpPr>
          <p:nvPr/>
        </p:nvSpPr>
        <p:spPr bwMode="auto">
          <a:xfrm>
            <a:off x="1473200" y="47774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nucleotide that occurs at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4" name="Rectangle 60"/>
          <p:cNvSpPr>
            <a:spLocks noChangeArrowheads="1"/>
          </p:cNvSpPr>
          <p:nvPr/>
        </p:nvSpPr>
        <p:spPr bwMode="auto">
          <a:xfrm>
            <a:off x="1473200" y="48086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specific position in the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5" name="Rectangle 61"/>
          <p:cNvSpPr>
            <a:spLocks noChangeArrowheads="1"/>
          </p:cNvSpPr>
          <p:nvPr/>
        </p:nvSpPr>
        <p:spPr bwMode="auto">
          <a:xfrm>
            <a:off x="1473200" y="48390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genome.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6" name="Rectangle 62"/>
          <p:cNvSpPr>
            <a:spLocks noChangeArrowheads="1"/>
          </p:cNvSpPr>
          <p:nvPr/>
        </p:nvSpPr>
        <p:spPr bwMode="auto">
          <a:xfrm>
            <a:off x="3795713" y="5058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From: https://en.wikipedia.org/wiki/Single-nucleotide_polymorphism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7" name="Rectangle 63"/>
          <p:cNvSpPr>
            <a:spLocks noChangeArrowheads="1"/>
          </p:cNvSpPr>
          <p:nvPr/>
        </p:nvSpPr>
        <p:spPr bwMode="auto">
          <a:xfrm>
            <a:off x="80963" y="514350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8" name="Rectangle 64"/>
          <p:cNvSpPr>
            <a:spLocks noChangeArrowheads="1"/>
          </p:cNvSpPr>
          <p:nvPr/>
        </p:nvSpPr>
        <p:spPr bwMode="auto">
          <a:xfrm>
            <a:off x="1512888" y="5254307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 on TB genomes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9" name="Rectangle 65"/>
          <p:cNvSpPr>
            <a:spLocks noChangeArrowheads="1"/>
          </p:cNvSpPr>
          <p:nvPr/>
        </p:nvSpPr>
        <p:spPr bwMode="auto">
          <a:xfrm>
            <a:off x="1512888" y="53274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TB genome sequence is consist of about 4.4 million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0" name="Rectangle 66"/>
          <p:cNvSpPr>
            <a:spLocks noChangeArrowheads="1"/>
          </p:cNvSpPr>
          <p:nvPr/>
        </p:nvSpPr>
        <p:spPr bwMode="auto">
          <a:xfrm>
            <a:off x="1673225" y="53587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nucleotides.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1" name="Rectangle 67"/>
          <p:cNvSpPr>
            <a:spLocks noChangeArrowheads="1"/>
          </p:cNvSpPr>
          <p:nvPr/>
        </p:nvSpPr>
        <p:spPr bwMode="auto">
          <a:xfrm>
            <a:off x="1512888" y="54016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Frequently used TB reference sequence is H37Rv released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2" name="Rectangle 68"/>
          <p:cNvSpPr>
            <a:spLocks noChangeArrowheads="1"/>
          </p:cNvSpPr>
          <p:nvPr/>
        </p:nvSpPr>
        <p:spPr bwMode="auto">
          <a:xfrm>
            <a:off x="1673225" y="54319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in 1998 by the Welcome Trust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3" name="Rectangle 69"/>
          <p:cNvSpPr>
            <a:spLocks noChangeArrowheads="1"/>
          </p:cNvSpPr>
          <p:nvPr/>
        </p:nvSpPr>
        <p:spPr bwMode="auto">
          <a:xfrm>
            <a:off x="4565650" y="54319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Sanger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4" name="Rectangle 70"/>
          <p:cNvSpPr>
            <a:spLocks noChangeArrowheads="1"/>
          </p:cNvSpPr>
          <p:nvPr/>
        </p:nvSpPr>
        <p:spPr bwMode="auto">
          <a:xfrm>
            <a:off x="5314950" y="54319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Institute.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5" name="Rectangle 71"/>
          <p:cNvSpPr>
            <a:spLocks noChangeArrowheads="1"/>
          </p:cNvSpPr>
          <p:nvPr/>
        </p:nvSpPr>
        <p:spPr bwMode="auto">
          <a:xfrm>
            <a:off x="1512888" y="54748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Intuitively compare a TB sequence to reference H37Rv to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6" name="Rectangle 72"/>
          <p:cNvSpPr>
            <a:spLocks noChangeArrowheads="1"/>
          </p:cNvSpPr>
          <p:nvPr/>
        </p:nvSpPr>
        <p:spPr bwMode="auto">
          <a:xfrm>
            <a:off x="1673225" y="55060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7" name="Rectangle 73"/>
          <p:cNvSpPr>
            <a:spLocks noChangeArrowheads="1"/>
          </p:cNvSpPr>
          <p:nvPr/>
        </p:nvSpPr>
        <p:spPr bwMode="auto">
          <a:xfrm>
            <a:off x="1512888" y="554894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However, things are more complicated.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8" name="Rectangle 74"/>
          <p:cNvSpPr>
            <a:spLocks noChangeArrowheads="1"/>
          </p:cNvSpPr>
          <p:nvPr/>
        </p:nvSpPr>
        <p:spPr bwMode="auto">
          <a:xfrm>
            <a:off x="80963" y="5786437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69" name="AutoShape 75" descr="https://connect.sfu.ca/service/extension/convertd/convertd/59/index.26029.1764673370260294.jpg"/>
          <p:cNvSpPr>
            <a:spLocks noChangeAspect="1" noChangeArrowheads="1"/>
          </p:cNvSpPr>
          <p:nvPr/>
        </p:nvSpPr>
        <p:spPr bwMode="auto">
          <a:xfrm>
            <a:off x="0" y="0"/>
            <a:ext cx="76676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0" name="Rectangle 76"/>
          <p:cNvSpPr>
            <a:spLocks noChangeArrowheads="1"/>
          </p:cNvSpPr>
          <p:nvPr/>
        </p:nvSpPr>
        <p:spPr bwMode="auto">
          <a:xfrm>
            <a:off x="1512888" y="5897245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 on TB genomes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71" name="Rectangle 77"/>
          <p:cNvSpPr>
            <a:spLocks noChangeArrowheads="1"/>
          </p:cNvSpPr>
          <p:nvPr/>
        </p:nvSpPr>
        <p:spPr bwMode="auto">
          <a:xfrm>
            <a:off x="1512888" y="59704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Reference sequence is always in fasta format.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72" name="Rectangle 78"/>
          <p:cNvSpPr>
            <a:spLocks noChangeArrowheads="1"/>
          </p:cNvSpPr>
          <p:nvPr/>
        </p:nvSpPr>
        <p:spPr bwMode="auto">
          <a:xfrm>
            <a:off x="1512888" y="60132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Sequence to be analyzed is in fastq format (one or two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73" name="Rectangle 79"/>
          <p:cNvSpPr>
            <a:spLocks noChangeArrowheads="1"/>
          </p:cNvSpPr>
          <p:nvPr/>
        </p:nvSpPr>
        <p:spPr bwMode="auto">
          <a:xfrm>
            <a:off x="1673225" y="6044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fastq files).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74" name="Rectangle 80"/>
          <p:cNvSpPr>
            <a:spLocks noChangeArrowheads="1"/>
          </p:cNvSpPr>
          <p:nvPr/>
        </p:nvSpPr>
        <p:spPr bwMode="auto">
          <a:xfrm>
            <a:off x="1787525" y="63498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 wikipedia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75" name="Rectangle 81"/>
          <p:cNvSpPr>
            <a:spLocks noChangeArrowheads="1"/>
          </p:cNvSpPr>
          <p:nvPr/>
        </p:nvSpPr>
        <p:spPr bwMode="auto">
          <a:xfrm>
            <a:off x="80963" y="642937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76" name="Rectangle 82"/>
          <p:cNvSpPr>
            <a:spLocks noChangeArrowheads="1"/>
          </p:cNvSpPr>
          <p:nvPr/>
        </p:nvSpPr>
        <p:spPr bwMode="auto">
          <a:xfrm>
            <a:off x="1512888" y="6540182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Fastq format for one read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77" name="Rectangle 83"/>
          <p:cNvSpPr>
            <a:spLocks noChangeArrowheads="1"/>
          </p:cNvSpPr>
          <p:nvPr/>
        </p:nvSpPr>
        <p:spPr bwMode="auto">
          <a:xfrm>
            <a:off x="1512888" y="6613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78" name="Rectangle 84"/>
          <p:cNvSpPr>
            <a:spLocks noChangeArrowheads="1"/>
          </p:cNvSpPr>
          <p:nvPr/>
        </p:nvSpPr>
        <p:spPr bwMode="auto">
          <a:xfrm>
            <a:off x="1673225" y="6616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@ERR124634.1 HS27_07553:8:1101:1283:15577#73/1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79" name="Rectangle 85"/>
          <p:cNvSpPr>
            <a:spLocks noChangeArrowheads="1"/>
          </p:cNvSpPr>
          <p:nvPr/>
        </p:nvSpPr>
        <p:spPr bwMode="auto">
          <a:xfrm>
            <a:off x="1512888" y="66552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80" name="Rectangle 86"/>
          <p:cNvSpPr>
            <a:spLocks noChangeArrowheads="1"/>
          </p:cNvSpPr>
          <p:nvPr/>
        </p:nvSpPr>
        <p:spPr bwMode="auto">
          <a:xfrm>
            <a:off x="1673225" y="66579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CGGCTATTTCGCGCAGGAGCACGANACGNTCGACAANNATG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81" name="Rectangle 87"/>
          <p:cNvSpPr>
            <a:spLocks noChangeArrowheads="1"/>
          </p:cNvSpPr>
          <p:nvPr/>
        </p:nvSpPr>
        <p:spPr bwMode="auto">
          <a:xfrm>
            <a:off x="1673225" y="66882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CNNNCNTNNGGNNNAACGTCCGGCACGCGNNACCGGATNC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82" name="Rectangle 88"/>
          <p:cNvSpPr>
            <a:spLocks noChangeArrowheads="1"/>
          </p:cNvSpPr>
          <p:nvPr/>
        </p:nvSpPr>
        <p:spPr bwMode="auto">
          <a:xfrm>
            <a:off x="1673225" y="67195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NNGCGAACAGGACCTGNGC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83" name="Rectangle 89"/>
          <p:cNvSpPr>
            <a:spLocks noChangeArrowheads="1"/>
          </p:cNvSpPr>
          <p:nvPr/>
        </p:nvSpPr>
        <p:spPr bwMode="auto">
          <a:xfrm>
            <a:off x="1512888" y="67597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•+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84" name="Rectangle 90"/>
          <p:cNvSpPr>
            <a:spLocks noChangeArrowheads="1"/>
          </p:cNvSpPr>
          <p:nvPr/>
        </p:nvSpPr>
        <p:spPr bwMode="auto">
          <a:xfrm>
            <a:off x="1512888" y="6802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85" name="Rectangle 91"/>
          <p:cNvSpPr>
            <a:spLocks noChangeArrowheads="1"/>
          </p:cNvSpPr>
          <p:nvPr/>
        </p:nvSpPr>
        <p:spPr bwMode="auto">
          <a:xfrm>
            <a:off x="1673225" y="68052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CBEDFJHKJJKJMGIHK?DIJKKL!HGJ!KKNKKOL!!JHHI!!!F!K!!LK!!!F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86" name="Rectangle 92"/>
          <p:cNvSpPr>
            <a:spLocks noChangeArrowheads="1"/>
          </p:cNvSpPr>
          <p:nvPr/>
        </p:nvSpPr>
        <p:spPr bwMode="auto">
          <a:xfrm>
            <a:off x="1673225" y="68365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;KJKIKJJJ;KFLI!!HFJLJJ:!E!!JIIKJJJBHEIJKH!-4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87" name="Rectangle 93"/>
          <p:cNvSpPr>
            <a:spLocks noChangeArrowheads="1"/>
          </p:cNvSpPr>
          <p:nvPr/>
        </p:nvSpPr>
        <p:spPr bwMode="auto">
          <a:xfrm>
            <a:off x="80963" y="707231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88" name="Rectangle 94"/>
          <p:cNvSpPr>
            <a:spLocks noChangeArrowheads="1"/>
          </p:cNvSpPr>
          <p:nvPr/>
        </p:nvSpPr>
        <p:spPr bwMode="auto">
          <a:xfrm>
            <a:off x="1512888" y="718312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Pipeline for calling SNPs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89" name="Rectangle 95"/>
          <p:cNvSpPr>
            <a:spLocks noChangeArrowheads="1"/>
          </p:cNvSpPr>
          <p:nvPr/>
        </p:nvSpPr>
        <p:spPr bwMode="auto">
          <a:xfrm>
            <a:off x="1512888" y="725630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0" name="Rectangle 96"/>
          <p:cNvSpPr>
            <a:spLocks noChangeArrowheads="1"/>
          </p:cNvSpPr>
          <p:nvPr/>
        </p:nvSpPr>
        <p:spPr bwMode="auto">
          <a:xfrm>
            <a:off x="1833563" y="7256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Index reference file with BWA index command.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1" name="Rectangle 97"/>
          <p:cNvSpPr>
            <a:spLocks noChangeArrowheads="1"/>
          </p:cNvSpPr>
          <p:nvPr/>
        </p:nvSpPr>
        <p:spPr bwMode="auto">
          <a:xfrm>
            <a:off x="1512888" y="7299166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2.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2" name="Rectangle 98"/>
          <p:cNvSpPr>
            <a:spLocks noChangeArrowheads="1"/>
          </p:cNvSpPr>
          <p:nvPr/>
        </p:nvSpPr>
        <p:spPr bwMode="auto">
          <a:xfrm>
            <a:off x="1833563" y="7299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Map fastq files onto reference genome with BWA mem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3" name="Rectangle 99"/>
          <p:cNvSpPr>
            <a:spLocks noChangeArrowheads="1"/>
          </p:cNvSpPr>
          <p:nvPr/>
        </p:nvSpPr>
        <p:spPr bwMode="auto">
          <a:xfrm>
            <a:off x="1833563" y="7330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command generating a SAM file.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4" name="Rectangle 100"/>
          <p:cNvSpPr>
            <a:spLocks noChangeArrowheads="1"/>
          </p:cNvSpPr>
          <p:nvPr/>
        </p:nvSpPr>
        <p:spPr bwMode="auto">
          <a:xfrm>
            <a:off x="1512888" y="737330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3.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5" name="Rectangle 101"/>
          <p:cNvSpPr>
            <a:spLocks noChangeArrowheads="1"/>
          </p:cNvSpPr>
          <p:nvPr/>
        </p:nvSpPr>
        <p:spPr bwMode="auto">
          <a:xfrm>
            <a:off x="1833563" y="73733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Transfer SAM file into BAM file.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6" name="Rectangle 102"/>
          <p:cNvSpPr>
            <a:spLocks noChangeArrowheads="1"/>
          </p:cNvSpPr>
          <p:nvPr/>
        </p:nvSpPr>
        <p:spPr bwMode="auto">
          <a:xfrm>
            <a:off x="1512888" y="741616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4.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7" name="Rectangle 103"/>
          <p:cNvSpPr>
            <a:spLocks noChangeArrowheads="1"/>
          </p:cNvSpPr>
          <p:nvPr/>
        </p:nvSpPr>
        <p:spPr bwMode="auto">
          <a:xfrm>
            <a:off x="1833563" y="74161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Sort the BAM from name order into coordinate order.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8" name="Rectangle 104"/>
          <p:cNvSpPr>
            <a:spLocks noChangeArrowheads="1"/>
          </p:cNvSpPr>
          <p:nvPr/>
        </p:nvSpPr>
        <p:spPr bwMode="auto">
          <a:xfrm>
            <a:off x="1512888" y="745902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5.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9" name="Rectangle 105"/>
          <p:cNvSpPr>
            <a:spLocks noChangeArrowheads="1"/>
          </p:cNvSpPr>
          <p:nvPr/>
        </p:nvSpPr>
        <p:spPr bwMode="auto">
          <a:xfrm>
            <a:off x="1833563" y="7459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 using samtools mpileup command.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0" name="Rectangle 106"/>
          <p:cNvSpPr>
            <a:spLocks noChangeArrowheads="1"/>
          </p:cNvSpPr>
          <p:nvPr/>
        </p:nvSpPr>
        <p:spPr bwMode="auto">
          <a:xfrm>
            <a:off x="1512888" y="750189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6.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1" name="Rectangle 107"/>
          <p:cNvSpPr>
            <a:spLocks noChangeArrowheads="1"/>
          </p:cNvSpPr>
          <p:nvPr/>
        </p:nvSpPr>
        <p:spPr bwMode="auto">
          <a:xfrm>
            <a:off x="1833563" y="7501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 using GATK UnifiedGenotyper command.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2" name="Rectangle 108"/>
          <p:cNvSpPr>
            <a:spLocks noChangeArrowheads="1"/>
          </p:cNvSpPr>
          <p:nvPr/>
        </p:nvSpPr>
        <p:spPr bwMode="auto">
          <a:xfrm>
            <a:off x="1512888" y="754475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7.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3" name="Rectangle 109"/>
          <p:cNvSpPr>
            <a:spLocks noChangeArrowheads="1"/>
          </p:cNvSpPr>
          <p:nvPr/>
        </p:nvSpPr>
        <p:spPr bwMode="auto">
          <a:xfrm>
            <a:off x="1833563" y="75447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Intersect the two SNPs sets.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4" name="Rectangle 110"/>
          <p:cNvSpPr>
            <a:spLocks noChangeArrowheads="1"/>
          </p:cNvSpPr>
          <p:nvPr/>
        </p:nvSpPr>
        <p:spPr bwMode="auto">
          <a:xfrm>
            <a:off x="80963" y="771525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" name="Rectangle 111"/>
          <p:cNvSpPr>
            <a:spLocks noChangeArrowheads="1"/>
          </p:cNvSpPr>
          <p:nvPr/>
        </p:nvSpPr>
        <p:spPr bwMode="auto">
          <a:xfrm>
            <a:off x="1512888" y="7826057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Simulation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6" name="Rectangle 112"/>
          <p:cNvSpPr>
            <a:spLocks noChangeArrowheads="1"/>
          </p:cNvSpPr>
          <p:nvPr/>
        </p:nvSpPr>
        <p:spPr bwMode="auto">
          <a:xfrm>
            <a:off x="1512888" y="789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The process of simulation is below: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7" name="Rectangle 113"/>
          <p:cNvSpPr>
            <a:spLocks noChangeArrowheads="1"/>
          </p:cNvSpPr>
          <p:nvPr/>
        </p:nvSpPr>
        <p:spPr bwMode="auto">
          <a:xfrm>
            <a:off x="1833563" y="793321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8" name="Rectangle 114"/>
          <p:cNvSpPr>
            <a:spLocks noChangeArrowheads="1"/>
          </p:cNvSpPr>
          <p:nvPr/>
        </p:nvSpPr>
        <p:spPr bwMode="auto">
          <a:xfrm>
            <a:off x="2155825" y="793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Simulate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9" name="Rectangle 115"/>
          <p:cNvSpPr>
            <a:spLocks noChangeArrowheads="1"/>
          </p:cNvSpPr>
          <p:nvPr/>
        </p:nvSpPr>
        <p:spPr bwMode="auto">
          <a:xfrm>
            <a:off x="3046413" y="793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 initial population (possibly using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0" name="Rectangle 116"/>
          <p:cNvSpPr>
            <a:spLocks noChangeArrowheads="1"/>
          </p:cNvSpPr>
          <p:nvPr/>
        </p:nvSpPr>
        <p:spPr bwMode="auto">
          <a:xfrm>
            <a:off x="2155825" y="79643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the ancestors of the 4 lineages in Malawi as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1" name="Rectangle 117"/>
          <p:cNvSpPr>
            <a:spLocks noChangeArrowheads="1"/>
          </p:cNvSpPr>
          <p:nvPr/>
        </p:nvSpPr>
        <p:spPr bwMode="auto">
          <a:xfrm>
            <a:off x="2155825" y="7995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the starting point)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2" name="Rectangle 118"/>
          <p:cNvSpPr>
            <a:spLocks noChangeArrowheads="1"/>
          </p:cNvSpPr>
          <p:nvPr/>
        </p:nvSpPr>
        <p:spPr bwMode="auto">
          <a:xfrm>
            <a:off x="1833563" y="803227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2.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3" name="Rectangle 119"/>
          <p:cNvSpPr>
            <a:spLocks noChangeArrowheads="1"/>
          </p:cNvSpPr>
          <p:nvPr/>
        </p:nvSpPr>
        <p:spPr bwMode="auto">
          <a:xfrm>
            <a:off x="2155825" y="8032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Model its evolution in time using discrete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4" name="Rectangle 120"/>
          <p:cNvSpPr>
            <a:spLocks noChangeArrowheads="1"/>
          </p:cNvSpPr>
          <p:nvPr/>
        </p:nvSpPr>
        <p:spPr bwMode="auto">
          <a:xfrm>
            <a:off x="2155825" y="80635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events, such as mutation, transmission, and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5" name="Rectangle 121"/>
          <p:cNvSpPr>
            <a:spLocks noChangeArrowheads="1"/>
          </p:cNvSpPr>
          <p:nvPr/>
        </p:nvSpPr>
        <p:spPr bwMode="auto">
          <a:xfrm>
            <a:off x="2155825" y="8093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resistance acquisition during treatment; after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6" name="Rectangle 122"/>
          <p:cNvSpPr>
            <a:spLocks noChangeArrowheads="1"/>
          </p:cNvSpPr>
          <p:nvPr/>
        </p:nvSpPr>
        <p:spPr bwMode="auto">
          <a:xfrm>
            <a:off x="2155825" y="81251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 chosen time horizon, sample a random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7" name="Rectangle 123"/>
          <p:cNvSpPr>
            <a:spLocks noChangeArrowheads="1"/>
          </p:cNvSpPr>
          <p:nvPr/>
        </p:nvSpPr>
        <p:spPr bwMode="auto">
          <a:xfrm>
            <a:off x="2155825" y="8156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fraction of the strains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8" name="Rectangle 124"/>
          <p:cNvSpPr>
            <a:spLocks noChangeArrowheads="1"/>
          </p:cNvSpPr>
          <p:nvPr/>
        </p:nvSpPr>
        <p:spPr bwMode="auto">
          <a:xfrm>
            <a:off x="80963" y="8358187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9" name="Rectangle 12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0" name="Rectangle 126"/>
          <p:cNvSpPr>
            <a:spLocks noChangeArrowheads="1"/>
          </p:cNvSpPr>
          <p:nvPr/>
        </p:nvSpPr>
        <p:spPr bwMode="auto">
          <a:xfrm>
            <a:off x="1512888" y="8468995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Simulation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1" name="Rectangle 127"/>
          <p:cNvSpPr>
            <a:spLocks noChangeArrowheads="1"/>
          </p:cNvSpPr>
          <p:nvPr/>
        </p:nvSpPr>
        <p:spPr bwMode="auto">
          <a:xfrm>
            <a:off x="1833563" y="853948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3.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2" name="Rectangle 128"/>
          <p:cNvSpPr>
            <a:spLocks noChangeArrowheads="1"/>
          </p:cNvSpPr>
          <p:nvPr/>
        </p:nvSpPr>
        <p:spPr bwMode="auto">
          <a:xfrm>
            <a:off x="2155825" y="8539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Repeat step 2 for a number of time horizons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3" name="Rectangle 129"/>
          <p:cNvSpPr>
            <a:spLocks noChangeArrowheads="1"/>
          </p:cNvSpPr>
          <p:nvPr/>
        </p:nvSpPr>
        <p:spPr bwMode="auto">
          <a:xfrm>
            <a:off x="2155825" y="8570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and sampling fractions, as well as enough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4" name="Rectangle 130"/>
          <p:cNvSpPr>
            <a:spLocks noChangeArrowheads="1"/>
          </p:cNvSpPr>
          <p:nvPr/>
        </p:nvSpPr>
        <p:spPr bwMode="auto">
          <a:xfrm>
            <a:off x="2155825" y="86010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times for each setting to get a distribution.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5" name="Rectangle 131"/>
          <p:cNvSpPr>
            <a:spLocks noChangeArrowheads="1"/>
          </p:cNvSpPr>
          <p:nvPr/>
        </p:nvSpPr>
        <p:spPr bwMode="auto">
          <a:xfrm>
            <a:off x="1833563" y="86385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4.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6" name="Rectangle 132"/>
          <p:cNvSpPr>
            <a:spLocks noChangeArrowheads="1"/>
          </p:cNvSpPr>
          <p:nvPr/>
        </p:nvSpPr>
        <p:spPr bwMode="auto">
          <a:xfrm>
            <a:off x="2155825" y="86385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Use these simulated data as the basis of an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7" name="Rectangle 133"/>
          <p:cNvSpPr>
            <a:spLocks noChangeArrowheads="1"/>
          </p:cNvSpPr>
          <p:nvPr/>
        </p:nvSpPr>
        <p:spPr bwMode="auto">
          <a:xfrm>
            <a:off x="2155825" y="8669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evaluation of any classification algorithm.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8" name="Rectangle 134"/>
          <p:cNvSpPr>
            <a:spLocks noChangeArrowheads="1"/>
          </p:cNvSpPr>
          <p:nvPr/>
        </p:nvSpPr>
        <p:spPr bwMode="auto">
          <a:xfrm>
            <a:off x="80963" y="900112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9" name="Rectangle 135"/>
          <p:cNvSpPr>
            <a:spLocks noChangeArrowheads="1"/>
          </p:cNvSpPr>
          <p:nvPr/>
        </p:nvSpPr>
        <p:spPr bwMode="auto">
          <a:xfrm>
            <a:off x="1512888" y="9111932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Details of Simulation Process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0" name="Rectangle 136"/>
          <p:cNvSpPr>
            <a:spLocks noChangeArrowheads="1"/>
          </p:cNvSpPr>
          <p:nvPr/>
        </p:nvSpPr>
        <p:spPr bwMode="auto">
          <a:xfrm>
            <a:off x="1512888" y="9176226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1" name="Rectangle 137"/>
          <p:cNvSpPr>
            <a:spLocks noChangeArrowheads="1"/>
          </p:cNvSpPr>
          <p:nvPr/>
        </p:nvSpPr>
        <p:spPr bwMode="auto">
          <a:xfrm>
            <a:off x="1512888" y="921194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2.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2" name="Rectangle 138"/>
          <p:cNvSpPr>
            <a:spLocks noChangeArrowheads="1"/>
          </p:cNvSpPr>
          <p:nvPr/>
        </p:nvSpPr>
        <p:spPr bwMode="auto">
          <a:xfrm>
            <a:off x="1512888" y="9270841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3.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3" name="Rectangle 139"/>
          <p:cNvSpPr>
            <a:spLocks noChangeArrowheads="1"/>
          </p:cNvSpPr>
          <p:nvPr/>
        </p:nvSpPr>
        <p:spPr bwMode="auto">
          <a:xfrm>
            <a:off x="1874838" y="91762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Download the Malawi data.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4" name="Rectangle 140"/>
          <p:cNvSpPr>
            <a:spLocks noChangeArrowheads="1"/>
          </p:cNvSpPr>
          <p:nvPr/>
        </p:nvSpPr>
        <p:spPr bwMode="auto">
          <a:xfrm>
            <a:off x="1874838" y="921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Reconstruct the ancestor of each linage by using phylogenetics with tools like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5" name="Rectangle 141"/>
          <p:cNvSpPr>
            <a:spLocks noChangeArrowheads="1"/>
          </p:cNvSpPr>
          <p:nvPr/>
        </p:nvSpPr>
        <p:spPr bwMode="auto">
          <a:xfrm>
            <a:off x="1874838" y="92351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Phylip, PAML and PAUL.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6" name="Rectangle 142"/>
          <p:cNvSpPr>
            <a:spLocks noChangeArrowheads="1"/>
          </p:cNvSpPr>
          <p:nvPr/>
        </p:nvSpPr>
        <p:spPr bwMode="auto">
          <a:xfrm>
            <a:off x="1874838" y="92708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Generate a list of events: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7" name="Rectangle 143"/>
          <p:cNvSpPr>
            <a:spLocks noChangeArrowheads="1"/>
          </p:cNvSpPr>
          <p:nvPr/>
        </p:nvSpPr>
        <p:spPr bwMode="auto">
          <a:xfrm>
            <a:off x="1833563" y="9299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8" name="Rectangle 144"/>
          <p:cNvSpPr>
            <a:spLocks noChangeArrowheads="1"/>
          </p:cNvSpPr>
          <p:nvPr/>
        </p:nvSpPr>
        <p:spPr bwMode="auto">
          <a:xfrm>
            <a:off x="1833563" y="9351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9" name="Rectangle 145"/>
          <p:cNvSpPr>
            <a:spLocks noChangeArrowheads="1"/>
          </p:cNvSpPr>
          <p:nvPr/>
        </p:nvSpPr>
        <p:spPr bwMode="auto">
          <a:xfrm>
            <a:off x="1833563" y="94038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0" name="Rectangle 146"/>
          <p:cNvSpPr>
            <a:spLocks noChangeArrowheads="1"/>
          </p:cNvSpPr>
          <p:nvPr/>
        </p:nvSpPr>
        <p:spPr bwMode="auto">
          <a:xfrm>
            <a:off x="2195513" y="9299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n1 mutation (n1 = 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1" name="Rectangle 147"/>
          <p:cNvSpPr>
            <a:spLocks noChangeArrowheads="1"/>
          </p:cNvSpPr>
          <p:nvPr/>
        </p:nvSpPr>
        <p:spPr bwMode="auto">
          <a:xfrm>
            <a:off x="3681413" y="93038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2" name="Rectangle 148"/>
          <p:cNvSpPr>
            <a:spLocks noChangeArrowheads="1"/>
          </p:cNvSpPr>
          <p:nvPr/>
        </p:nvSpPr>
        <p:spPr bwMode="auto">
          <a:xfrm>
            <a:off x="3802063" y="9299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3" name="Rectangle 149"/>
          <p:cNvSpPr>
            <a:spLocks noChangeArrowheads="1"/>
          </p:cNvSpPr>
          <p:nvPr/>
        </p:nvSpPr>
        <p:spPr bwMode="auto">
          <a:xfrm>
            <a:off x="3935413" y="93038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4" name="Rectangle 150"/>
          <p:cNvSpPr>
            <a:spLocks noChangeArrowheads="1"/>
          </p:cNvSpPr>
          <p:nvPr/>
        </p:nvSpPr>
        <p:spPr bwMode="auto">
          <a:xfrm>
            <a:off x="4064000" y="9299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µ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5" name="Rectangle 151"/>
          <p:cNvSpPr>
            <a:spLocks noChangeArrowheads="1"/>
          </p:cNvSpPr>
          <p:nvPr/>
        </p:nvSpPr>
        <p:spPr bwMode="auto">
          <a:xfrm>
            <a:off x="4197350" y="93038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6" name="Rectangle 152"/>
          <p:cNvSpPr>
            <a:spLocks noChangeArrowheads="1"/>
          </p:cNvSpPr>
          <p:nvPr/>
        </p:nvSpPr>
        <p:spPr bwMode="auto">
          <a:xfrm>
            <a:off x="4324350" y="9299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), where µ is mutation rate and τ is time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7" name="Rectangle 153"/>
          <p:cNvSpPr>
            <a:spLocks noChangeArrowheads="1"/>
          </p:cNvSpPr>
          <p:nvPr/>
        </p:nvSpPr>
        <p:spPr bwMode="auto">
          <a:xfrm>
            <a:off x="2195513" y="93225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span.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8" name="Rectangle 154"/>
          <p:cNvSpPr>
            <a:spLocks noChangeArrowheads="1"/>
          </p:cNvSpPr>
          <p:nvPr/>
        </p:nvSpPr>
        <p:spPr bwMode="auto">
          <a:xfrm>
            <a:off x="2195513" y="9351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n2 transmission (n2 = 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9" name="Rectangle 155"/>
          <p:cNvSpPr>
            <a:spLocks noChangeArrowheads="1"/>
          </p:cNvSpPr>
          <p:nvPr/>
        </p:nvSpPr>
        <p:spPr bwMode="auto">
          <a:xfrm>
            <a:off x="4010025" y="93565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0" name="Rectangle 156"/>
          <p:cNvSpPr>
            <a:spLocks noChangeArrowheads="1"/>
          </p:cNvSpPr>
          <p:nvPr/>
        </p:nvSpPr>
        <p:spPr bwMode="auto">
          <a:xfrm>
            <a:off x="4137025" y="9351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β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1" name="Rectangle 157"/>
          <p:cNvSpPr>
            <a:spLocks noChangeArrowheads="1"/>
          </p:cNvSpPr>
          <p:nvPr/>
        </p:nvSpPr>
        <p:spPr bwMode="auto">
          <a:xfrm>
            <a:off x="4270375" y="93565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2" name="Rectangle 158"/>
          <p:cNvSpPr>
            <a:spLocks noChangeArrowheads="1"/>
          </p:cNvSpPr>
          <p:nvPr/>
        </p:nvSpPr>
        <p:spPr bwMode="auto">
          <a:xfrm>
            <a:off x="4391025" y="9351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), where β is contact/reinfection rate and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3" name="Rectangle 159"/>
          <p:cNvSpPr>
            <a:spLocks noChangeArrowheads="1"/>
          </p:cNvSpPr>
          <p:nvPr/>
        </p:nvSpPr>
        <p:spPr bwMode="auto">
          <a:xfrm>
            <a:off x="2195513" y="93743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is time span.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4" name="Rectangle 160"/>
          <p:cNvSpPr>
            <a:spLocks noChangeArrowheads="1"/>
          </p:cNvSpPr>
          <p:nvPr/>
        </p:nvSpPr>
        <p:spPr bwMode="auto">
          <a:xfrm>
            <a:off x="2195513" y="94038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n3 resistance acquisition (n3 = α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5" name="Rectangle 161"/>
          <p:cNvSpPr>
            <a:spLocks noChangeArrowheads="1"/>
          </p:cNvSpPr>
          <p:nvPr/>
        </p:nvSpPr>
        <p:spPr bwMode="auto">
          <a:xfrm>
            <a:off x="4551363" y="94092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6" name="Rectangle 162"/>
          <p:cNvSpPr>
            <a:spLocks noChangeArrowheads="1"/>
          </p:cNvSpPr>
          <p:nvPr/>
        </p:nvSpPr>
        <p:spPr bwMode="auto">
          <a:xfrm>
            <a:off x="4678363" y="94038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7" name="Rectangle 163"/>
          <p:cNvSpPr>
            <a:spLocks noChangeArrowheads="1"/>
          </p:cNvSpPr>
          <p:nvPr/>
        </p:nvSpPr>
        <p:spPr bwMode="auto">
          <a:xfrm>
            <a:off x="4786313" y="9413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8" name="Rectangle 164"/>
          <p:cNvSpPr>
            <a:spLocks noChangeArrowheads="1"/>
          </p:cNvSpPr>
          <p:nvPr/>
        </p:nvSpPr>
        <p:spPr bwMode="auto">
          <a:xfrm>
            <a:off x="4892675" y="94092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9" name="Rectangle 165"/>
          <p:cNvSpPr>
            <a:spLocks noChangeArrowheads="1"/>
          </p:cNvSpPr>
          <p:nvPr/>
        </p:nvSpPr>
        <p:spPr bwMode="auto">
          <a:xfrm>
            <a:off x="5021263" y="94038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0" name="Rectangle 166"/>
          <p:cNvSpPr>
            <a:spLocks noChangeArrowheads="1"/>
          </p:cNvSpPr>
          <p:nvPr/>
        </p:nvSpPr>
        <p:spPr bwMode="auto">
          <a:xfrm>
            <a:off x="5127625" y="9413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1" name="Rectangle 167"/>
          <p:cNvSpPr>
            <a:spLocks noChangeArrowheads="1"/>
          </p:cNvSpPr>
          <p:nvPr/>
        </p:nvSpPr>
        <p:spPr bwMode="auto">
          <a:xfrm>
            <a:off x="5248275" y="94092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2" name="Rectangle 168"/>
          <p:cNvSpPr>
            <a:spLocks noChangeArrowheads="1"/>
          </p:cNvSpPr>
          <p:nvPr/>
        </p:nvSpPr>
        <p:spPr bwMode="auto">
          <a:xfrm>
            <a:off x="5375275" y="94038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), where α is rate of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3" name="Rectangle 169"/>
          <p:cNvSpPr>
            <a:spLocks noChangeArrowheads="1"/>
          </p:cNvSpPr>
          <p:nvPr/>
        </p:nvSpPr>
        <p:spPr bwMode="auto">
          <a:xfrm>
            <a:off x="2195513" y="9426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breakdown, 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4" name="Rectangle 170"/>
          <p:cNvSpPr>
            <a:spLocks noChangeArrowheads="1"/>
          </p:cNvSpPr>
          <p:nvPr/>
        </p:nvSpPr>
        <p:spPr bwMode="auto">
          <a:xfrm>
            <a:off x="3179763" y="94368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5" name="Rectangle 171"/>
          <p:cNvSpPr>
            <a:spLocks noChangeArrowheads="1"/>
          </p:cNvSpPr>
          <p:nvPr/>
        </p:nvSpPr>
        <p:spPr bwMode="auto">
          <a:xfrm>
            <a:off x="3286125" y="9426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is probability of seeking for treatment, 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6" name="Rectangle 172"/>
          <p:cNvSpPr>
            <a:spLocks noChangeArrowheads="1"/>
          </p:cNvSpPr>
          <p:nvPr/>
        </p:nvSpPr>
        <p:spPr bwMode="auto">
          <a:xfrm>
            <a:off x="6105525" y="94368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7" name="Rectangle 173"/>
          <p:cNvSpPr>
            <a:spLocks noChangeArrowheads="1"/>
          </p:cNvSpPr>
          <p:nvPr/>
        </p:nvSpPr>
        <p:spPr bwMode="auto">
          <a:xfrm>
            <a:off x="6232525" y="9426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is resistance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8" name="Rectangle 174"/>
          <p:cNvSpPr>
            <a:spLocks noChangeArrowheads="1"/>
          </p:cNvSpPr>
          <p:nvPr/>
        </p:nvSpPr>
        <p:spPr bwMode="auto">
          <a:xfrm>
            <a:off x="2195513" y="9450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rate and τ is time span.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9" name="Rectangle 175"/>
          <p:cNvSpPr>
            <a:spLocks noChangeArrowheads="1"/>
          </p:cNvSpPr>
          <p:nvPr/>
        </p:nvSpPr>
        <p:spPr bwMode="auto">
          <a:xfrm>
            <a:off x="2195513" y="9478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n4 death/removal γ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0" name="Rectangle 176"/>
          <p:cNvSpPr>
            <a:spLocks noChangeArrowheads="1"/>
          </p:cNvSpPr>
          <p:nvPr/>
        </p:nvSpPr>
        <p:spPr bwMode="auto">
          <a:xfrm>
            <a:off x="3608388" y="94842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1" name="Rectangle 177"/>
          <p:cNvSpPr>
            <a:spLocks noChangeArrowheads="1"/>
          </p:cNvSpPr>
          <p:nvPr/>
        </p:nvSpPr>
        <p:spPr bwMode="auto">
          <a:xfrm>
            <a:off x="3735388" y="9478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, where γ is rate of death/removal and τ is time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2" name="Rectangle 178"/>
          <p:cNvSpPr>
            <a:spLocks noChangeArrowheads="1"/>
          </p:cNvSpPr>
          <p:nvPr/>
        </p:nvSpPr>
        <p:spPr bwMode="auto">
          <a:xfrm>
            <a:off x="2195513" y="95029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span.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3" name="Rectangle 179"/>
          <p:cNvSpPr>
            <a:spLocks noChangeArrowheads="1"/>
          </p:cNvSpPr>
          <p:nvPr/>
        </p:nvSpPr>
        <p:spPr bwMode="auto">
          <a:xfrm>
            <a:off x="1833563" y="9478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4" name="Rectangle 180"/>
          <p:cNvSpPr>
            <a:spLocks noChangeArrowheads="1"/>
          </p:cNvSpPr>
          <p:nvPr/>
        </p:nvSpPr>
        <p:spPr bwMode="auto">
          <a:xfrm>
            <a:off x="1833563" y="95315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 = n1 + n2 + n3 + n4, total events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5" name="Rectangle 181"/>
          <p:cNvSpPr>
            <a:spLocks noChangeArrowheads="1"/>
          </p:cNvSpPr>
          <p:nvPr/>
        </p:nvSpPr>
        <p:spPr bwMode="auto">
          <a:xfrm>
            <a:off x="80963" y="964406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6" name="Rectangle 182"/>
          <p:cNvSpPr>
            <a:spLocks noChangeArrowheads="1"/>
          </p:cNvSpPr>
          <p:nvPr/>
        </p:nvSpPr>
        <p:spPr bwMode="auto">
          <a:xfrm>
            <a:off x="1512888" y="975487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Details of Simulation Process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7" name="Rectangle 183"/>
          <p:cNvSpPr>
            <a:spLocks noChangeArrowheads="1"/>
          </p:cNvSpPr>
          <p:nvPr/>
        </p:nvSpPr>
        <p:spPr bwMode="auto">
          <a:xfrm>
            <a:off x="1512888" y="983519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4.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8" name="Rectangle 184"/>
          <p:cNvSpPr>
            <a:spLocks noChangeArrowheads="1"/>
          </p:cNvSpPr>
          <p:nvPr/>
        </p:nvSpPr>
        <p:spPr bwMode="auto">
          <a:xfrm>
            <a:off x="1874838" y="98351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Produce the events and make changes in the matrices.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9" name="Rectangle 185"/>
          <p:cNvSpPr>
            <a:spLocks noChangeArrowheads="1"/>
          </p:cNvSpPr>
          <p:nvPr/>
        </p:nvSpPr>
        <p:spPr bwMode="auto">
          <a:xfrm>
            <a:off x="1833563" y="98717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a. decide which event, P[mutation] = n1/N etc.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0" name="Rectangle 186"/>
          <p:cNvSpPr>
            <a:spLocks noChangeArrowheads="1"/>
          </p:cNvSpPr>
          <p:nvPr/>
        </p:nvSpPr>
        <p:spPr bwMode="auto">
          <a:xfrm>
            <a:off x="1833563" y="99083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b. decide what patient/strain it applies to (random)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1" name="Rectangle 187"/>
          <p:cNvSpPr>
            <a:spLocks noChangeArrowheads="1"/>
          </p:cNvSpPr>
          <p:nvPr/>
        </p:nvSpPr>
        <p:spPr bwMode="auto">
          <a:xfrm>
            <a:off x="1833563" y="9945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c. mutation: select patient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2" name="Rectangle 188"/>
          <p:cNvSpPr>
            <a:spLocks noChangeArrowheads="1"/>
          </p:cNvSpPr>
          <p:nvPr/>
        </p:nvSpPr>
        <p:spPr bwMode="auto">
          <a:xfrm>
            <a:off x="4391025" y="9960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3" name="Rectangle 189"/>
          <p:cNvSpPr>
            <a:spLocks noChangeArrowheads="1"/>
          </p:cNvSpPr>
          <p:nvPr/>
        </p:nvSpPr>
        <p:spPr bwMode="auto">
          <a:xfrm>
            <a:off x="4491038" y="9945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and SNP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4" name="Rectangle 190"/>
          <p:cNvSpPr>
            <a:spLocks noChangeArrowheads="1"/>
          </p:cNvSpPr>
          <p:nvPr/>
        </p:nvSpPr>
        <p:spPr bwMode="auto">
          <a:xfrm>
            <a:off x="5348288" y="9960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k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5" name="Rectangle 191"/>
          <p:cNvSpPr>
            <a:spLocks noChangeArrowheads="1"/>
          </p:cNvSpPr>
          <p:nvPr/>
        </p:nvSpPr>
        <p:spPr bwMode="auto">
          <a:xfrm>
            <a:off x="5422900" y="9945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6" name="Rectangle 192"/>
          <p:cNvSpPr>
            <a:spLocks noChangeArrowheads="1"/>
          </p:cNvSpPr>
          <p:nvPr/>
        </p:nvSpPr>
        <p:spPr bwMode="auto">
          <a:xfrm>
            <a:off x="1833563" y="9982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d. transmission: from i to j, replace strain j by strain i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7" name="Rectangle 193"/>
          <p:cNvSpPr>
            <a:spLocks noChangeArrowheads="1"/>
          </p:cNvSpPr>
          <p:nvPr/>
        </p:nvSpPr>
        <p:spPr bwMode="auto">
          <a:xfrm>
            <a:off x="2195513" y="10013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and transmission overrules acquisition.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8" name="Rectangle 194"/>
          <p:cNvSpPr>
            <a:spLocks noChangeArrowheads="1"/>
          </p:cNvSpPr>
          <p:nvPr/>
        </p:nvSpPr>
        <p:spPr bwMode="auto">
          <a:xfrm>
            <a:off x="1833563" y="10050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e. acquisition: like mutation but k has to be a resistant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9" name="Rectangle 195"/>
          <p:cNvSpPr>
            <a:spLocks noChangeArrowheads="1"/>
          </p:cNvSpPr>
          <p:nvPr/>
        </p:nvSpPr>
        <p:spPr bwMode="auto">
          <a:xfrm>
            <a:off x="2195513" y="10081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SNP.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0" name="Rectangle 196"/>
          <p:cNvSpPr>
            <a:spLocks noChangeArrowheads="1"/>
          </p:cNvSpPr>
          <p:nvPr/>
        </p:nvSpPr>
        <p:spPr bwMode="auto">
          <a:xfrm>
            <a:off x="1833563" y="101182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f. death/removal: delete the column of the matrices.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1" name="Rectangle 197"/>
          <p:cNvSpPr>
            <a:spLocks noChangeArrowheads="1"/>
          </p:cNvSpPr>
          <p:nvPr/>
        </p:nvSpPr>
        <p:spPr bwMode="auto">
          <a:xfrm>
            <a:off x="1512888" y="10161111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5.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2" name="Rectangle 198"/>
          <p:cNvSpPr>
            <a:spLocks noChangeArrowheads="1"/>
          </p:cNvSpPr>
          <p:nvPr/>
        </p:nvSpPr>
        <p:spPr bwMode="auto">
          <a:xfrm>
            <a:off x="1874838" y="101611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sampling: all alive patients, probability = κ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3" name="Rectangle 199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4" name="Rectangle 200"/>
          <p:cNvSpPr>
            <a:spLocks noChangeArrowheads="1"/>
          </p:cNvSpPr>
          <p:nvPr/>
        </p:nvSpPr>
        <p:spPr bwMode="auto">
          <a:xfrm>
            <a:off x="3030538" y="1253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5" name="Rectangle 201"/>
          <p:cNvSpPr>
            <a:spLocks noChangeArrowheads="1"/>
          </p:cNvSpPr>
          <p:nvPr/>
        </p:nvSpPr>
        <p:spPr bwMode="auto">
          <a:xfrm>
            <a:off x="3465513" y="125380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463C1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www.medicalnewstoday.com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6" name="Rectangle 202"/>
          <p:cNvSpPr>
            <a:spLocks noChangeArrowheads="1"/>
          </p:cNvSpPr>
          <p:nvPr/>
        </p:nvSpPr>
        <p:spPr bwMode="auto">
          <a:xfrm>
            <a:off x="233363" y="130111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97" name="Rectangle 203"/>
          <p:cNvSpPr>
            <a:spLocks noChangeArrowheads="1"/>
          </p:cNvSpPr>
          <p:nvPr/>
        </p:nvSpPr>
        <p:spPr bwMode="auto">
          <a:xfrm>
            <a:off x="1665288" y="1411922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Tuberculosis (TB)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8" name="Rectangle 204"/>
          <p:cNvSpPr>
            <a:spLocks noChangeArrowheads="1"/>
          </p:cNvSpPr>
          <p:nvPr/>
        </p:nvSpPr>
        <p:spPr bwMode="auto">
          <a:xfrm>
            <a:off x="1665288" y="14922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9 million people developed TB and 1.5 million died from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9" name="Rectangle 205"/>
          <p:cNvSpPr>
            <a:spLocks noChangeArrowheads="1"/>
          </p:cNvSpPr>
          <p:nvPr/>
        </p:nvSpPr>
        <p:spPr bwMode="auto">
          <a:xfrm>
            <a:off x="1825625" y="153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worldwide in 2013.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0" name="Rectangle 206"/>
          <p:cNvSpPr>
            <a:spLocks noChangeArrowheads="1"/>
          </p:cNvSpPr>
          <p:nvPr/>
        </p:nvSpPr>
        <p:spPr bwMode="auto">
          <a:xfrm>
            <a:off x="1665288" y="15859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Efficient human-to-human transmission by aerosol route.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1" name="Rectangle 207"/>
          <p:cNvSpPr>
            <a:spLocks noChangeArrowheads="1"/>
          </p:cNvSpPr>
          <p:nvPr/>
        </p:nvSpPr>
        <p:spPr bwMode="auto">
          <a:xfrm>
            <a:off x="1665288" y="16395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Effective treatment and control of TB are complicated by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2" name="Rectangle 208"/>
          <p:cNvSpPr>
            <a:spLocks noChangeArrowheads="1"/>
          </p:cNvSpPr>
          <p:nvPr/>
        </p:nvSpPr>
        <p:spPr bwMode="auto">
          <a:xfrm>
            <a:off x="1825625" y="16806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the emergence and spread of drug-resistant, multidrug-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3" name="Rectangle 209"/>
          <p:cNvSpPr>
            <a:spLocks noChangeArrowheads="1"/>
          </p:cNvSpPr>
          <p:nvPr/>
        </p:nvSpPr>
        <p:spPr bwMode="auto">
          <a:xfrm>
            <a:off x="1825625" y="1721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resistant (MDR) and extensively drug-resistant (XDR) TB.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4" name="Rectangle 210"/>
          <p:cNvSpPr>
            <a:spLocks noChangeArrowheads="1"/>
          </p:cNvSpPr>
          <p:nvPr/>
        </p:nvSpPr>
        <p:spPr bwMode="auto">
          <a:xfrm>
            <a:off x="233363" y="194405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5" name="Rectangle 211"/>
          <p:cNvSpPr>
            <a:spLocks noChangeArrowheads="1"/>
          </p:cNvSpPr>
          <p:nvPr/>
        </p:nvSpPr>
        <p:spPr bwMode="auto">
          <a:xfrm>
            <a:off x="1665288" y="205486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Drug-resistant strains of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6" name="Rectangle 212"/>
          <p:cNvSpPr>
            <a:spLocks noChangeArrowheads="1"/>
          </p:cNvSpPr>
          <p:nvPr/>
        </p:nvSpPr>
        <p:spPr bwMode="auto">
          <a:xfrm>
            <a:off x="1665288" y="21378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Isoniazid, rifampin, ethambutol and streptomycin are first-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7" name="Rectangle 213"/>
          <p:cNvSpPr>
            <a:spLocks noChangeArrowheads="1"/>
          </p:cNvSpPr>
          <p:nvPr/>
        </p:nvSpPr>
        <p:spPr bwMode="auto">
          <a:xfrm>
            <a:off x="1825625" y="21824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line antituberculosis drugs.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8" name="Rectangle 214"/>
          <p:cNvSpPr>
            <a:spLocks noChangeArrowheads="1"/>
          </p:cNvSpPr>
          <p:nvPr/>
        </p:nvSpPr>
        <p:spPr bwMode="auto">
          <a:xfrm>
            <a:off x="1665288" y="22386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Ofloxacin and kanamycin are the second-line drugs.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9" name="Rectangle 215"/>
          <p:cNvSpPr>
            <a:spLocks noChangeArrowheads="1"/>
          </p:cNvSpPr>
          <p:nvPr/>
        </p:nvSpPr>
        <p:spPr bwMode="auto">
          <a:xfrm>
            <a:off x="1665288" y="22950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MDR TB is defined as disease that is resistant to at least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10" name="Rectangle 216"/>
          <p:cNvSpPr>
            <a:spLocks noChangeArrowheads="1"/>
          </p:cNvSpPr>
          <p:nvPr/>
        </p:nvSpPr>
        <p:spPr bwMode="auto">
          <a:xfrm>
            <a:off x="1825625" y="2339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isoniazid and rifampin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11" name="Rectangle 217"/>
          <p:cNvSpPr>
            <a:spLocks noChangeArrowheads="1"/>
          </p:cNvSpPr>
          <p:nvPr/>
        </p:nvSpPr>
        <p:spPr bwMode="auto">
          <a:xfrm>
            <a:off x="1665288" y="23958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XDR TB is defined as disease that is resistant to at least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12" name="Rectangle 218"/>
          <p:cNvSpPr>
            <a:spLocks noChangeArrowheads="1"/>
          </p:cNvSpPr>
          <p:nvPr/>
        </p:nvSpPr>
        <p:spPr bwMode="auto">
          <a:xfrm>
            <a:off x="1825625" y="2441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isoniazid, rifampin, ofloxacin and kanamycin.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13" name="Rectangle 219"/>
          <p:cNvSpPr>
            <a:spLocks noChangeArrowheads="1"/>
          </p:cNvSpPr>
          <p:nvPr/>
        </p:nvSpPr>
        <p:spPr bwMode="auto">
          <a:xfrm>
            <a:off x="233363" y="258699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14" name="AutoShape 220" descr="https://connect.sfu.ca/service/extension/convertd/convertd/59/index.26029.1764673370260291.jpg"/>
          <p:cNvSpPr>
            <a:spLocks noChangeAspect="1" noChangeArrowheads="1"/>
          </p:cNvSpPr>
          <p:nvPr/>
        </p:nvSpPr>
        <p:spPr bwMode="auto">
          <a:xfrm>
            <a:off x="152400" y="152400"/>
            <a:ext cx="49339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5" name="Rectangle 221"/>
          <p:cNvSpPr>
            <a:spLocks noChangeArrowheads="1"/>
          </p:cNvSpPr>
          <p:nvPr/>
        </p:nvSpPr>
        <p:spPr bwMode="auto">
          <a:xfrm>
            <a:off x="1665288" y="2697797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Drug-resistant strains of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16" name="Rectangle 222"/>
          <p:cNvSpPr>
            <a:spLocks noChangeArrowheads="1"/>
          </p:cNvSpPr>
          <p:nvPr/>
        </p:nvSpPr>
        <p:spPr bwMode="auto">
          <a:xfrm>
            <a:off x="1665288" y="27781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17" name="Rectangle 223"/>
          <p:cNvSpPr>
            <a:spLocks noChangeArrowheads="1"/>
          </p:cNvSpPr>
          <p:nvPr/>
        </p:nvSpPr>
        <p:spPr bwMode="auto">
          <a:xfrm>
            <a:off x="1825625" y="27781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Resistance can arise from two different sources: acquisition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18" name="Rectangle 224"/>
          <p:cNvSpPr>
            <a:spLocks noChangeArrowheads="1"/>
          </p:cNvSpPr>
          <p:nvPr/>
        </p:nvSpPr>
        <p:spPr bwMode="auto">
          <a:xfrm>
            <a:off x="1825625" y="28182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and transmission.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19" name="Rectangle 225"/>
          <p:cNvSpPr>
            <a:spLocks noChangeArrowheads="1"/>
          </p:cNvSpPr>
          <p:nvPr/>
        </p:nvSpPr>
        <p:spPr bwMode="auto">
          <a:xfrm>
            <a:off x="1665288" y="28717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When an initial drug-sensitive strain acquires a resistance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0" name="Rectangle 226"/>
          <p:cNvSpPr>
            <a:spLocks noChangeArrowheads="1"/>
          </p:cNvSpPr>
          <p:nvPr/>
        </p:nvSpPr>
        <p:spPr bwMode="auto">
          <a:xfrm>
            <a:off x="1825625" y="29138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mutation is acquisition.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1" name="Rectangle 227"/>
          <p:cNvSpPr>
            <a:spLocks noChangeArrowheads="1"/>
          </p:cNvSpPr>
          <p:nvPr/>
        </p:nvSpPr>
        <p:spPr bwMode="auto">
          <a:xfrm>
            <a:off x="4141788" y="3192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2" name="Rectangle 228"/>
          <p:cNvSpPr>
            <a:spLocks noChangeArrowheads="1"/>
          </p:cNvSpPr>
          <p:nvPr/>
        </p:nvSpPr>
        <p:spPr bwMode="auto">
          <a:xfrm>
            <a:off x="4583113" y="319246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463C1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evolution.berkeley.edu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3" name="Rectangle 229"/>
          <p:cNvSpPr>
            <a:spLocks noChangeArrowheads="1"/>
          </p:cNvSpPr>
          <p:nvPr/>
        </p:nvSpPr>
        <p:spPr bwMode="auto">
          <a:xfrm>
            <a:off x="233363" y="3229927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24" name="AutoShape 230" descr="https://connect.sfu.ca/service/extension/convertd/convertd/59/index.26029.1764673370260292.jpg"/>
          <p:cNvSpPr>
            <a:spLocks noChangeAspect="1" noChangeArrowheads="1"/>
          </p:cNvSpPr>
          <p:nvPr/>
        </p:nvSpPr>
        <p:spPr bwMode="auto">
          <a:xfrm>
            <a:off x="152400" y="152400"/>
            <a:ext cx="44577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5" name="Rectangle 231"/>
          <p:cNvSpPr>
            <a:spLocks noChangeArrowheads="1"/>
          </p:cNvSpPr>
          <p:nvPr/>
        </p:nvSpPr>
        <p:spPr bwMode="auto">
          <a:xfrm>
            <a:off x="1665288" y="3340735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Drug-resistant strains of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6" name="Rectangle 232"/>
          <p:cNvSpPr>
            <a:spLocks noChangeArrowheads="1"/>
          </p:cNvSpPr>
          <p:nvPr/>
        </p:nvSpPr>
        <p:spPr bwMode="auto">
          <a:xfrm>
            <a:off x="1665288" y="34210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When a host gets infected by an already resistant strain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7" name="Rectangle 233"/>
          <p:cNvSpPr>
            <a:spLocks noChangeArrowheads="1"/>
          </p:cNvSpPr>
          <p:nvPr/>
        </p:nvSpPr>
        <p:spPr bwMode="auto">
          <a:xfrm>
            <a:off x="1825625" y="34612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from another host is transmission.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8" name="Rectangle 234"/>
          <p:cNvSpPr>
            <a:spLocks noChangeArrowheads="1"/>
          </p:cNvSpPr>
          <p:nvPr/>
        </p:nvSpPr>
        <p:spPr bwMode="auto">
          <a:xfrm>
            <a:off x="2951163" y="3771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9" name="Rectangle 235"/>
          <p:cNvSpPr>
            <a:spLocks noChangeArrowheads="1"/>
          </p:cNvSpPr>
          <p:nvPr/>
        </p:nvSpPr>
        <p:spPr bwMode="auto">
          <a:xfrm>
            <a:off x="3386138" y="377190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463C1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www.eac.int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0" name="Rectangle 236"/>
          <p:cNvSpPr>
            <a:spLocks noChangeArrowheads="1"/>
          </p:cNvSpPr>
          <p:nvPr/>
        </p:nvSpPr>
        <p:spPr bwMode="auto">
          <a:xfrm>
            <a:off x="233363" y="387286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31" name="Rectangle 237"/>
          <p:cNvSpPr>
            <a:spLocks noChangeArrowheads="1"/>
          </p:cNvSpPr>
          <p:nvPr/>
        </p:nvSpPr>
        <p:spPr bwMode="auto">
          <a:xfrm>
            <a:off x="1665288" y="3983672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Project Goal and summer goals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2" name="Rectangle 238"/>
          <p:cNvSpPr>
            <a:spLocks noChangeArrowheads="1"/>
          </p:cNvSpPr>
          <p:nvPr/>
        </p:nvSpPr>
        <p:spPr bwMode="auto">
          <a:xfrm>
            <a:off x="1665288" y="40568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Project goal is to estimate the contributions of acquisition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3" name="Rectangle 239"/>
          <p:cNvSpPr>
            <a:spLocks noChangeArrowheads="1"/>
          </p:cNvSpPr>
          <p:nvPr/>
        </p:nvSpPr>
        <p:spPr bwMode="auto">
          <a:xfrm>
            <a:off x="1825625" y="4088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vs. transmission via a simulation study.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4" name="Rectangle 240"/>
          <p:cNvSpPr>
            <a:spLocks noChangeArrowheads="1"/>
          </p:cNvSpPr>
          <p:nvPr/>
        </p:nvSpPr>
        <p:spPr bwMode="auto">
          <a:xfrm>
            <a:off x="1665288" y="413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5" name="Rectangle 241"/>
          <p:cNvSpPr>
            <a:spLocks noChangeArrowheads="1"/>
          </p:cNvSpPr>
          <p:nvPr/>
        </p:nvSpPr>
        <p:spPr bwMode="auto">
          <a:xfrm>
            <a:off x="1825625" y="41309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Summer goals: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6" name="Rectangle 242"/>
          <p:cNvSpPr>
            <a:spLocks noChangeArrowheads="1"/>
          </p:cNvSpPr>
          <p:nvPr/>
        </p:nvSpPr>
        <p:spPr bwMode="auto">
          <a:xfrm>
            <a:off x="1985963" y="4167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a. Call Single-nucleotide polymorphisms (SNPs) on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7" name="Rectangle 243"/>
          <p:cNvSpPr>
            <a:spLocks noChangeArrowheads="1"/>
          </p:cNvSpPr>
          <p:nvPr/>
        </p:nvSpPr>
        <p:spPr bwMode="auto">
          <a:xfrm>
            <a:off x="2308225" y="41987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genomes for every sample in MALAWI dataset (1628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8" name="Rectangle 244"/>
          <p:cNvSpPr>
            <a:spLocks noChangeArrowheads="1"/>
          </p:cNvSpPr>
          <p:nvPr/>
        </p:nvSpPr>
        <p:spPr bwMode="auto">
          <a:xfrm>
            <a:off x="2308225" y="4229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TB genome sequences) and analyze the SNPs.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9" name="Rectangle 245"/>
          <p:cNvSpPr>
            <a:spLocks noChangeArrowheads="1"/>
          </p:cNvSpPr>
          <p:nvPr/>
        </p:nvSpPr>
        <p:spPr bwMode="auto">
          <a:xfrm>
            <a:off x="1985963" y="42667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b. A precise plan for the simulations and their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40" name="Rectangle 246"/>
          <p:cNvSpPr>
            <a:spLocks noChangeArrowheads="1"/>
          </p:cNvSpPr>
          <p:nvPr/>
        </p:nvSpPr>
        <p:spPr bwMode="auto">
          <a:xfrm>
            <a:off x="2308225" y="42970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implementation.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41" name="Rectangle 247"/>
          <p:cNvSpPr>
            <a:spLocks noChangeArrowheads="1"/>
          </p:cNvSpPr>
          <p:nvPr/>
        </p:nvSpPr>
        <p:spPr bwMode="auto">
          <a:xfrm>
            <a:off x="1985963" y="43345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c. Improve the initial simulation pipeline and confront the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42" name="Rectangle 248"/>
          <p:cNvSpPr>
            <a:spLocks noChangeArrowheads="1"/>
          </p:cNvSpPr>
          <p:nvPr/>
        </p:nvSpPr>
        <p:spPr bwMode="auto">
          <a:xfrm>
            <a:off x="2308225" y="43648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simulates results with real data.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43" name="Rectangle 249"/>
          <p:cNvSpPr>
            <a:spLocks noChangeArrowheads="1"/>
          </p:cNvSpPr>
          <p:nvPr/>
        </p:nvSpPr>
        <p:spPr bwMode="auto">
          <a:xfrm>
            <a:off x="233363" y="451580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44" name="Rectangle 250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45" name="AutoShape 251" descr="https://connect.sfu.ca/service/extension/convertd/convertd/59/index.26029.1764673370260293.jpg"/>
          <p:cNvSpPr>
            <a:spLocks noChangeAspect="1" noChangeArrowheads="1"/>
          </p:cNvSpPr>
          <p:nvPr/>
        </p:nvSpPr>
        <p:spPr bwMode="auto">
          <a:xfrm>
            <a:off x="152400" y="152400"/>
            <a:ext cx="67437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6" name="Rectangle 252"/>
          <p:cNvSpPr>
            <a:spLocks noChangeArrowheads="1"/>
          </p:cNvSpPr>
          <p:nvPr/>
        </p:nvSpPr>
        <p:spPr bwMode="auto">
          <a:xfrm>
            <a:off x="1665288" y="462661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What is an SNP?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47" name="Rectangle 253"/>
          <p:cNvSpPr>
            <a:spLocks noChangeArrowheads="1"/>
          </p:cNvSpPr>
          <p:nvPr/>
        </p:nvSpPr>
        <p:spPr bwMode="auto">
          <a:xfrm>
            <a:off x="1463675" y="46997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A single nucleotide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48" name="Rectangle 254"/>
          <p:cNvSpPr>
            <a:spLocks noChangeArrowheads="1"/>
          </p:cNvSpPr>
          <p:nvPr/>
        </p:nvSpPr>
        <p:spPr bwMode="auto">
          <a:xfrm>
            <a:off x="1625600" y="47310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polymorphism (SNP) is a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49" name="Rectangle 255"/>
          <p:cNvSpPr>
            <a:spLocks noChangeArrowheads="1"/>
          </p:cNvSpPr>
          <p:nvPr/>
        </p:nvSpPr>
        <p:spPr bwMode="auto">
          <a:xfrm>
            <a:off x="1625600" y="47613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variation in a single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50" name="Rectangle 256"/>
          <p:cNvSpPr>
            <a:spLocks noChangeArrowheads="1"/>
          </p:cNvSpPr>
          <p:nvPr/>
        </p:nvSpPr>
        <p:spPr bwMode="auto">
          <a:xfrm>
            <a:off x="1625600" y="47926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nucleotide that occurs at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51" name="Rectangle 257"/>
          <p:cNvSpPr>
            <a:spLocks noChangeArrowheads="1"/>
          </p:cNvSpPr>
          <p:nvPr/>
        </p:nvSpPr>
        <p:spPr bwMode="auto">
          <a:xfrm>
            <a:off x="1625600" y="48239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specific position in the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52" name="Rectangle 258"/>
          <p:cNvSpPr>
            <a:spLocks noChangeArrowheads="1"/>
          </p:cNvSpPr>
          <p:nvPr/>
        </p:nvSpPr>
        <p:spPr bwMode="auto">
          <a:xfrm>
            <a:off x="1625600" y="4854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genome.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53" name="Rectangle 259"/>
          <p:cNvSpPr>
            <a:spLocks noChangeArrowheads="1"/>
          </p:cNvSpPr>
          <p:nvPr/>
        </p:nvSpPr>
        <p:spPr bwMode="auto">
          <a:xfrm>
            <a:off x="3948113" y="50739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From: https://en.wikipedia.org/wiki/Single-nucleotide_polymorphism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54" name="Rectangle 260"/>
          <p:cNvSpPr>
            <a:spLocks noChangeArrowheads="1"/>
          </p:cNvSpPr>
          <p:nvPr/>
        </p:nvSpPr>
        <p:spPr bwMode="auto">
          <a:xfrm>
            <a:off x="233363" y="515874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55" name="Rectangle 261"/>
          <p:cNvSpPr>
            <a:spLocks noChangeArrowheads="1"/>
          </p:cNvSpPr>
          <p:nvPr/>
        </p:nvSpPr>
        <p:spPr bwMode="auto">
          <a:xfrm>
            <a:off x="1665288" y="5269547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 on TB genomes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56" name="Rectangle 262"/>
          <p:cNvSpPr>
            <a:spLocks noChangeArrowheads="1"/>
          </p:cNvSpPr>
          <p:nvPr/>
        </p:nvSpPr>
        <p:spPr bwMode="auto">
          <a:xfrm>
            <a:off x="1665288" y="53427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TB genome sequence is consist of about 4.4 million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57" name="Rectangle 263"/>
          <p:cNvSpPr>
            <a:spLocks noChangeArrowheads="1"/>
          </p:cNvSpPr>
          <p:nvPr/>
        </p:nvSpPr>
        <p:spPr bwMode="auto">
          <a:xfrm>
            <a:off x="1825625" y="53740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nucleotides.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58" name="Rectangle 264"/>
          <p:cNvSpPr>
            <a:spLocks noChangeArrowheads="1"/>
          </p:cNvSpPr>
          <p:nvPr/>
        </p:nvSpPr>
        <p:spPr bwMode="auto">
          <a:xfrm>
            <a:off x="1665288" y="54168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Frequently used TB reference sequence is H37Rv released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59" name="Rectangle 265"/>
          <p:cNvSpPr>
            <a:spLocks noChangeArrowheads="1"/>
          </p:cNvSpPr>
          <p:nvPr/>
        </p:nvSpPr>
        <p:spPr bwMode="auto">
          <a:xfrm>
            <a:off x="1825625" y="5447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in 1998 by the Welcome Trust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60" name="Rectangle 266"/>
          <p:cNvSpPr>
            <a:spLocks noChangeArrowheads="1"/>
          </p:cNvSpPr>
          <p:nvPr/>
        </p:nvSpPr>
        <p:spPr bwMode="auto">
          <a:xfrm>
            <a:off x="4718050" y="5447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Sanger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61" name="Rectangle 267"/>
          <p:cNvSpPr>
            <a:spLocks noChangeArrowheads="1"/>
          </p:cNvSpPr>
          <p:nvPr/>
        </p:nvSpPr>
        <p:spPr bwMode="auto">
          <a:xfrm>
            <a:off x="5467350" y="5447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Institute.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62" name="Rectangle 268"/>
          <p:cNvSpPr>
            <a:spLocks noChangeArrowheads="1"/>
          </p:cNvSpPr>
          <p:nvPr/>
        </p:nvSpPr>
        <p:spPr bwMode="auto">
          <a:xfrm>
            <a:off x="1665288" y="54900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Intuitively compare a TB sequence to reference H37Rv to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63" name="Rectangle 269"/>
          <p:cNvSpPr>
            <a:spLocks noChangeArrowheads="1"/>
          </p:cNvSpPr>
          <p:nvPr/>
        </p:nvSpPr>
        <p:spPr bwMode="auto">
          <a:xfrm>
            <a:off x="1825625" y="5521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64" name="Rectangle 270"/>
          <p:cNvSpPr>
            <a:spLocks noChangeArrowheads="1"/>
          </p:cNvSpPr>
          <p:nvPr/>
        </p:nvSpPr>
        <p:spPr bwMode="auto">
          <a:xfrm>
            <a:off x="1665288" y="556418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However, things are more complicated.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65" name="Rectangle 271"/>
          <p:cNvSpPr>
            <a:spLocks noChangeArrowheads="1"/>
          </p:cNvSpPr>
          <p:nvPr/>
        </p:nvSpPr>
        <p:spPr bwMode="auto">
          <a:xfrm>
            <a:off x="233363" y="5801677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66" name="AutoShape 272" descr="https://connect.sfu.ca/service/extension/convertd/convertd/59/index.26029.1764673370260294.jpg"/>
          <p:cNvSpPr>
            <a:spLocks noChangeAspect="1" noChangeArrowheads="1"/>
          </p:cNvSpPr>
          <p:nvPr/>
        </p:nvSpPr>
        <p:spPr bwMode="auto">
          <a:xfrm>
            <a:off x="152400" y="152400"/>
            <a:ext cx="76676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7" name="Rectangle 273"/>
          <p:cNvSpPr>
            <a:spLocks noChangeArrowheads="1"/>
          </p:cNvSpPr>
          <p:nvPr/>
        </p:nvSpPr>
        <p:spPr bwMode="auto">
          <a:xfrm>
            <a:off x="1665288" y="5912485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 on TB genomes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68" name="Rectangle 274"/>
          <p:cNvSpPr>
            <a:spLocks noChangeArrowheads="1"/>
          </p:cNvSpPr>
          <p:nvPr/>
        </p:nvSpPr>
        <p:spPr bwMode="auto">
          <a:xfrm>
            <a:off x="1665288" y="59856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Reference sequence is always in fasta format.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69" name="Rectangle 275"/>
          <p:cNvSpPr>
            <a:spLocks noChangeArrowheads="1"/>
          </p:cNvSpPr>
          <p:nvPr/>
        </p:nvSpPr>
        <p:spPr bwMode="auto">
          <a:xfrm>
            <a:off x="1665288" y="60285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Sequence to be analyzed is in fastq format (one or two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0" name="Rectangle 276"/>
          <p:cNvSpPr>
            <a:spLocks noChangeArrowheads="1"/>
          </p:cNvSpPr>
          <p:nvPr/>
        </p:nvSpPr>
        <p:spPr bwMode="auto">
          <a:xfrm>
            <a:off x="1825625" y="60598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fastq files).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1" name="Rectangle 277"/>
          <p:cNvSpPr>
            <a:spLocks noChangeArrowheads="1"/>
          </p:cNvSpPr>
          <p:nvPr/>
        </p:nvSpPr>
        <p:spPr bwMode="auto">
          <a:xfrm>
            <a:off x="1939925" y="63650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 wikipedia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2" name="Rectangle 278"/>
          <p:cNvSpPr>
            <a:spLocks noChangeArrowheads="1"/>
          </p:cNvSpPr>
          <p:nvPr/>
        </p:nvSpPr>
        <p:spPr bwMode="auto">
          <a:xfrm>
            <a:off x="233363" y="644461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73" name="Rectangle 279"/>
          <p:cNvSpPr>
            <a:spLocks noChangeArrowheads="1"/>
          </p:cNvSpPr>
          <p:nvPr/>
        </p:nvSpPr>
        <p:spPr bwMode="auto">
          <a:xfrm>
            <a:off x="1665288" y="6555422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Fastq format for one read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4" name="Rectangle 280"/>
          <p:cNvSpPr>
            <a:spLocks noChangeArrowheads="1"/>
          </p:cNvSpPr>
          <p:nvPr/>
        </p:nvSpPr>
        <p:spPr bwMode="auto">
          <a:xfrm>
            <a:off x="1665288" y="66286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5" name="Rectangle 281"/>
          <p:cNvSpPr>
            <a:spLocks noChangeArrowheads="1"/>
          </p:cNvSpPr>
          <p:nvPr/>
        </p:nvSpPr>
        <p:spPr bwMode="auto">
          <a:xfrm>
            <a:off x="1825625" y="66313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@ERR124634.1 HS27_07553:8:1101:1283:15577#73/1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6" name="Rectangle 282"/>
          <p:cNvSpPr>
            <a:spLocks noChangeArrowheads="1"/>
          </p:cNvSpPr>
          <p:nvPr/>
        </p:nvSpPr>
        <p:spPr bwMode="auto">
          <a:xfrm>
            <a:off x="1665288" y="667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7" name="Rectangle 283"/>
          <p:cNvSpPr>
            <a:spLocks noChangeArrowheads="1"/>
          </p:cNvSpPr>
          <p:nvPr/>
        </p:nvSpPr>
        <p:spPr bwMode="auto">
          <a:xfrm>
            <a:off x="1825625" y="6673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CGGCTATTTCGCGCAGGAGCACGANACGNTCGACAANNATG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8" name="Rectangle 284"/>
          <p:cNvSpPr>
            <a:spLocks noChangeArrowheads="1"/>
          </p:cNvSpPr>
          <p:nvPr/>
        </p:nvSpPr>
        <p:spPr bwMode="auto">
          <a:xfrm>
            <a:off x="1825625" y="67035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CNNNCNTNNGGNNNAACGTCCGGCACGCGNNACCGGATNC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9" name="Rectangle 285"/>
          <p:cNvSpPr>
            <a:spLocks noChangeArrowheads="1"/>
          </p:cNvSpPr>
          <p:nvPr/>
        </p:nvSpPr>
        <p:spPr bwMode="auto">
          <a:xfrm>
            <a:off x="1825625" y="67348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NNGCGAACAGGACCTGNGC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0" name="Rectangle 286"/>
          <p:cNvSpPr>
            <a:spLocks noChangeArrowheads="1"/>
          </p:cNvSpPr>
          <p:nvPr/>
        </p:nvSpPr>
        <p:spPr bwMode="auto">
          <a:xfrm>
            <a:off x="1665288" y="67749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•+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1" name="Rectangle 287"/>
          <p:cNvSpPr>
            <a:spLocks noChangeArrowheads="1"/>
          </p:cNvSpPr>
          <p:nvPr/>
        </p:nvSpPr>
        <p:spPr bwMode="auto">
          <a:xfrm>
            <a:off x="1665288" y="68178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2" name="Rectangle 288"/>
          <p:cNvSpPr>
            <a:spLocks noChangeArrowheads="1"/>
          </p:cNvSpPr>
          <p:nvPr/>
        </p:nvSpPr>
        <p:spPr bwMode="auto">
          <a:xfrm>
            <a:off x="1825625" y="68205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CBEDFJHKJJKJMGIHK?DIJKKL!HGJ!KKNKKOL!!JHHI!!!F!K!!LK!!!F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3" name="Rectangle 289"/>
          <p:cNvSpPr>
            <a:spLocks noChangeArrowheads="1"/>
          </p:cNvSpPr>
          <p:nvPr/>
        </p:nvSpPr>
        <p:spPr bwMode="auto">
          <a:xfrm>
            <a:off x="1825625" y="68518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;KJKIKJJJ;KFLI!!HFJLJJ:!E!!JIIKJJJBHEIJKH!-4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4" name="Rectangle 290"/>
          <p:cNvSpPr>
            <a:spLocks noChangeArrowheads="1"/>
          </p:cNvSpPr>
          <p:nvPr/>
        </p:nvSpPr>
        <p:spPr bwMode="auto">
          <a:xfrm>
            <a:off x="233363" y="708755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85" name="Rectangle 291"/>
          <p:cNvSpPr>
            <a:spLocks noChangeArrowheads="1"/>
          </p:cNvSpPr>
          <p:nvPr/>
        </p:nvSpPr>
        <p:spPr bwMode="auto">
          <a:xfrm>
            <a:off x="1665288" y="719836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Pipeline for calling SNPs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6" name="Rectangle 292"/>
          <p:cNvSpPr>
            <a:spLocks noChangeArrowheads="1"/>
          </p:cNvSpPr>
          <p:nvPr/>
        </p:nvSpPr>
        <p:spPr bwMode="auto">
          <a:xfrm>
            <a:off x="1665288" y="727154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7" name="Rectangle 293"/>
          <p:cNvSpPr>
            <a:spLocks noChangeArrowheads="1"/>
          </p:cNvSpPr>
          <p:nvPr/>
        </p:nvSpPr>
        <p:spPr bwMode="auto">
          <a:xfrm>
            <a:off x="1985963" y="72715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Index reference file with BWA index command.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8" name="Rectangle 294"/>
          <p:cNvSpPr>
            <a:spLocks noChangeArrowheads="1"/>
          </p:cNvSpPr>
          <p:nvPr/>
        </p:nvSpPr>
        <p:spPr bwMode="auto">
          <a:xfrm>
            <a:off x="1665288" y="7314406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2.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9" name="Rectangle 295"/>
          <p:cNvSpPr>
            <a:spLocks noChangeArrowheads="1"/>
          </p:cNvSpPr>
          <p:nvPr/>
        </p:nvSpPr>
        <p:spPr bwMode="auto">
          <a:xfrm>
            <a:off x="1985963" y="73144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Map fastq files onto reference genome with BWA mem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0" name="Rectangle 296"/>
          <p:cNvSpPr>
            <a:spLocks noChangeArrowheads="1"/>
          </p:cNvSpPr>
          <p:nvPr/>
        </p:nvSpPr>
        <p:spPr bwMode="auto">
          <a:xfrm>
            <a:off x="1985963" y="7345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command generating a SAM file.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1" name="Rectangle 297"/>
          <p:cNvSpPr>
            <a:spLocks noChangeArrowheads="1"/>
          </p:cNvSpPr>
          <p:nvPr/>
        </p:nvSpPr>
        <p:spPr bwMode="auto">
          <a:xfrm>
            <a:off x="1665288" y="738854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3.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2" name="Rectangle 298"/>
          <p:cNvSpPr>
            <a:spLocks noChangeArrowheads="1"/>
          </p:cNvSpPr>
          <p:nvPr/>
        </p:nvSpPr>
        <p:spPr bwMode="auto">
          <a:xfrm>
            <a:off x="1985963" y="7388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Transfer SAM file into BAM file.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3" name="Rectangle 299"/>
          <p:cNvSpPr>
            <a:spLocks noChangeArrowheads="1"/>
          </p:cNvSpPr>
          <p:nvPr/>
        </p:nvSpPr>
        <p:spPr bwMode="auto">
          <a:xfrm>
            <a:off x="1665288" y="743140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4.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4" name="Rectangle 300"/>
          <p:cNvSpPr>
            <a:spLocks noChangeArrowheads="1"/>
          </p:cNvSpPr>
          <p:nvPr/>
        </p:nvSpPr>
        <p:spPr bwMode="auto">
          <a:xfrm>
            <a:off x="1985963" y="74314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Sort the BAM from name order into coordinate order.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5" name="Rectangle 301"/>
          <p:cNvSpPr>
            <a:spLocks noChangeArrowheads="1"/>
          </p:cNvSpPr>
          <p:nvPr/>
        </p:nvSpPr>
        <p:spPr bwMode="auto">
          <a:xfrm>
            <a:off x="1665288" y="747426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5.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6" name="Rectangle 302"/>
          <p:cNvSpPr>
            <a:spLocks noChangeArrowheads="1"/>
          </p:cNvSpPr>
          <p:nvPr/>
        </p:nvSpPr>
        <p:spPr bwMode="auto">
          <a:xfrm>
            <a:off x="1985963" y="74742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 using samtools mpileup command.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7" name="Rectangle 303"/>
          <p:cNvSpPr>
            <a:spLocks noChangeArrowheads="1"/>
          </p:cNvSpPr>
          <p:nvPr/>
        </p:nvSpPr>
        <p:spPr bwMode="auto">
          <a:xfrm>
            <a:off x="1665288" y="751713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6.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8" name="Rectangle 304"/>
          <p:cNvSpPr>
            <a:spLocks noChangeArrowheads="1"/>
          </p:cNvSpPr>
          <p:nvPr/>
        </p:nvSpPr>
        <p:spPr bwMode="auto">
          <a:xfrm>
            <a:off x="1985963" y="7517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 using GATK UnifiedGenotyper command.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9" name="Rectangle 305"/>
          <p:cNvSpPr>
            <a:spLocks noChangeArrowheads="1"/>
          </p:cNvSpPr>
          <p:nvPr/>
        </p:nvSpPr>
        <p:spPr bwMode="auto">
          <a:xfrm>
            <a:off x="1665288" y="755999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7.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0" name="Rectangle 306"/>
          <p:cNvSpPr>
            <a:spLocks noChangeArrowheads="1"/>
          </p:cNvSpPr>
          <p:nvPr/>
        </p:nvSpPr>
        <p:spPr bwMode="auto">
          <a:xfrm>
            <a:off x="1985963" y="7559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Intersect the two SNPs sets.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1" name="Rectangle 307"/>
          <p:cNvSpPr>
            <a:spLocks noChangeArrowheads="1"/>
          </p:cNvSpPr>
          <p:nvPr/>
        </p:nvSpPr>
        <p:spPr bwMode="auto">
          <a:xfrm>
            <a:off x="233363" y="773049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2" name="Rectangle 308"/>
          <p:cNvSpPr>
            <a:spLocks noChangeArrowheads="1"/>
          </p:cNvSpPr>
          <p:nvPr/>
        </p:nvSpPr>
        <p:spPr bwMode="auto">
          <a:xfrm>
            <a:off x="1665288" y="7841297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Simulation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3" name="Rectangle 309"/>
          <p:cNvSpPr>
            <a:spLocks noChangeArrowheads="1"/>
          </p:cNvSpPr>
          <p:nvPr/>
        </p:nvSpPr>
        <p:spPr bwMode="auto">
          <a:xfrm>
            <a:off x="1665288" y="79117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The process of simulation is below: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4" name="Rectangle 310"/>
          <p:cNvSpPr>
            <a:spLocks noChangeArrowheads="1"/>
          </p:cNvSpPr>
          <p:nvPr/>
        </p:nvSpPr>
        <p:spPr bwMode="auto">
          <a:xfrm>
            <a:off x="1985963" y="794845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5" name="Rectangle 311"/>
          <p:cNvSpPr>
            <a:spLocks noChangeArrowheads="1"/>
          </p:cNvSpPr>
          <p:nvPr/>
        </p:nvSpPr>
        <p:spPr bwMode="auto">
          <a:xfrm>
            <a:off x="2308225" y="794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Simulate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6" name="Rectangle 312"/>
          <p:cNvSpPr>
            <a:spLocks noChangeArrowheads="1"/>
          </p:cNvSpPr>
          <p:nvPr/>
        </p:nvSpPr>
        <p:spPr bwMode="auto">
          <a:xfrm>
            <a:off x="3198813" y="794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 initial population (possibly using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7" name="Rectangle 313"/>
          <p:cNvSpPr>
            <a:spLocks noChangeArrowheads="1"/>
          </p:cNvSpPr>
          <p:nvPr/>
        </p:nvSpPr>
        <p:spPr bwMode="auto">
          <a:xfrm>
            <a:off x="2308225" y="79795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the ancestors of the 4 lineages in Malawi as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8" name="Rectangle 314"/>
          <p:cNvSpPr>
            <a:spLocks noChangeArrowheads="1"/>
          </p:cNvSpPr>
          <p:nvPr/>
        </p:nvSpPr>
        <p:spPr bwMode="auto">
          <a:xfrm>
            <a:off x="2308225" y="8010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the starting point)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9" name="Rectangle 315"/>
          <p:cNvSpPr>
            <a:spLocks noChangeArrowheads="1"/>
          </p:cNvSpPr>
          <p:nvPr/>
        </p:nvSpPr>
        <p:spPr bwMode="auto">
          <a:xfrm>
            <a:off x="1985963" y="804751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2.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0" name="Rectangle 316"/>
          <p:cNvSpPr>
            <a:spLocks noChangeArrowheads="1"/>
          </p:cNvSpPr>
          <p:nvPr/>
        </p:nvSpPr>
        <p:spPr bwMode="auto">
          <a:xfrm>
            <a:off x="2308225" y="80475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Model its evolution in time using discrete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1" name="Rectangle 317"/>
          <p:cNvSpPr>
            <a:spLocks noChangeArrowheads="1"/>
          </p:cNvSpPr>
          <p:nvPr/>
        </p:nvSpPr>
        <p:spPr bwMode="auto">
          <a:xfrm>
            <a:off x="2308225" y="80787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events, such as mutation, transmission, and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2" name="Rectangle 318"/>
          <p:cNvSpPr>
            <a:spLocks noChangeArrowheads="1"/>
          </p:cNvSpPr>
          <p:nvPr/>
        </p:nvSpPr>
        <p:spPr bwMode="auto">
          <a:xfrm>
            <a:off x="2308225" y="81091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resistance acquisition during treatment; after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3" name="Rectangle 319"/>
          <p:cNvSpPr>
            <a:spLocks noChangeArrowheads="1"/>
          </p:cNvSpPr>
          <p:nvPr/>
        </p:nvSpPr>
        <p:spPr bwMode="auto">
          <a:xfrm>
            <a:off x="2308225" y="81403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 chosen time horizon, sample a random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4" name="Rectangle 320"/>
          <p:cNvSpPr>
            <a:spLocks noChangeArrowheads="1"/>
          </p:cNvSpPr>
          <p:nvPr/>
        </p:nvSpPr>
        <p:spPr bwMode="auto">
          <a:xfrm>
            <a:off x="2308225" y="8171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fraction of the strains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5" name="Rectangle 321"/>
          <p:cNvSpPr>
            <a:spLocks noChangeArrowheads="1"/>
          </p:cNvSpPr>
          <p:nvPr/>
        </p:nvSpPr>
        <p:spPr bwMode="auto">
          <a:xfrm>
            <a:off x="233363" y="8373427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16" name="Rectangle 322"/>
          <p:cNvSpPr>
            <a:spLocks noChangeArrowheads="1"/>
          </p:cNvSpPr>
          <p:nvPr/>
        </p:nvSpPr>
        <p:spPr bwMode="auto">
          <a:xfrm>
            <a:off x="152400" y="609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7" name="Rectangle 323"/>
          <p:cNvSpPr>
            <a:spLocks noChangeArrowheads="1"/>
          </p:cNvSpPr>
          <p:nvPr/>
        </p:nvSpPr>
        <p:spPr bwMode="auto">
          <a:xfrm>
            <a:off x="1665288" y="8484235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Simulation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8" name="Rectangle 324"/>
          <p:cNvSpPr>
            <a:spLocks noChangeArrowheads="1"/>
          </p:cNvSpPr>
          <p:nvPr/>
        </p:nvSpPr>
        <p:spPr bwMode="auto">
          <a:xfrm>
            <a:off x="1985963" y="855472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3.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9" name="Rectangle 325"/>
          <p:cNvSpPr>
            <a:spLocks noChangeArrowheads="1"/>
          </p:cNvSpPr>
          <p:nvPr/>
        </p:nvSpPr>
        <p:spPr bwMode="auto">
          <a:xfrm>
            <a:off x="2308225" y="8554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Repeat step 2 for a number of time horizons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0" name="Rectangle 326"/>
          <p:cNvSpPr>
            <a:spLocks noChangeArrowheads="1"/>
          </p:cNvSpPr>
          <p:nvPr/>
        </p:nvSpPr>
        <p:spPr bwMode="auto">
          <a:xfrm>
            <a:off x="2308225" y="8585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and sampling fractions, as well as enough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1" name="Rectangle 327"/>
          <p:cNvSpPr>
            <a:spLocks noChangeArrowheads="1"/>
          </p:cNvSpPr>
          <p:nvPr/>
        </p:nvSpPr>
        <p:spPr bwMode="auto">
          <a:xfrm>
            <a:off x="2308225" y="8616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times for each setting to get a distribution.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2" name="Rectangle 328"/>
          <p:cNvSpPr>
            <a:spLocks noChangeArrowheads="1"/>
          </p:cNvSpPr>
          <p:nvPr/>
        </p:nvSpPr>
        <p:spPr bwMode="auto">
          <a:xfrm>
            <a:off x="1985963" y="865378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4.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3" name="Rectangle 329"/>
          <p:cNvSpPr>
            <a:spLocks noChangeArrowheads="1"/>
          </p:cNvSpPr>
          <p:nvPr/>
        </p:nvSpPr>
        <p:spPr bwMode="auto">
          <a:xfrm>
            <a:off x="2308225" y="86537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Use these simulated data as the basis of an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4" name="Rectangle 330"/>
          <p:cNvSpPr>
            <a:spLocks noChangeArrowheads="1"/>
          </p:cNvSpPr>
          <p:nvPr/>
        </p:nvSpPr>
        <p:spPr bwMode="auto">
          <a:xfrm>
            <a:off x="2308225" y="8684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evaluation of any classification algorithm.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5" name="Rectangle 331"/>
          <p:cNvSpPr>
            <a:spLocks noChangeArrowheads="1"/>
          </p:cNvSpPr>
          <p:nvPr/>
        </p:nvSpPr>
        <p:spPr bwMode="auto">
          <a:xfrm>
            <a:off x="233363" y="901636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26" name="Rectangle 332"/>
          <p:cNvSpPr>
            <a:spLocks noChangeArrowheads="1"/>
          </p:cNvSpPr>
          <p:nvPr/>
        </p:nvSpPr>
        <p:spPr bwMode="auto">
          <a:xfrm>
            <a:off x="1665288" y="9127172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Details of Simulation Process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7" name="Rectangle 333"/>
          <p:cNvSpPr>
            <a:spLocks noChangeArrowheads="1"/>
          </p:cNvSpPr>
          <p:nvPr/>
        </p:nvSpPr>
        <p:spPr bwMode="auto">
          <a:xfrm>
            <a:off x="1665288" y="9191466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8" name="Rectangle 334"/>
          <p:cNvSpPr>
            <a:spLocks noChangeArrowheads="1"/>
          </p:cNvSpPr>
          <p:nvPr/>
        </p:nvSpPr>
        <p:spPr bwMode="auto">
          <a:xfrm>
            <a:off x="1665288" y="922718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2.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9" name="Rectangle 335"/>
          <p:cNvSpPr>
            <a:spLocks noChangeArrowheads="1"/>
          </p:cNvSpPr>
          <p:nvPr/>
        </p:nvSpPr>
        <p:spPr bwMode="auto">
          <a:xfrm>
            <a:off x="1665288" y="9286081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3.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0" name="Rectangle 336"/>
          <p:cNvSpPr>
            <a:spLocks noChangeArrowheads="1"/>
          </p:cNvSpPr>
          <p:nvPr/>
        </p:nvSpPr>
        <p:spPr bwMode="auto">
          <a:xfrm>
            <a:off x="2027238" y="91914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Download the Malawi data.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1" name="Rectangle 337"/>
          <p:cNvSpPr>
            <a:spLocks noChangeArrowheads="1"/>
          </p:cNvSpPr>
          <p:nvPr/>
        </p:nvSpPr>
        <p:spPr bwMode="auto">
          <a:xfrm>
            <a:off x="2027238" y="92271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Reconstruct the ancestor of each linage by using phylogenetics with tools like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2" name="Rectangle 338"/>
          <p:cNvSpPr>
            <a:spLocks noChangeArrowheads="1"/>
          </p:cNvSpPr>
          <p:nvPr/>
        </p:nvSpPr>
        <p:spPr bwMode="auto">
          <a:xfrm>
            <a:off x="2027238" y="9250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Phylip, PAML and PAUL.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3" name="Rectangle 339"/>
          <p:cNvSpPr>
            <a:spLocks noChangeArrowheads="1"/>
          </p:cNvSpPr>
          <p:nvPr/>
        </p:nvSpPr>
        <p:spPr bwMode="auto">
          <a:xfrm>
            <a:off x="2027238" y="92860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Generate a list of events: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4" name="Rectangle 340"/>
          <p:cNvSpPr>
            <a:spLocks noChangeArrowheads="1"/>
          </p:cNvSpPr>
          <p:nvPr/>
        </p:nvSpPr>
        <p:spPr bwMode="auto">
          <a:xfrm>
            <a:off x="1985963" y="9314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5" name="Rectangle 341"/>
          <p:cNvSpPr>
            <a:spLocks noChangeArrowheads="1"/>
          </p:cNvSpPr>
          <p:nvPr/>
        </p:nvSpPr>
        <p:spPr bwMode="auto">
          <a:xfrm>
            <a:off x="1985963" y="93664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6" name="Rectangle 342"/>
          <p:cNvSpPr>
            <a:spLocks noChangeArrowheads="1"/>
          </p:cNvSpPr>
          <p:nvPr/>
        </p:nvSpPr>
        <p:spPr bwMode="auto">
          <a:xfrm>
            <a:off x="1985963" y="94191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7" name="Rectangle 343"/>
          <p:cNvSpPr>
            <a:spLocks noChangeArrowheads="1"/>
          </p:cNvSpPr>
          <p:nvPr/>
        </p:nvSpPr>
        <p:spPr bwMode="auto">
          <a:xfrm>
            <a:off x="2347913" y="9314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n1 mutation (n1 = 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8" name="Rectangle 344"/>
          <p:cNvSpPr>
            <a:spLocks noChangeArrowheads="1"/>
          </p:cNvSpPr>
          <p:nvPr/>
        </p:nvSpPr>
        <p:spPr bwMode="auto">
          <a:xfrm>
            <a:off x="3833813" y="93191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9" name="Rectangle 345"/>
          <p:cNvSpPr>
            <a:spLocks noChangeArrowheads="1"/>
          </p:cNvSpPr>
          <p:nvPr/>
        </p:nvSpPr>
        <p:spPr bwMode="auto">
          <a:xfrm>
            <a:off x="3954463" y="9314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0" name="Rectangle 346"/>
          <p:cNvSpPr>
            <a:spLocks noChangeArrowheads="1"/>
          </p:cNvSpPr>
          <p:nvPr/>
        </p:nvSpPr>
        <p:spPr bwMode="auto">
          <a:xfrm>
            <a:off x="4087813" y="93191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1" name="Rectangle 347"/>
          <p:cNvSpPr>
            <a:spLocks noChangeArrowheads="1"/>
          </p:cNvSpPr>
          <p:nvPr/>
        </p:nvSpPr>
        <p:spPr bwMode="auto">
          <a:xfrm>
            <a:off x="4216400" y="9314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µ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2" name="Rectangle 348"/>
          <p:cNvSpPr>
            <a:spLocks noChangeArrowheads="1"/>
          </p:cNvSpPr>
          <p:nvPr/>
        </p:nvSpPr>
        <p:spPr bwMode="auto">
          <a:xfrm>
            <a:off x="4349750" y="93191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3" name="Rectangle 349"/>
          <p:cNvSpPr>
            <a:spLocks noChangeArrowheads="1"/>
          </p:cNvSpPr>
          <p:nvPr/>
        </p:nvSpPr>
        <p:spPr bwMode="auto">
          <a:xfrm>
            <a:off x="4476750" y="9314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), where µ is mutation rate and τ is time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4" name="Rectangle 350"/>
          <p:cNvSpPr>
            <a:spLocks noChangeArrowheads="1"/>
          </p:cNvSpPr>
          <p:nvPr/>
        </p:nvSpPr>
        <p:spPr bwMode="auto">
          <a:xfrm>
            <a:off x="2347913" y="93378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span.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5" name="Rectangle 351"/>
          <p:cNvSpPr>
            <a:spLocks noChangeArrowheads="1"/>
          </p:cNvSpPr>
          <p:nvPr/>
        </p:nvSpPr>
        <p:spPr bwMode="auto">
          <a:xfrm>
            <a:off x="2347913" y="93664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n2 transmission (n2 = 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6" name="Rectangle 352"/>
          <p:cNvSpPr>
            <a:spLocks noChangeArrowheads="1"/>
          </p:cNvSpPr>
          <p:nvPr/>
        </p:nvSpPr>
        <p:spPr bwMode="auto">
          <a:xfrm>
            <a:off x="4162425" y="93718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7" name="Rectangle 353"/>
          <p:cNvSpPr>
            <a:spLocks noChangeArrowheads="1"/>
          </p:cNvSpPr>
          <p:nvPr/>
        </p:nvSpPr>
        <p:spPr bwMode="auto">
          <a:xfrm>
            <a:off x="4289425" y="93664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β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8" name="Rectangle 354"/>
          <p:cNvSpPr>
            <a:spLocks noChangeArrowheads="1"/>
          </p:cNvSpPr>
          <p:nvPr/>
        </p:nvSpPr>
        <p:spPr bwMode="auto">
          <a:xfrm>
            <a:off x="4422775" y="93718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9" name="Rectangle 355"/>
          <p:cNvSpPr>
            <a:spLocks noChangeArrowheads="1"/>
          </p:cNvSpPr>
          <p:nvPr/>
        </p:nvSpPr>
        <p:spPr bwMode="auto">
          <a:xfrm>
            <a:off x="4543425" y="93664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), where β is contact/reinfection rate and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0" name="Rectangle 356"/>
          <p:cNvSpPr>
            <a:spLocks noChangeArrowheads="1"/>
          </p:cNvSpPr>
          <p:nvPr/>
        </p:nvSpPr>
        <p:spPr bwMode="auto">
          <a:xfrm>
            <a:off x="2347913" y="938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is time span.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1" name="Rectangle 357"/>
          <p:cNvSpPr>
            <a:spLocks noChangeArrowheads="1"/>
          </p:cNvSpPr>
          <p:nvPr/>
        </p:nvSpPr>
        <p:spPr bwMode="auto">
          <a:xfrm>
            <a:off x="2347913" y="94191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n3 resistance acquisition (n3 = α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2" name="Rectangle 358"/>
          <p:cNvSpPr>
            <a:spLocks noChangeArrowheads="1"/>
          </p:cNvSpPr>
          <p:nvPr/>
        </p:nvSpPr>
        <p:spPr bwMode="auto">
          <a:xfrm>
            <a:off x="4703763" y="9424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3" name="Rectangle 359"/>
          <p:cNvSpPr>
            <a:spLocks noChangeArrowheads="1"/>
          </p:cNvSpPr>
          <p:nvPr/>
        </p:nvSpPr>
        <p:spPr bwMode="auto">
          <a:xfrm>
            <a:off x="4830763" y="94191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4" name="Rectangle 360"/>
          <p:cNvSpPr>
            <a:spLocks noChangeArrowheads="1"/>
          </p:cNvSpPr>
          <p:nvPr/>
        </p:nvSpPr>
        <p:spPr bwMode="auto">
          <a:xfrm>
            <a:off x="4938713" y="94289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5" name="Rectangle 361"/>
          <p:cNvSpPr>
            <a:spLocks noChangeArrowheads="1"/>
          </p:cNvSpPr>
          <p:nvPr/>
        </p:nvSpPr>
        <p:spPr bwMode="auto">
          <a:xfrm>
            <a:off x="5045075" y="9424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6" name="Rectangle 362"/>
          <p:cNvSpPr>
            <a:spLocks noChangeArrowheads="1"/>
          </p:cNvSpPr>
          <p:nvPr/>
        </p:nvSpPr>
        <p:spPr bwMode="auto">
          <a:xfrm>
            <a:off x="5173663" y="94191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7" name="Rectangle 363"/>
          <p:cNvSpPr>
            <a:spLocks noChangeArrowheads="1"/>
          </p:cNvSpPr>
          <p:nvPr/>
        </p:nvSpPr>
        <p:spPr bwMode="auto">
          <a:xfrm>
            <a:off x="5280025" y="94289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8" name="Rectangle 364"/>
          <p:cNvSpPr>
            <a:spLocks noChangeArrowheads="1"/>
          </p:cNvSpPr>
          <p:nvPr/>
        </p:nvSpPr>
        <p:spPr bwMode="auto">
          <a:xfrm>
            <a:off x="5400675" y="9424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9" name="Rectangle 365"/>
          <p:cNvSpPr>
            <a:spLocks noChangeArrowheads="1"/>
          </p:cNvSpPr>
          <p:nvPr/>
        </p:nvSpPr>
        <p:spPr bwMode="auto">
          <a:xfrm>
            <a:off x="5527675" y="94191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), where α is rate of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0" name="Rectangle 366"/>
          <p:cNvSpPr>
            <a:spLocks noChangeArrowheads="1"/>
          </p:cNvSpPr>
          <p:nvPr/>
        </p:nvSpPr>
        <p:spPr bwMode="auto">
          <a:xfrm>
            <a:off x="2347913" y="94414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breakdown, 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1" name="Rectangle 367"/>
          <p:cNvSpPr>
            <a:spLocks noChangeArrowheads="1"/>
          </p:cNvSpPr>
          <p:nvPr/>
        </p:nvSpPr>
        <p:spPr bwMode="auto">
          <a:xfrm>
            <a:off x="3332163" y="9452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2" name="Rectangle 368"/>
          <p:cNvSpPr>
            <a:spLocks noChangeArrowheads="1"/>
          </p:cNvSpPr>
          <p:nvPr/>
        </p:nvSpPr>
        <p:spPr bwMode="auto">
          <a:xfrm>
            <a:off x="3438525" y="94414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is probability of seeking for treatment, 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3" name="Rectangle 369"/>
          <p:cNvSpPr>
            <a:spLocks noChangeArrowheads="1"/>
          </p:cNvSpPr>
          <p:nvPr/>
        </p:nvSpPr>
        <p:spPr bwMode="auto">
          <a:xfrm>
            <a:off x="6257925" y="9452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4" name="Rectangle 370"/>
          <p:cNvSpPr>
            <a:spLocks noChangeArrowheads="1"/>
          </p:cNvSpPr>
          <p:nvPr/>
        </p:nvSpPr>
        <p:spPr bwMode="auto">
          <a:xfrm>
            <a:off x="6384925" y="94414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is resistance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5" name="Rectangle 371"/>
          <p:cNvSpPr>
            <a:spLocks noChangeArrowheads="1"/>
          </p:cNvSpPr>
          <p:nvPr/>
        </p:nvSpPr>
        <p:spPr bwMode="auto">
          <a:xfrm>
            <a:off x="2347913" y="9465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rate and τ is time span.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6" name="Rectangle 372"/>
          <p:cNvSpPr>
            <a:spLocks noChangeArrowheads="1"/>
          </p:cNvSpPr>
          <p:nvPr/>
        </p:nvSpPr>
        <p:spPr bwMode="auto">
          <a:xfrm>
            <a:off x="2347913" y="94940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n4 death/removal γ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7" name="Rectangle 373"/>
          <p:cNvSpPr>
            <a:spLocks noChangeArrowheads="1"/>
          </p:cNvSpPr>
          <p:nvPr/>
        </p:nvSpPr>
        <p:spPr bwMode="auto">
          <a:xfrm>
            <a:off x="3760788" y="94994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8" name="Rectangle 374"/>
          <p:cNvSpPr>
            <a:spLocks noChangeArrowheads="1"/>
          </p:cNvSpPr>
          <p:nvPr/>
        </p:nvSpPr>
        <p:spPr bwMode="auto">
          <a:xfrm>
            <a:off x="3887788" y="94940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, where γ is rate of death/removal and τ is time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9" name="Rectangle 375"/>
          <p:cNvSpPr>
            <a:spLocks noChangeArrowheads="1"/>
          </p:cNvSpPr>
          <p:nvPr/>
        </p:nvSpPr>
        <p:spPr bwMode="auto">
          <a:xfrm>
            <a:off x="2347913" y="9518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span.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70" name="Rectangle 376"/>
          <p:cNvSpPr>
            <a:spLocks noChangeArrowheads="1"/>
          </p:cNvSpPr>
          <p:nvPr/>
        </p:nvSpPr>
        <p:spPr bwMode="auto">
          <a:xfrm>
            <a:off x="1985963" y="94940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71" name="Rectangle 377"/>
          <p:cNvSpPr>
            <a:spLocks noChangeArrowheads="1"/>
          </p:cNvSpPr>
          <p:nvPr/>
        </p:nvSpPr>
        <p:spPr bwMode="auto">
          <a:xfrm>
            <a:off x="1985963" y="95467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 = n1 + n2 + n3 + n4, total events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72" name="Rectangle 378"/>
          <p:cNvSpPr>
            <a:spLocks noChangeArrowheads="1"/>
          </p:cNvSpPr>
          <p:nvPr/>
        </p:nvSpPr>
        <p:spPr bwMode="auto">
          <a:xfrm>
            <a:off x="233363" y="965930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73" name="Rectangle 379"/>
          <p:cNvSpPr>
            <a:spLocks noChangeArrowheads="1"/>
          </p:cNvSpPr>
          <p:nvPr/>
        </p:nvSpPr>
        <p:spPr bwMode="auto">
          <a:xfrm>
            <a:off x="1665288" y="977011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Details of Simulation Process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74" name="Rectangle 380"/>
          <p:cNvSpPr>
            <a:spLocks noChangeArrowheads="1"/>
          </p:cNvSpPr>
          <p:nvPr/>
        </p:nvSpPr>
        <p:spPr bwMode="auto">
          <a:xfrm>
            <a:off x="1665288" y="985043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4.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75" name="Rectangle 381"/>
          <p:cNvSpPr>
            <a:spLocks noChangeArrowheads="1"/>
          </p:cNvSpPr>
          <p:nvPr/>
        </p:nvSpPr>
        <p:spPr bwMode="auto">
          <a:xfrm>
            <a:off x="2027238" y="98504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Produce the events and make changes in the matrices.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76" name="Rectangle 382"/>
          <p:cNvSpPr>
            <a:spLocks noChangeArrowheads="1"/>
          </p:cNvSpPr>
          <p:nvPr/>
        </p:nvSpPr>
        <p:spPr bwMode="auto">
          <a:xfrm>
            <a:off x="1985963" y="98869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a. decide which event, P[mutation] = n1/N etc.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77" name="Rectangle 383"/>
          <p:cNvSpPr>
            <a:spLocks noChangeArrowheads="1"/>
          </p:cNvSpPr>
          <p:nvPr/>
        </p:nvSpPr>
        <p:spPr bwMode="auto">
          <a:xfrm>
            <a:off x="1985963" y="9923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b. decide what patient/strain it applies to (random)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78" name="Rectangle 384"/>
          <p:cNvSpPr>
            <a:spLocks noChangeArrowheads="1"/>
          </p:cNvSpPr>
          <p:nvPr/>
        </p:nvSpPr>
        <p:spPr bwMode="auto">
          <a:xfrm>
            <a:off x="1985963" y="9961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c. mutation: select patient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79" name="Rectangle 385"/>
          <p:cNvSpPr>
            <a:spLocks noChangeArrowheads="1"/>
          </p:cNvSpPr>
          <p:nvPr/>
        </p:nvSpPr>
        <p:spPr bwMode="auto">
          <a:xfrm>
            <a:off x="4543425" y="9975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0" name="Rectangle 386"/>
          <p:cNvSpPr>
            <a:spLocks noChangeArrowheads="1"/>
          </p:cNvSpPr>
          <p:nvPr/>
        </p:nvSpPr>
        <p:spPr bwMode="auto">
          <a:xfrm>
            <a:off x="4643438" y="9961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and SNP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1" name="Rectangle 387"/>
          <p:cNvSpPr>
            <a:spLocks noChangeArrowheads="1"/>
          </p:cNvSpPr>
          <p:nvPr/>
        </p:nvSpPr>
        <p:spPr bwMode="auto">
          <a:xfrm>
            <a:off x="5500688" y="9975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k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2" name="Rectangle 388"/>
          <p:cNvSpPr>
            <a:spLocks noChangeArrowheads="1"/>
          </p:cNvSpPr>
          <p:nvPr/>
        </p:nvSpPr>
        <p:spPr bwMode="auto">
          <a:xfrm>
            <a:off x="5575300" y="9961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3" name="Rectangle 389"/>
          <p:cNvSpPr>
            <a:spLocks noChangeArrowheads="1"/>
          </p:cNvSpPr>
          <p:nvPr/>
        </p:nvSpPr>
        <p:spPr bwMode="auto">
          <a:xfrm>
            <a:off x="1985963" y="99977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d. transmission: from i to j, replace strain j by strain i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4" name="Rectangle 390"/>
          <p:cNvSpPr>
            <a:spLocks noChangeArrowheads="1"/>
          </p:cNvSpPr>
          <p:nvPr/>
        </p:nvSpPr>
        <p:spPr bwMode="auto">
          <a:xfrm>
            <a:off x="2347913" y="10029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and transmission overrules acquisition.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5" name="Rectangle 391"/>
          <p:cNvSpPr>
            <a:spLocks noChangeArrowheads="1"/>
          </p:cNvSpPr>
          <p:nvPr/>
        </p:nvSpPr>
        <p:spPr bwMode="auto">
          <a:xfrm>
            <a:off x="1985963" y="100655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e. acquisition: like mutation but k has to be a resistant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6" name="Rectangle 392"/>
          <p:cNvSpPr>
            <a:spLocks noChangeArrowheads="1"/>
          </p:cNvSpPr>
          <p:nvPr/>
        </p:nvSpPr>
        <p:spPr bwMode="auto">
          <a:xfrm>
            <a:off x="2347913" y="10096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SNP.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7" name="Rectangle 393"/>
          <p:cNvSpPr>
            <a:spLocks noChangeArrowheads="1"/>
          </p:cNvSpPr>
          <p:nvPr/>
        </p:nvSpPr>
        <p:spPr bwMode="auto">
          <a:xfrm>
            <a:off x="1985963" y="101334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f. death/removal: delete the column of the matrices.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8" name="Rectangle 394"/>
          <p:cNvSpPr>
            <a:spLocks noChangeArrowheads="1"/>
          </p:cNvSpPr>
          <p:nvPr/>
        </p:nvSpPr>
        <p:spPr bwMode="auto">
          <a:xfrm>
            <a:off x="1665288" y="10176351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5.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9" name="Rectangle 395"/>
          <p:cNvSpPr>
            <a:spLocks noChangeArrowheads="1"/>
          </p:cNvSpPr>
          <p:nvPr/>
        </p:nvSpPr>
        <p:spPr bwMode="auto">
          <a:xfrm>
            <a:off x="2027238" y="101763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sampling: all alive patients, probability = κ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90" name="Rectangle 396"/>
          <p:cNvSpPr>
            <a:spLocks noChangeArrowheads="1"/>
          </p:cNvSpPr>
          <p:nvPr/>
        </p:nvSpPr>
        <p:spPr bwMode="auto">
          <a:xfrm>
            <a:off x="152400" y="106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19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>
                <a:solidFill>
                  <a:srgbClr val="0070C0"/>
                </a:solidFill>
              </a:rPr>
              <a:t>Details of Simulation Process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776864" cy="4392488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Download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Beijing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data.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Reconstruct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the ancestor of each linage by using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phylogenetics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tools.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Generate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a list of events: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altLang="zh-CN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mutation (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n=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m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∗ μ ∗ τ ), where μ is mutation rate and τ is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time span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altLang="zh-CN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transmission (n</a:t>
            </a:r>
            <a:r>
              <a:rPr lang="en-US" altLang="zh-CN" sz="16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 = m ∗ β ∗ τ ), where β is contact/reinfection rate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l-GR" altLang="zh-CN" sz="1600" dirty="0" smtClean="0">
                <a:solidFill>
                  <a:schemeClr val="accent1">
                    <a:lumMod val="75000"/>
                  </a:schemeClr>
                </a:solidFill>
              </a:rPr>
              <a:t>τ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is time span.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altLang="zh-CN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resistance acquisition (n</a:t>
            </a:r>
            <a:r>
              <a:rPr lang="en-US" altLang="zh-CN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 = m ∗ α ∗ P</a:t>
            </a:r>
            <a:r>
              <a:rPr lang="en-US" altLang="zh-CN" sz="1600" baseline="-250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 ∗ P</a:t>
            </a:r>
            <a:r>
              <a:rPr lang="en-US" altLang="zh-CN" sz="1600" baseline="-250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 ∗ τ ), where α is rate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of breakdown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, P</a:t>
            </a:r>
            <a:r>
              <a:rPr lang="en-US" altLang="zh-CN" sz="1600" baseline="-250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 is probability of seeking for treatment, P</a:t>
            </a:r>
            <a:r>
              <a:rPr lang="en-US" altLang="zh-CN" sz="1600" baseline="-250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 is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resistance rate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and τ is time span.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altLang="zh-CN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death/removal m ∗ γ ∗ τ , where γ is rate of death/removal and τ is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time span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l"/>
            <a:r>
              <a:rPr lang="pt-BR" altLang="zh-CN" sz="2000" dirty="0" smtClean="0">
                <a:solidFill>
                  <a:schemeClr val="accent1">
                    <a:lumMod val="75000"/>
                  </a:schemeClr>
                </a:solidFill>
              </a:rPr>
              <a:t>             N </a:t>
            </a: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= n</a:t>
            </a:r>
            <a:r>
              <a:rPr lang="pt-BR" altLang="zh-CN" sz="20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 + n</a:t>
            </a:r>
            <a:r>
              <a:rPr lang="pt-BR" altLang="zh-CN" sz="20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 + n</a:t>
            </a:r>
            <a:r>
              <a:rPr lang="pt-BR" altLang="zh-CN" sz="20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 + n</a:t>
            </a:r>
            <a:r>
              <a:rPr lang="pt-BR" altLang="zh-CN" sz="2000" baseline="-25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, total events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>
                <a:solidFill>
                  <a:srgbClr val="0070C0"/>
                </a:solidFill>
              </a:rPr>
              <a:t>Details of Simulation Process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776864" cy="4392488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 startAt="4"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Produce the events and make changes in the matrices.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decide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which event, P[mutation] = n</a:t>
            </a:r>
            <a:r>
              <a:rPr lang="en-US" altLang="zh-CN" sz="20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/N etc.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Randomly decide which </a:t>
            </a:r>
            <a:r>
              <a:rPr lang="en-US" altLang="zh-CN" sz="2000" dirty="0" smtClean="0">
                <a:solidFill>
                  <a:srgbClr val="FF0000"/>
                </a:solidFill>
              </a:rPr>
              <a:t>unremoved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patient/strain it applies to 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mutation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: select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patient 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SNP k. No mutation at this position anymore and cannot mutate back.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transmission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: from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to j, replace strain j by strain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transmission overrules acquisition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. I and j should both be unremoved.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acquisition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: like mutation but k has to be a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resistant SNP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death/removal: mark this sequence as removal.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 algn="l">
              <a:buFont typeface="+mj-lt"/>
              <a:buAutoNum type="arabicPeriod" startAt="5"/>
            </a:pP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sampling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: all alive patients, probability = κ</a:t>
            </a:r>
          </a:p>
        </p:txBody>
      </p:sp>
    </p:spTree>
    <p:extLst>
      <p:ext uri="{BB962C8B-B14F-4D97-AF65-F5344CB8AC3E}">
        <p14:creationId xmlns:p14="http://schemas.microsoft.com/office/powerpoint/2010/main" val="26435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197" y="0"/>
            <a:ext cx="8229600" cy="6126163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Simulation example</a:t>
            </a:r>
            <a:endParaRPr lang="zh-CN" altLang="en-US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11560" y="29969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71972" y="24208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76140" y="36127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373948" y="20811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86648" y="32885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3948" y="269310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401168" y="38731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4" idx="0"/>
            <a:endCxn id="5" idx="3"/>
          </p:cNvCxnSpPr>
          <p:nvPr/>
        </p:nvCxnSpPr>
        <p:spPr>
          <a:xfrm flipV="1">
            <a:off x="719572" y="2605276"/>
            <a:ext cx="184036" cy="391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4"/>
            <a:endCxn id="6" idx="1"/>
          </p:cNvCxnSpPr>
          <p:nvPr/>
        </p:nvCxnSpPr>
        <p:spPr>
          <a:xfrm>
            <a:off x="719572" y="3212976"/>
            <a:ext cx="188204" cy="431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7" idx="2"/>
          </p:cNvCxnSpPr>
          <p:nvPr/>
        </p:nvCxnSpPr>
        <p:spPr>
          <a:xfrm flipV="1">
            <a:off x="1087996" y="2189200"/>
            <a:ext cx="285952" cy="33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6"/>
            <a:endCxn id="9" idx="2"/>
          </p:cNvCxnSpPr>
          <p:nvPr/>
        </p:nvCxnSpPr>
        <p:spPr>
          <a:xfrm>
            <a:off x="1087996" y="2528900"/>
            <a:ext cx="285952" cy="272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8" idx="2"/>
          </p:cNvCxnSpPr>
          <p:nvPr/>
        </p:nvCxnSpPr>
        <p:spPr>
          <a:xfrm flipV="1">
            <a:off x="1092164" y="3396568"/>
            <a:ext cx="294484" cy="32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6"/>
            <a:endCxn id="10" idx="2"/>
          </p:cNvCxnSpPr>
          <p:nvPr/>
        </p:nvCxnSpPr>
        <p:spPr>
          <a:xfrm>
            <a:off x="1092164" y="3720728"/>
            <a:ext cx="309004" cy="260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大括号 24"/>
          <p:cNvSpPr/>
          <p:nvPr/>
        </p:nvSpPr>
        <p:spPr>
          <a:xfrm rot="16200000">
            <a:off x="746678" y="1251483"/>
            <a:ext cx="495555" cy="10294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907704" y="20820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907704" y="26924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907704" y="32877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907704" y="38731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462765" y="20820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462765" y="26924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462765" y="32877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462765" y="38731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9" idx="6"/>
            <a:endCxn id="29" idx="2"/>
          </p:cNvCxnSpPr>
          <p:nvPr/>
        </p:nvCxnSpPr>
        <p:spPr>
          <a:xfrm flipV="1">
            <a:off x="1589972" y="2800452"/>
            <a:ext cx="317732" cy="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0" idx="6"/>
            <a:endCxn id="34" idx="2"/>
          </p:cNvCxnSpPr>
          <p:nvPr/>
        </p:nvCxnSpPr>
        <p:spPr>
          <a:xfrm>
            <a:off x="2123728" y="3395782"/>
            <a:ext cx="3390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3059832" y="20820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3059832" y="26924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059832" y="32877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059832" y="38731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614893" y="20820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614893" y="26924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614893" y="32877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14893" y="3873128"/>
            <a:ext cx="216024" cy="21602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>
            <a:stCxn id="32" idx="6"/>
            <a:endCxn id="42" idx="2"/>
          </p:cNvCxnSpPr>
          <p:nvPr/>
        </p:nvCxnSpPr>
        <p:spPr>
          <a:xfrm>
            <a:off x="2678789" y="2190026"/>
            <a:ext cx="381043" cy="120575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0" idx="6"/>
            <a:endCxn id="44" idx="2"/>
          </p:cNvCxnSpPr>
          <p:nvPr/>
        </p:nvCxnSpPr>
        <p:spPr>
          <a:xfrm>
            <a:off x="3275856" y="2190026"/>
            <a:ext cx="3390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4211960" y="20820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211960" y="2692440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211960" y="32877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767021" y="20820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767021" y="2692440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767021" y="32877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>
            <a:stCxn id="45" idx="6"/>
            <a:endCxn id="53" idx="2"/>
          </p:cNvCxnSpPr>
          <p:nvPr/>
        </p:nvCxnSpPr>
        <p:spPr>
          <a:xfrm>
            <a:off x="3830917" y="2800452"/>
            <a:ext cx="381043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5364088" y="207803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364088" y="2688464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5364088" y="328379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>
            <a:stCxn id="57" idx="6"/>
            <a:endCxn id="62" idx="2"/>
          </p:cNvCxnSpPr>
          <p:nvPr/>
        </p:nvCxnSpPr>
        <p:spPr>
          <a:xfrm flipV="1">
            <a:off x="4983045" y="2186050"/>
            <a:ext cx="381043" cy="61440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5940152" y="207803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5940152" y="328379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4" idx="6"/>
          </p:cNvCxnSpPr>
          <p:nvPr/>
        </p:nvCxnSpPr>
        <p:spPr>
          <a:xfrm flipV="1">
            <a:off x="5580112" y="2796476"/>
            <a:ext cx="360040" cy="59533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5940152" y="269310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>
            <a:stCxn id="54" idx="6"/>
            <a:endCxn id="58" idx="2"/>
          </p:cNvCxnSpPr>
          <p:nvPr/>
        </p:nvCxnSpPr>
        <p:spPr>
          <a:xfrm>
            <a:off x="4427984" y="3395782"/>
            <a:ext cx="3390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6588224" y="207803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6588224" y="3283794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6588224" y="269310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/>
          <p:cNvCxnSpPr>
            <a:endCxn id="76" idx="2"/>
          </p:cNvCxnSpPr>
          <p:nvPr/>
        </p:nvCxnSpPr>
        <p:spPr>
          <a:xfrm flipV="1">
            <a:off x="6156176" y="3391806"/>
            <a:ext cx="432048" cy="47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7236296" y="3283794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7236296" y="269310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/>
          <p:cNvCxnSpPr>
            <a:stCxn id="77" idx="6"/>
            <a:endCxn id="81" idx="2"/>
          </p:cNvCxnSpPr>
          <p:nvPr/>
        </p:nvCxnSpPr>
        <p:spPr>
          <a:xfrm>
            <a:off x="6804248" y="280111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右大括号 84"/>
          <p:cNvSpPr/>
          <p:nvPr/>
        </p:nvSpPr>
        <p:spPr>
          <a:xfrm rot="16200000">
            <a:off x="4273369" y="-1164965"/>
            <a:ext cx="495555" cy="58623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79729" y="1163575"/>
            <a:ext cx="100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evelop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030198" y="1163575"/>
            <a:ext cx="104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Breakout</a:t>
            </a:r>
            <a:endParaRPr lang="zh-CN" altLang="en-US" dirty="0"/>
          </a:p>
        </p:txBody>
      </p:sp>
      <p:cxnSp>
        <p:nvCxnSpPr>
          <p:cNvPr id="90" name="直接箭头连接符 89"/>
          <p:cNvCxnSpPr/>
          <p:nvPr/>
        </p:nvCxnSpPr>
        <p:spPr>
          <a:xfrm>
            <a:off x="719572" y="5085184"/>
            <a:ext cx="5270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730908" y="5445224"/>
            <a:ext cx="52709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732992" y="5832028"/>
            <a:ext cx="527094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401168" y="4900518"/>
            <a:ext cx="11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mutation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401168" y="5247208"/>
            <a:ext cx="221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esistance </a:t>
            </a:r>
            <a:r>
              <a:rPr lang="en-US" altLang="zh-CN" dirty="0" err="1" smtClean="0"/>
              <a:t>aquisition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373948" y="5616540"/>
            <a:ext cx="149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transmission</a:t>
            </a:r>
            <a:endParaRPr lang="zh-CN" altLang="en-US" dirty="0"/>
          </a:p>
        </p:txBody>
      </p:sp>
      <p:sp>
        <p:nvSpPr>
          <p:cNvPr id="98" name="椭圆 97"/>
          <p:cNvSpPr/>
          <p:nvPr/>
        </p:nvSpPr>
        <p:spPr>
          <a:xfrm>
            <a:off x="4635581" y="4977172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4635581" y="5693194"/>
            <a:ext cx="216024" cy="21602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5202591" y="4900518"/>
            <a:ext cx="11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resistant</a:t>
            </a:r>
            <a:endParaRPr lang="zh-CN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202590" y="5606526"/>
            <a:ext cx="11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removed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4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Reference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tx1"/>
                </a:solidFill>
              </a:rPr>
              <a:t>Guerra-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Assunção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J A, </a:t>
            </a:r>
            <a:r>
              <a:rPr lang="en-US" altLang="zh-CN" sz="2400" dirty="0" err="1">
                <a:solidFill>
                  <a:schemeClr val="tx1"/>
                </a:solidFill>
              </a:rPr>
              <a:t>Crampin</a:t>
            </a:r>
            <a:r>
              <a:rPr lang="en-US" altLang="zh-CN" sz="2400" dirty="0">
                <a:solidFill>
                  <a:schemeClr val="tx1"/>
                </a:solidFill>
              </a:rPr>
              <a:t> A C, </a:t>
            </a:r>
            <a:r>
              <a:rPr lang="en-US" altLang="zh-CN" sz="2400" dirty="0" err="1">
                <a:solidFill>
                  <a:schemeClr val="tx1"/>
                </a:solidFill>
              </a:rPr>
              <a:t>Houben</a:t>
            </a:r>
            <a:r>
              <a:rPr lang="en-US" altLang="zh-CN" sz="2400" dirty="0">
                <a:solidFill>
                  <a:schemeClr val="tx1"/>
                </a:solidFill>
              </a:rPr>
              <a:t> R, et al. </a:t>
            </a:r>
            <a:r>
              <a:rPr lang="en-US" altLang="zh-CN" sz="2400" dirty="0">
                <a:solidFill>
                  <a:schemeClr val="tx1"/>
                </a:solidFill>
                <a:hlinkClick r:id="rId2" action="ppaction://hlinksldjump"/>
              </a:rPr>
              <a:t>Large-scale whole genome sequencing of M. tuberculosis provides insights into transmission in a high prevalence area[J]. </a:t>
            </a:r>
            <a:r>
              <a:rPr lang="en-US" altLang="zh-CN" sz="2400" dirty="0" err="1">
                <a:solidFill>
                  <a:schemeClr val="tx1"/>
                </a:solidFill>
                <a:hlinkClick r:id="rId2" action="ppaction://hlinksldjump"/>
              </a:rPr>
              <a:t>Elife</a:t>
            </a:r>
            <a:r>
              <a:rPr lang="en-US" altLang="zh-CN" sz="2400" dirty="0">
                <a:solidFill>
                  <a:schemeClr val="tx1"/>
                </a:solidFill>
                <a:hlinkClick r:id="rId2" action="ppaction://hlinksldjump"/>
              </a:rPr>
              <a:t>, 2015, 4: e05166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dirty="0" err="1" smtClean="0">
                <a:solidFill>
                  <a:schemeClr val="tx1"/>
                </a:solidFill>
              </a:rPr>
              <a:t>Firtina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C, </a:t>
            </a:r>
            <a:r>
              <a:rPr lang="en-US" altLang="zh-CN" sz="2400" dirty="0" err="1">
                <a:solidFill>
                  <a:schemeClr val="tx1"/>
                </a:solidFill>
              </a:rPr>
              <a:t>Alkan</a:t>
            </a:r>
            <a:r>
              <a:rPr lang="en-US" altLang="zh-CN" sz="2400" dirty="0">
                <a:solidFill>
                  <a:schemeClr val="tx1"/>
                </a:solidFill>
              </a:rPr>
              <a:t> C. </a:t>
            </a:r>
            <a:r>
              <a:rPr lang="en-US" altLang="zh-CN" sz="2400" dirty="0">
                <a:solidFill>
                  <a:schemeClr val="tx1"/>
                </a:solidFill>
                <a:hlinkClick r:id="rId3" action="ppaction://hlinksldjump"/>
              </a:rPr>
              <a:t>On genomic repeats and reproducibility[J]. Bioinformatics, 2016: btw139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4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Tuberculosis(TB)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9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million people developed TB and 1.5 million died from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TB worldwide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2013.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Efficient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human-to-human transmission by aerosol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route.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Effective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treatment and control of TB are complicated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by the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emergence and spread of drug-resistant,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multidrugresistant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(MDR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) and extensively drug-resistant (XDR) TB.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Drug-resistant </a:t>
            </a:r>
            <a:r>
              <a:rPr lang="en-US" altLang="zh-CN" sz="3200" b="1" dirty="0">
                <a:solidFill>
                  <a:srgbClr val="0070C0"/>
                </a:solidFill>
              </a:rPr>
              <a:t>strains of TB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Isoniazid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, rifampin, ethambutol and streptomycin are 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first-line </a:t>
            </a:r>
            <a:r>
              <a:rPr lang="en-US" altLang="zh-CN" sz="3000" dirty="0" err="1">
                <a:solidFill>
                  <a:schemeClr val="accent1">
                    <a:lumMod val="75000"/>
                  </a:schemeClr>
                </a:solidFill>
              </a:rPr>
              <a:t>antituberculosis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 drugs.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000" dirty="0" err="1">
                <a:solidFill>
                  <a:schemeClr val="accent1">
                    <a:lumMod val="75000"/>
                  </a:schemeClr>
                </a:solidFill>
              </a:rPr>
              <a:t>Ofloxacin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and kanamycin are the second-line 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drugs.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MDR 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TB is defined as disease that is resistant to at 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least isoniazid 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rifampin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XDR 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TB is defined as disease that is resistant to at 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least isoniazid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, rifampin, </a:t>
            </a:r>
            <a:r>
              <a:rPr lang="en-US" altLang="zh-CN" sz="3000" dirty="0" err="1">
                <a:solidFill>
                  <a:schemeClr val="accent1">
                    <a:lumMod val="75000"/>
                  </a:schemeClr>
                </a:solidFill>
              </a:rPr>
              <a:t>ofloxacin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 and kanamycin</a:t>
            </a:r>
            <a:r>
              <a:rPr lang="en-US" altLang="zh-C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75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Drug-resistant </a:t>
            </a:r>
            <a:r>
              <a:rPr lang="en-US" altLang="zh-CN" sz="3200" b="1" dirty="0">
                <a:solidFill>
                  <a:srgbClr val="0070C0"/>
                </a:solidFill>
              </a:rPr>
              <a:t>strains of TB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Isoniazid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, rifampin, ethambutol and streptomycin are 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first-line </a:t>
            </a:r>
            <a:r>
              <a:rPr lang="en-US" altLang="zh-CN" sz="3000" dirty="0" err="1">
                <a:solidFill>
                  <a:schemeClr val="accent1">
                    <a:lumMod val="75000"/>
                  </a:schemeClr>
                </a:solidFill>
              </a:rPr>
              <a:t>antituberculosis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 drugs.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000" dirty="0" err="1">
                <a:solidFill>
                  <a:schemeClr val="accent1">
                    <a:lumMod val="75000"/>
                  </a:schemeClr>
                </a:solidFill>
              </a:rPr>
              <a:t>Ofloxacin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and kanamycin are the second-line 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drugs.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MDR 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TB is defined as disease that is resistant to at 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least isoniazid 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rifampin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XDR 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TB is defined as disease that is resistant to at 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least isoniazid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, rifampin, </a:t>
            </a:r>
            <a:r>
              <a:rPr lang="en-US" altLang="zh-CN" sz="3000" dirty="0" err="1">
                <a:solidFill>
                  <a:schemeClr val="accent1">
                    <a:lumMod val="75000"/>
                  </a:schemeClr>
                </a:solidFill>
              </a:rPr>
              <a:t>ofloxacin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 and kanamycin</a:t>
            </a:r>
            <a:r>
              <a:rPr lang="en-US" altLang="zh-C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02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Drug-resistant </a:t>
            </a:r>
            <a:r>
              <a:rPr lang="en-US" altLang="zh-CN" sz="3200" b="1" dirty="0">
                <a:solidFill>
                  <a:srgbClr val="0070C0"/>
                </a:solidFill>
              </a:rPr>
              <a:t>strains of TB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Resistance can arise from two different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sources: acquisition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transmission.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When an initial drug-sensitive strain acquires a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resistance mutation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is acquisition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33056"/>
            <a:ext cx="482413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8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Drug-resistant </a:t>
            </a:r>
            <a:r>
              <a:rPr lang="en-US" altLang="zh-CN" sz="3200" b="1" dirty="0">
                <a:solidFill>
                  <a:srgbClr val="0070C0"/>
                </a:solidFill>
              </a:rPr>
              <a:t>strains of TB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When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a host gets infected by an already resistant 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strain from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another host is transmission.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84984"/>
            <a:ext cx="4248472" cy="248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7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Evolution of TB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Mycobacterium tuberculosis has 7 lineages [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hlinkClick r:id="rId2" action="ppaction://hlinksldjump"/>
              </a:rPr>
              <a:t>1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]: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3 ancient lineages: lineage 1 and two Mycobacterium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africanum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lineages.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3 modern lineages: lineage 2,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1 intermediate lineage: lineage 7</a:t>
            </a:r>
          </a:p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The lineages may vary in propensity in transit and cause disease.</a:t>
            </a:r>
          </a:p>
        </p:txBody>
      </p:sp>
    </p:spTree>
    <p:extLst>
      <p:ext uri="{BB962C8B-B14F-4D97-AF65-F5344CB8AC3E}">
        <p14:creationId xmlns:p14="http://schemas.microsoft.com/office/powerpoint/2010/main" val="22685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Lineage 2 (Beijing) 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Strains from the Beijing lineage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have been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associated with large MDR tuberculosis outbreaks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elsewhere.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appear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to be rapidly expanding in population size in settings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with contrasting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tuberculosis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incidence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levels.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possess selective advantages in comparison to strains from other Mycobacterium tuberculosis 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complex (MTBC)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lineages, comprising an increased capacity to acquire drug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resistance.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increase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transmissibility,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hypervirulence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and/or more rapid progression to disease after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infection.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3122</Words>
  <Application>Microsoft Office PowerPoint</Application>
  <PresentationFormat>全屏显示(4:3)</PresentationFormat>
  <Paragraphs>471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ACQUISITION AND TRANSMISSION OF TB DRUG RESISTANCE IN CHINA</vt:lpstr>
      <vt:lpstr>Tuberculosis(TB)</vt:lpstr>
      <vt:lpstr>Tuberculosis(TB)</vt:lpstr>
      <vt:lpstr>Drug-resistant strains of TB</vt:lpstr>
      <vt:lpstr>Drug-resistant strains of TB</vt:lpstr>
      <vt:lpstr>Drug-resistant strains of TB</vt:lpstr>
      <vt:lpstr>Drug-resistant strains of TB</vt:lpstr>
      <vt:lpstr>Evolution of TB</vt:lpstr>
      <vt:lpstr>Lineage 2 (Beijing) </vt:lpstr>
      <vt:lpstr>Project goal</vt:lpstr>
      <vt:lpstr>Beijing lineage data set</vt:lpstr>
      <vt:lpstr>Call SNPs on TB genomes</vt:lpstr>
      <vt:lpstr>Difficulties in calling SNPs</vt:lpstr>
      <vt:lpstr>Difficulties in calling SNPs</vt:lpstr>
      <vt:lpstr>Constructing the phylogenetic trees</vt:lpstr>
      <vt:lpstr>Example: Neighbor-joining tree</vt:lpstr>
      <vt:lpstr>Long story</vt:lpstr>
      <vt:lpstr>Simulation</vt:lpstr>
      <vt:lpstr>Simulation</vt:lpstr>
      <vt:lpstr>Details of Simulation Process</vt:lpstr>
      <vt:lpstr>Details of Simulation Process</vt:lpstr>
      <vt:lpstr>PowerPoint 演示文稿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 Zhang</dc:creator>
  <cp:lastModifiedBy>Zhang Fang</cp:lastModifiedBy>
  <cp:revision>47</cp:revision>
  <dcterms:created xsi:type="dcterms:W3CDTF">2016-07-01T18:57:33Z</dcterms:created>
  <dcterms:modified xsi:type="dcterms:W3CDTF">2016-07-20T05:09:49Z</dcterms:modified>
</cp:coreProperties>
</file>