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7" r:id="rId6"/>
    <p:sldId id="278" r:id="rId7"/>
    <p:sldId id="282" r:id="rId8"/>
    <p:sldId id="259" r:id="rId9"/>
    <p:sldId id="279" r:id="rId10"/>
    <p:sldId id="260" r:id="rId11"/>
    <p:sldId id="280" r:id="rId12"/>
    <p:sldId id="261" r:id="rId13"/>
    <p:sldId id="264" r:id="rId14"/>
    <p:sldId id="283" r:id="rId15"/>
    <p:sldId id="269" r:id="rId16"/>
    <p:sldId id="270" r:id="rId17"/>
    <p:sldId id="285" r:id="rId18"/>
    <p:sldId id="265" r:id="rId19"/>
    <p:sldId id="266" r:id="rId20"/>
    <p:sldId id="267" r:id="rId21"/>
    <p:sldId id="268" r:id="rId22"/>
    <p:sldId id="272" r:id="rId23"/>
    <p:sldId id="286" r:id="rId24"/>
    <p:sldId id="287" r:id="rId25"/>
    <p:sldId id="288" r:id="rId26"/>
    <p:sldId id="289" r:id="rId27"/>
    <p:sldId id="290" r:id="rId28"/>
    <p:sldId id="291" r:id="rId29"/>
    <p:sldId id="27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ACQUISITION AND TRANSMISSION OF TB DRUG</a:t>
            </a:r>
            <a:br>
              <a:rPr lang="en-US" altLang="zh-CN" sz="2800" b="1" dirty="0">
                <a:solidFill>
                  <a:srgbClr val="0070C0"/>
                </a:solidFill>
              </a:rPr>
            </a:br>
            <a:r>
              <a:rPr lang="en-US" altLang="zh-CN" sz="2800" b="1" dirty="0">
                <a:solidFill>
                  <a:srgbClr val="0070C0"/>
                </a:solidFill>
              </a:rPr>
              <a:t>RESISTANCE IN CHINA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Fang Zhang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Simon Fraser University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July 20th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2016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Beijing lineage data set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403244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110 MTBC Beijing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isolates (29 countries)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whole genome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sequencing selected from 4,987 isolates from 99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countries [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2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].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154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sequences in total, because 34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isolates have 2 or more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sequences.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For these 34 multi-sequenced isolates, sequence with highest (higher) average depth is selected (sequences are combined if their average depth are lower than 20).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6 sequences are removed because short reads. (All the reads are shorter than 100)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104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sequences are left.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Call </a:t>
            </a:r>
            <a:r>
              <a:rPr lang="en-US" altLang="zh-CN" sz="3200" b="1" dirty="0">
                <a:solidFill>
                  <a:srgbClr val="0070C0"/>
                </a:solidFill>
              </a:rPr>
              <a:t>SNPs on TB genomes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Call SNPs for each isolate to built a phylogenetic tree in order to find a common ancestor for simulation.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TB genome sequence is consist of about 4.4 million nucleotides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Frequently used TB reference sequence is H37Rv (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GenBank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: AL123456.3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)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3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 released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 1998 by the Welcome Trust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Sanger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Institute. 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Difficulties in calling SNPs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Experiments reproducibility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4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Bwa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mem as mapper, GATK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unifiedgenotype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samtools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mpileup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as SNPs callers.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Bwa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mem as mapper, GATK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unifiedgenotype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samtools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mpileup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FreeBayes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as callers.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mrFast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as mapper,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GATK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unifiedgenotype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samtools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mpileup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as SNPs callers.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Difficulties in calling SNPs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Remove SNPs in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epetitive regions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5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].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Remove resistant SNPs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6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].</a:t>
            </a:r>
          </a:p>
          <a:p>
            <a:pPr lvl="1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The main reason is to exclude homoplastic positions for the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phylogeny.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 indent="-457200" algn="l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Remove SNPs depth lower than 10.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Remove isolates that has more than 10% SNPs whose depth are lower than 10.</a:t>
            </a:r>
          </a:p>
          <a:p>
            <a:pPr marL="0" lvl="1" algn="l"/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90 </a:t>
            </a:r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isolates left and </a:t>
            </a:r>
            <a:r>
              <a:rPr lang="en-US" altLang="zh-CN" sz="3900" dirty="0">
                <a:solidFill>
                  <a:schemeClr val="accent1">
                    <a:lumMod val="75000"/>
                  </a:schemeClr>
                </a:solidFill>
              </a:rPr>
              <a:t>6403 </a:t>
            </a:r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SNPs in total.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Histogram of SNPs detected for 90 isolates.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Zhang Fang\Desktop\SN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859216" cy="432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1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Constructing the </a:t>
            </a:r>
            <a:r>
              <a:rPr lang="en-US" altLang="zh-CN" sz="3200" b="1" smtClean="0">
                <a:solidFill>
                  <a:srgbClr val="0070C0"/>
                </a:solidFill>
              </a:rPr>
              <a:t>phylogenetic trees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Using the SNPs, infer the best fit model of nucleotide substitution using 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jModelTest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Construct the phylogenetic tree: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Neighbor-joining (MEGA)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Maximum Likelihood (MEGA)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Bayesian Inference (BEAST 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Comparing  the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three trees by finding the normalized Robinson-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Foulds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distance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between each pair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Based on the Bayesian phylogenetic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which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was the best among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three trees, nodes with posterior lower than 0.7 were collapsed.</a:t>
            </a:r>
          </a:p>
        </p:txBody>
      </p:sp>
    </p:spTree>
    <p:extLst>
      <p:ext uri="{BB962C8B-B14F-4D97-AF65-F5344CB8AC3E}">
        <p14:creationId xmlns:p14="http://schemas.microsoft.com/office/powerpoint/2010/main" val="25211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936103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Bayesian </a:t>
            </a:r>
            <a:r>
              <a:rPr lang="en-US" altLang="zh-CN" sz="3200" b="1" dirty="0">
                <a:solidFill>
                  <a:srgbClr val="0070C0"/>
                </a:solidFill>
              </a:rPr>
              <a:t>Phylogenetic tree of 90 isolates constructed by BEAST2.</a:t>
            </a:r>
            <a:endParaRPr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Users\Zhang Fang\Desktop\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916832"/>
            <a:ext cx="545601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936103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Ancestral </a:t>
            </a:r>
            <a:r>
              <a:rPr lang="en-US" altLang="zh-CN" sz="3200" b="1" dirty="0">
                <a:solidFill>
                  <a:srgbClr val="0070C0"/>
                </a:solidFill>
              </a:rPr>
              <a:t>Sequence Reconstruction</a:t>
            </a:r>
            <a:endParaRPr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3480792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collapsed Bayesian inference phylogenetic tree, reconstruction of the ancestral genome sequence was obtained utilizing the program BASEML of the PAML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package</a:t>
            </a:r>
          </a:p>
          <a:p>
            <a:pPr algn="l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This ancestral sequence was then used as the original sequence in the simulation study.</a:t>
            </a:r>
            <a:endParaRPr lang="en-C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The process of simulation is below: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Simulate the development of the single ancestor TB sequence to an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initial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population (Mutate once for each generation).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its evolution in time using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discrete events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, such as mutation,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transmission, resistance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acquisition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and removal; after a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chosen time horizon, sample a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random fraction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strains. 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The process of simulation is below:</a:t>
            </a:r>
          </a:p>
          <a:p>
            <a:pPr marL="742950" indent="-742950" algn="l">
              <a:buFont typeface="+mj-lt"/>
              <a:buAutoNum type="arabicPeriod" startAt="3"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Repeat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step 2 for a number of time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horizons and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sampling fractions, as well as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enough times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for each setting to get a distribution.</a:t>
            </a:r>
          </a:p>
          <a:p>
            <a:pPr marL="742950" indent="-742950" algn="l">
              <a:buFont typeface="+mj-lt"/>
              <a:buAutoNum type="arabicPeriod" startAt="3"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these simulated data as the basis of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an evaluation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of any classification algorithm.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Tuberculosis(TB)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992888" cy="4752528"/>
          </a:xfrm>
        </p:spPr>
        <p:txBody>
          <a:bodyPr>
            <a:normAutofit fontScale="92500"/>
          </a:bodyPr>
          <a:lstStyle/>
          <a:p>
            <a:pPr algn="l">
              <a:lnSpc>
                <a:spcPct val="90000"/>
              </a:lnSpc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Human TB </a:t>
            </a:r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is an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infectious disease usually caused by the bacterium Mycobacterium tuberculosis (MTB</a:t>
            </a:r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                 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From: www.medicalnewstoday.com</a:t>
            </a: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medicalnewstoday.com/content/images/articles/302/302667/tuberculosis-bac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24944"/>
            <a:ext cx="4032448" cy="30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78138" y="1238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13113" y="123856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www.medicalnewstoday.com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963" y="128587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12888" y="139668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Tuberculosis (TB)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2888" y="1477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9 million people developed TB and 1.5 million died from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3225" y="151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worldwide in 2013.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2888" y="15706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Efficient human-to-human transmission by aerosol route.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888" y="162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Effective treatment and control of TB are complicated by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3225" y="1665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emergence and spread of drug-resistant, multidrug-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73225" y="1706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resistant (MDR) and extensively drug-resistant (XDR) TB.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963" y="192881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12888" y="20396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12888" y="2122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Isoniazid, rifampin, ethambutol and streptomycin are first-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73225" y="2167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line antituberculosis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12888" y="2223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Ofloxacin and kanamycin are the second-line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12888" y="22798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MDR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73225" y="2324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 and rifampin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12888" y="23806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XDR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3225" y="2426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isoniazid, rifampin, ofloxacin and kanamycin.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0963" y="257175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AutoShape 23" descr="https://connect.sfu.ca/service/extension/convertd/convertd/59/index.26029.1764673370260291.jpg"/>
          <p:cNvSpPr>
            <a:spLocks noChangeAspect="1" noChangeArrowheads="1"/>
          </p:cNvSpPr>
          <p:nvPr/>
        </p:nvSpPr>
        <p:spPr bwMode="auto">
          <a:xfrm>
            <a:off x="0" y="0"/>
            <a:ext cx="49339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12888" y="268255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12888" y="276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73225" y="276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can arise from two different sources: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673225" y="2803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12888" y="2856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an initial drug-sensitive strain acquires a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673225" y="2898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mutation is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989388" y="3177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4" name="Rectangle 31"/>
          <p:cNvSpPr>
            <a:spLocks noChangeArrowheads="1"/>
          </p:cNvSpPr>
          <p:nvPr/>
        </p:nvSpPr>
        <p:spPr bwMode="auto">
          <a:xfrm>
            <a:off x="4430713" y="317722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evolution.berkeley.edu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5" name="Rectangle 32"/>
          <p:cNvSpPr>
            <a:spLocks noChangeArrowheads="1"/>
          </p:cNvSpPr>
          <p:nvPr/>
        </p:nvSpPr>
        <p:spPr bwMode="auto">
          <a:xfrm>
            <a:off x="80963" y="321468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7" name="AutoShape 33" descr="https://connect.sfu.ca/service/extension/convertd/convertd/59/index.26029.1764673370260292.jpg"/>
          <p:cNvSpPr>
            <a:spLocks noChangeAspect="1" noChangeArrowheads="1"/>
          </p:cNvSpPr>
          <p:nvPr/>
        </p:nvSpPr>
        <p:spPr bwMode="auto">
          <a:xfrm>
            <a:off x="0" y="0"/>
            <a:ext cx="4457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Rectangle 34"/>
          <p:cNvSpPr>
            <a:spLocks noChangeArrowheads="1"/>
          </p:cNvSpPr>
          <p:nvPr/>
        </p:nvSpPr>
        <p:spPr bwMode="auto">
          <a:xfrm>
            <a:off x="1512888" y="332549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9" name="Rectangle 35"/>
          <p:cNvSpPr>
            <a:spLocks noChangeArrowheads="1"/>
          </p:cNvSpPr>
          <p:nvPr/>
        </p:nvSpPr>
        <p:spPr bwMode="auto">
          <a:xfrm>
            <a:off x="1512888" y="3405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 host gets infected by an already resistant strain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0" name="Rectangle 36"/>
          <p:cNvSpPr>
            <a:spLocks noChangeArrowheads="1"/>
          </p:cNvSpPr>
          <p:nvPr/>
        </p:nvSpPr>
        <p:spPr bwMode="auto">
          <a:xfrm>
            <a:off x="1673225" y="3445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from another host is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37"/>
          <p:cNvSpPr>
            <a:spLocks noChangeArrowheads="1"/>
          </p:cNvSpPr>
          <p:nvPr/>
        </p:nvSpPr>
        <p:spPr bwMode="auto">
          <a:xfrm>
            <a:off x="2798763" y="3756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2" name="Rectangle 38"/>
          <p:cNvSpPr>
            <a:spLocks noChangeArrowheads="1"/>
          </p:cNvSpPr>
          <p:nvPr/>
        </p:nvSpPr>
        <p:spPr bwMode="auto">
          <a:xfrm>
            <a:off x="3233738" y="375666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www.eac.int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3" name="Rectangle 39"/>
          <p:cNvSpPr>
            <a:spLocks noChangeArrowheads="1"/>
          </p:cNvSpPr>
          <p:nvPr/>
        </p:nvSpPr>
        <p:spPr bwMode="auto">
          <a:xfrm>
            <a:off x="80963" y="385762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40"/>
          <p:cNvSpPr>
            <a:spLocks noChangeArrowheads="1"/>
          </p:cNvSpPr>
          <p:nvPr/>
        </p:nvSpPr>
        <p:spPr bwMode="auto">
          <a:xfrm>
            <a:off x="1512888" y="396843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Project Goal and summer goals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5" name="Rectangle 41"/>
          <p:cNvSpPr>
            <a:spLocks noChangeArrowheads="1"/>
          </p:cNvSpPr>
          <p:nvPr/>
        </p:nvSpPr>
        <p:spPr bwMode="auto">
          <a:xfrm>
            <a:off x="1512888" y="404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Project goal is to estimate the contributions of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6" name="Rectangle 42"/>
          <p:cNvSpPr>
            <a:spLocks noChangeArrowheads="1"/>
          </p:cNvSpPr>
          <p:nvPr/>
        </p:nvSpPr>
        <p:spPr bwMode="auto">
          <a:xfrm>
            <a:off x="1673225" y="407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vs. transmission via a simulation study.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7" name="Rectangle 43"/>
          <p:cNvSpPr>
            <a:spLocks noChangeArrowheads="1"/>
          </p:cNvSpPr>
          <p:nvPr/>
        </p:nvSpPr>
        <p:spPr bwMode="auto">
          <a:xfrm>
            <a:off x="1512888" y="411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8" name="Rectangle 44"/>
          <p:cNvSpPr>
            <a:spLocks noChangeArrowheads="1"/>
          </p:cNvSpPr>
          <p:nvPr/>
        </p:nvSpPr>
        <p:spPr bwMode="auto">
          <a:xfrm>
            <a:off x="1673225" y="41157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Summer goals: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9" name="Rectangle 45"/>
          <p:cNvSpPr>
            <a:spLocks noChangeArrowheads="1"/>
          </p:cNvSpPr>
          <p:nvPr/>
        </p:nvSpPr>
        <p:spPr bwMode="auto">
          <a:xfrm>
            <a:off x="1833563" y="4152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Call Single-nucleotide polymorphisms (SNPs) on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0" name="Rectangle 46"/>
          <p:cNvSpPr>
            <a:spLocks noChangeArrowheads="1"/>
          </p:cNvSpPr>
          <p:nvPr/>
        </p:nvSpPr>
        <p:spPr bwMode="auto">
          <a:xfrm>
            <a:off x="2155825" y="4183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genomes for every sample in MALAWI dataset (1628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1" name="Rectangle 47"/>
          <p:cNvSpPr>
            <a:spLocks noChangeArrowheads="1"/>
          </p:cNvSpPr>
          <p:nvPr/>
        </p:nvSpPr>
        <p:spPr bwMode="auto">
          <a:xfrm>
            <a:off x="2155825" y="4213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TB genome sequences) and analyze the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2" name="Rectangle 48"/>
          <p:cNvSpPr>
            <a:spLocks noChangeArrowheads="1"/>
          </p:cNvSpPr>
          <p:nvPr/>
        </p:nvSpPr>
        <p:spPr bwMode="auto">
          <a:xfrm>
            <a:off x="1833563" y="42514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A precise plan for the simulations and their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3" name="Rectangle 49"/>
          <p:cNvSpPr>
            <a:spLocks noChangeArrowheads="1"/>
          </p:cNvSpPr>
          <p:nvPr/>
        </p:nvSpPr>
        <p:spPr bwMode="auto">
          <a:xfrm>
            <a:off x="2155825" y="42818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implementation.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4" name="Rectangle 50"/>
          <p:cNvSpPr>
            <a:spLocks noChangeArrowheads="1"/>
          </p:cNvSpPr>
          <p:nvPr/>
        </p:nvSpPr>
        <p:spPr bwMode="auto">
          <a:xfrm>
            <a:off x="1833563" y="4319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Improve the initial simulation pipeline and confront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5" name="Rectangle 51"/>
          <p:cNvSpPr>
            <a:spLocks noChangeArrowheads="1"/>
          </p:cNvSpPr>
          <p:nvPr/>
        </p:nvSpPr>
        <p:spPr bwMode="auto">
          <a:xfrm>
            <a:off x="2155825" y="4349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simulates results with real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6" name="Rectangle 52"/>
          <p:cNvSpPr>
            <a:spLocks noChangeArrowheads="1"/>
          </p:cNvSpPr>
          <p:nvPr/>
        </p:nvSpPr>
        <p:spPr bwMode="auto">
          <a:xfrm>
            <a:off x="80963" y="450056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7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8" name="AutoShape 54" descr="https://connect.sfu.ca/service/extension/convertd/convertd/59/index.26029.1764673370260293.jpg"/>
          <p:cNvSpPr>
            <a:spLocks noChangeAspect="1" noChangeArrowheads="1"/>
          </p:cNvSpPr>
          <p:nvPr/>
        </p:nvSpPr>
        <p:spPr bwMode="auto">
          <a:xfrm>
            <a:off x="0" y="0"/>
            <a:ext cx="67437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" name="Rectangle 55"/>
          <p:cNvSpPr>
            <a:spLocks noChangeArrowheads="1"/>
          </p:cNvSpPr>
          <p:nvPr/>
        </p:nvSpPr>
        <p:spPr bwMode="auto">
          <a:xfrm>
            <a:off x="1512888" y="461137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What is an SNP?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0" name="Rectangle 56"/>
          <p:cNvSpPr>
            <a:spLocks noChangeArrowheads="1"/>
          </p:cNvSpPr>
          <p:nvPr/>
        </p:nvSpPr>
        <p:spPr bwMode="auto">
          <a:xfrm>
            <a:off x="1311275" y="4684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A single nucleotide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1" name="Rectangle 57"/>
          <p:cNvSpPr>
            <a:spLocks noChangeArrowheads="1"/>
          </p:cNvSpPr>
          <p:nvPr/>
        </p:nvSpPr>
        <p:spPr bwMode="auto">
          <a:xfrm>
            <a:off x="1473200" y="4715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polymorphism (SNP) is 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2" name="Rectangle 58"/>
          <p:cNvSpPr>
            <a:spLocks noChangeArrowheads="1"/>
          </p:cNvSpPr>
          <p:nvPr/>
        </p:nvSpPr>
        <p:spPr bwMode="auto">
          <a:xfrm>
            <a:off x="1473200" y="47461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variation in a single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3" name="Rectangle 59"/>
          <p:cNvSpPr>
            <a:spLocks noChangeArrowheads="1"/>
          </p:cNvSpPr>
          <p:nvPr/>
        </p:nvSpPr>
        <p:spPr bwMode="auto">
          <a:xfrm>
            <a:off x="1473200" y="4777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 that occurs at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4" name="Rectangle 60"/>
          <p:cNvSpPr>
            <a:spLocks noChangeArrowheads="1"/>
          </p:cNvSpPr>
          <p:nvPr/>
        </p:nvSpPr>
        <p:spPr bwMode="auto">
          <a:xfrm>
            <a:off x="1473200" y="4808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specific position in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5" name="Rectangle 61"/>
          <p:cNvSpPr>
            <a:spLocks noChangeArrowheads="1"/>
          </p:cNvSpPr>
          <p:nvPr/>
        </p:nvSpPr>
        <p:spPr bwMode="auto">
          <a:xfrm>
            <a:off x="1473200" y="48390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6" name="Rectangle 62"/>
          <p:cNvSpPr>
            <a:spLocks noChangeArrowheads="1"/>
          </p:cNvSpPr>
          <p:nvPr/>
        </p:nvSpPr>
        <p:spPr bwMode="auto">
          <a:xfrm>
            <a:off x="3795713" y="5058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 https://en.wikipedia.org/wiki/Single-nucleotide_polymorphism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7" name="Rectangle 63"/>
          <p:cNvSpPr>
            <a:spLocks noChangeArrowheads="1"/>
          </p:cNvSpPr>
          <p:nvPr/>
        </p:nvSpPr>
        <p:spPr bwMode="auto">
          <a:xfrm>
            <a:off x="80963" y="514350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8" name="Rectangle 64"/>
          <p:cNvSpPr>
            <a:spLocks noChangeArrowheads="1"/>
          </p:cNvSpPr>
          <p:nvPr/>
        </p:nvSpPr>
        <p:spPr bwMode="auto">
          <a:xfrm>
            <a:off x="1512888" y="525430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9" name="Rectangle 65"/>
          <p:cNvSpPr>
            <a:spLocks noChangeArrowheads="1"/>
          </p:cNvSpPr>
          <p:nvPr/>
        </p:nvSpPr>
        <p:spPr bwMode="auto">
          <a:xfrm>
            <a:off x="1512888" y="53274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TB genome sequence is consist of about 4.4 million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0" name="Rectangle 66"/>
          <p:cNvSpPr>
            <a:spLocks noChangeArrowheads="1"/>
          </p:cNvSpPr>
          <p:nvPr/>
        </p:nvSpPr>
        <p:spPr bwMode="auto">
          <a:xfrm>
            <a:off x="1673225" y="5358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1" name="Rectangle 67"/>
          <p:cNvSpPr>
            <a:spLocks noChangeArrowheads="1"/>
          </p:cNvSpPr>
          <p:nvPr/>
        </p:nvSpPr>
        <p:spPr bwMode="auto">
          <a:xfrm>
            <a:off x="1512888" y="54016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Frequently used TB reference sequence is H37Rv released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2" name="Rectangle 68"/>
          <p:cNvSpPr>
            <a:spLocks noChangeArrowheads="1"/>
          </p:cNvSpPr>
          <p:nvPr/>
        </p:nvSpPr>
        <p:spPr bwMode="auto">
          <a:xfrm>
            <a:off x="1673225" y="5431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 1998 by the Welcome Trust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3" name="Rectangle 69"/>
          <p:cNvSpPr>
            <a:spLocks noChangeArrowheads="1"/>
          </p:cNvSpPr>
          <p:nvPr/>
        </p:nvSpPr>
        <p:spPr bwMode="auto">
          <a:xfrm>
            <a:off x="4565650" y="5431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Sanger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4" name="Rectangle 70"/>
          <p:cNvSpPr>
            <a:spLocks noChangeArrowheads="1"/>
          </p:cNvSpPr>
          <p:nvPr/>
        </p:nvSpPr>
        <p:spPr bwMode="auto">
          <a:xfrm>
            <a:off x="5314950" y="5431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Institute.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5" name="Rectangle 71"/>
          <p:cNvSpPr>
            <a:spLocks noChangeArrowheads="1"/>
          </p:cNvSpPr>
          <p:nvPr/>
        </p:nvSpPr>
        <p:spPr bwMode="auto">
          <a:xfrm>
            <a:off x="1512888" y="54748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Intuitively compare a TB sequence to reference H37Rv to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6" name="Rectangle 72"/>
          <p:cNvSpPr>
            <a:spLocks noChangeArrowheads="1"/>
          </p:cNvSpPr>
          <p:nvPr/>
        </p:nvSpPr>
        <p:spPr bwMode="auto">
          <a:xfrm>
            <a:off x="1673225" y="5506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7" name="Rectangle 73"/>
          <p:cNvSpPr>
            <a:spLocks noChangeArrowheads="1"/>
          </p:cNvSpPr>
          <p:nvPr/>
        </p:nvSpPr>
        <p:spPr bwMode="auto">
          <a:xfrm>
            <a:off x="1512888" y="55489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However, things are more complicated.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8" name="Rectangle 74"/>
          <p:cNvSpPr>
            <a:spLocks noChangeArrowheads="1"/>
          </p:cNvSpPr>
          <p:nvPr/>
        </p:nvSpPr>
        <p:spPr bwMode="auto">
          <a:xfrm>
            <a:off x="80963" y="578643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69" name="AutoShape 75" descr="https://connect.sfu.ca/service/extension/convertd/convertd/59/index.26029.1764673370260294.jpg"/>
          <p:cNvSpPr>
            <a:spLocks noChangeAspect="1" noChangeArrowheads="1"/>
          </p:cNvSpPr>
          <p:nvPr/>
        </p:nvSpPr>
        <p:spPr bwMode="auto">
          <a:xfrm>
            <a:off x="0" y="0"/>
            <a:ext cx="76676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0" name="Rectangle 76"/>
          <p:cNvSpPr>
            <a:spLocks noChangeArrowheads="1"/>
          </p:cNvSpPr>
          <p:nvPr/>
        </p:nvSpPr>
        <p:spPr bwMode="auto">
          <a:xfrm>
            <a:off x="1512888" y="589724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1" name="Rectangle 77"/>
          <p:cNvSpPr>
            <a:spLocks noChangeArrowheads="1"/>
          </p:cNvSpPr>
          <p:nvPr/>
        </p:nvSpPr>
        <p:spPr bwMode="auto">
          <a:xfrm>
            <a:off x="1512888" y="59704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Reference sequence is always in fasta format.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2" name="Rectangle 78"/>
          <p:cNvSpPr>
            <a:spLocks noChangeArrowheads="1"/>
          </p:cNvSpPr>
          <p:nvPr/>
        </p:nvSpPr>
        <p:spPr bwMode="auto">
          <a:xfrm>
            <a:off x="1512888" y="60132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Sequence to be analyzed is in fastq format (one or two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3" name="Rectangle 79"/>
          <p:cNvSpPr>
            <a:spLocks noChangeArrowheads="1"/>
          </p:cNvSpPr>
          <p:nvPr/>
        </p:nvSpPr>
        <p:spPr bwMode="auto">
          <a:xfrm>
            <a:off x="1673225" y="6044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files).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4" name="Rectangle 80"/>
          <p:cNvSpPr>
            <a:spLocks noChangeArrowheads="1"/>
          </p:cNvSpPr>
          <p:nvPr/>
        </p:nvSpPr>
        <p:spPr bwMode="auto">
          <a:xfrm>
            <a:off x="1787525" y="6349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 wikipedia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5" name="Rectangle 81"/>
          <p:cNvSpPr>
            <a:spLocks noChangeArrowheads="1"/>
          </p:cNvSpPr>
          <p:nvPr/>
        </p:nvSpPr>
        <p:spPr bwMode="auto">
          <a:xfrm>
            <a:off x="80963" y="642937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76" name="Rectangle 82"/>
          <p:cNvSpPr>
            <a:spLocks noChangeArrowheads="1"/>
          </p:cNvSpPr>
          <p:nvPr/>
        </p:nvSpPr>
        <p:spPr bwMode="auto">
          <a:xfrm>
            <a:off x="1512888" y="654018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format for one read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7" name="Rectangle 83"/>
          <p:cNvSpPr>
            <a:spLocks noChangeArrowheads="1"/>
          </p:cNvSpPr>
          <p:nvPr/>
        </p:nvSpPr>
        <p:spPr bwMode="auto">
          <a:xfrm>
            <a:off x="1512888" y="661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8" name="Rectangle 84"/>
          <p:cNvSpPr>
            <a:spLocks noChangeArrowheads="1"/>
          </p:cNvSpPr>
          <p:nvPr/>
        </p:nvSpPr>
        <p:spPr bwMode="auto">
          <a:xfrm>
            <a:off x="1673225" y="661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@ERR124634.1 HS27_07553:8:1101:1283:15577#73/1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9" name="Rectangle 85"/>
          <p:cNvSpPr>
            <a:spLocks noChangeArrowheads="1"/>
          </p:cNvSpPr>
          <p:nvPr/>
        </p:nvSpPr>
        <p:spPr bwMode="auto">
          <a:xfrm>
            <a:off x="1512888" y="665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0" name="Rectangle 86"/>
          <p:cNvSpPr>
            <a:spLocks noChangeArrowheads="1"/>
          </p:cNvSpPr>
          <p:nvPr/>
        </p:nvSpPr>
        <p:spPr bwMode="auto">
          <a:xfrm>
            <a:off x="1673225" y="66579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CGGCTATTTCGCGCAGGAGCACGANACGNTCGACAANNATG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1" name="Rectangle 87"/>
          <p:cNvSpPr>
            <a:spLocks noChangeArrowheads="1"/>
          </p:cNvSpPr>
          <p:nvPr/>
        </p:nvSpPr>
        <p:spPr bwMode="auto">
          <a:xfrm>
            <a:off x="1673225" y="66882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CNNNCNTNNGGNNNAACGTCCGGCACGCGNNACCGGATNC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2" name="Rectangle 88"/>
          <p:cNvSpPr>
            <a:spLocks noChangeArrowheads="1"/>
          </p:cNvSpPr>
          <p:nvPr/>
        </p:nvSpPr>
        <p:spPr bwMode="auto">
          <a:xfrm>
            <a:off x="1673225" y="671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NNGCGAACAGGACCTGNGC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3" name="Rectangle 89"/>
          <p:cNvSpPr>
            <a:spLocks noChangeArrowheads="1"/>
          </p:cNvSpPr>
          <p:nvPr/>
        </p:nvSpPr>
        <p:spPr bwMode="auto">
          <a:xfrm>
            <a:off x="1512888" y="6759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•+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4" name="Rectangle 90"/>
          <p:cNvSpPr>
            <a:spLocks noChangeArrowheads="1"/>
          </p:cNvSpPr>
          <p:nvPr/>
        </p:nvSpPr>
        <p:spPr bwMode="auto">
          <a:xfrm>
            <a:off x="1512888" y="6802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5" name="Rectangle 91"/>
          <p:cNvSpPr>
            <a:spLocks noChangeArrowheads="1"/>
          </p:cNvSpPr>
          <p:nvPr/>
        </p:nvSpPr>
        <p:spPr bwMode="auto">
          <a:xfrm>
            <a:off x="1673225" y="68052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CBEDFJHKJJKJMGIHK?DIJKKL!HGJ!KKNKKOL!!JHHI!!!F!K!!LK!!!F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6" name="Rectangle 92"/>
          <p:cNvSpPr>
            <a:spLocks noChangeArrowheads="1"/>
          </p:cNvSpPr>
          <p:nvPr/>
        </p:nvSpPr>
        <p:spPr bwMode="auto">
          <a:xfrm>
            <a:off x="1673225" y="68365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;KJKIKJJJ;KFLI!!HFJLJJ:!E!!JIIKJJJBHEIJKH!-4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7" name="Rectangle 93"/>
          <p:cNvSpPr>
            <a:spLocks noChangeArrowheads="1"/>
          </p:cNvSpPr>
          <p:nvPr/>
        </p:nvSpPr>
        <p:spPr bwMode="auto">
          <a:xfrm>
            <a:off x="80963" y="707231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8" name="Rectangle 94"/>
          <p:cNvSpPr>
            <a:spLocks noChangeArrowheads="1"/>
          </p:cNvSpPr>
          <p:nvPr/>
        </p:nvSpPr>
        <p:spPr bwMode="auto">
          <a:xfrm>
            <a:off x="1512888" y="71831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Pipeline for calling SNPs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9" name="Rectangle 95"/>
          <p:cNvSpPr>
            <a:spLocks noChangeArrowheads="1"/>
          </p:cNvSpPr>
          <p:nvPr/>
        </p:nvSpPr>
        <p:spPr bwMode="auto">
          <a:xfrm>
            <a:off x="1512888" y="72563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0" name="Rectangle 96"/>
          <p:cNvSpPr>
            <a:spLocks noChangeArrowheads="1"/>
          </p:cNvSpPr>
          <p:nvPr/>
        </p:nvSpPr>
        <p:spPr bwMode="auto">
          <a:xfrm>
            <a:off x="1833563" y="7256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Index reference file with BWA index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1" name="Rectangle 97"/>
          <p:cNvSpPr>
            <a:spLocks noChangeArrowheads="1"/>
          </p:cNvSpPr>
          <p:nvPr/>
        </p:nvSpPr>
        <p:spPr bwMode="auto">
          <a:xfrm>
            <a:off x="1512888" y="72991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2" name="Rectangle 98"/>
          <p:cNvSpPr>
            <a:spLocks noChangeArrowheads="1"/>
          </p:cNvSpPr>
          <p:nvPr/>
        </p:nvSpPr>
        <p:spPr bwMode="auto">
          <a:xfrm>
            <a:off x="1833563" y="7299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Map fastq files onto reference genome with BWA mem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3" name="Rectangle 99"/>
          <p:cNvSpPr>
            <a:spLocks noChangeArrowheads="1"/>
          </p:cNvSpPr>
          <p:nvPr/>
        </p:nvSpPr>
        <p:spPr bwMode="auto">
          <a:xfrm>
            <a:off x="1833563" y="7330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command generating a SAM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4" name="Rectangle 100"/>
          <p:cNvSpPr>
            <a:spLocks noChangeArrowheads="1"/>
          </p:cNvSpPr>
          <p:nvPr/>
        </p:nvSpPr>
        <p:spPr bwMode="auto">
          <a:xfrm>
            <a:off x="1512888" y="737330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5" name="Rectangle 101"/>
          <p:cNvSpPr>
            <a:spLocks noChangeArrowheads="1"/>
          </p:cNvSpPr>
          <p:nvPr/>
        </p:nvSpPr>
        <p:spPr bwMode="auto">
          <a:xfrm>
            <a:off x="1833563" y="73733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Transfer SAM file into BAM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6" name="Rectangle 102"/>
          <p:cNvSpPr>
            <a:spLocks noChangeArrowheads="1"/>
          </p:cNvSpPr>
          <p:nvPr/>
        </p:nvSpPr>
        <p:spPr bwMode="auto">
          <a:xfrm>
            <a:off x="1512888" y="741616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7" name="Rectangle 103"/>
          <p:cNvSpPr>
            <a:spLocks noChangeArrowheads="1"/>
          </p:cNvSpPr>
          <p:nvPr/>
        </p:nvSpPr>
        <p:spPr bwMode="auto">
          <a:xfrm>
            <a:off x="1833563" y="74161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Sort the BAM from name order into coordinate order.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8" name="Rectangle 104"/>
          <p:cNvSpPr>
            <a:spLocks noChangeArrowheads="1"/>
          </p:cNvSpPr>
          <p:nvPr/>
        </p:nvSpPr>
        <p:spPr bwMode="auto">
          <a:xfrm>
            <a:off x="1512888" y="745902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9" name="Rectangle 105"/>
          <p:cNvSpPr>
            <a:spLocks noChangeArrowheads="1"/>
          </p:cNvSpPr>
          <p:nvPr/>
        </p:nvSpPr>
        <p:spPr bwMode="auto">
          <a:xfrm>
            <a:off x="1833563" y="7459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samtools mpileup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0" name="Rectangle 106"/>
          <p:cNvSpPr>
            <a:spLocks noChangeArrowheads="1"/>
          </p:cNvSpPr>
          <p:nvPr/>
        </p:nvSpPr>
        <p:spPr bwMode="auto">
          <a:xfrm>
            <a:off x="1512888" y="75018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6.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1" name="Rectangle 107"/>
          <p:cNvSpPr>
            <a:spLocks noChangeArrowheads="1"/>
          </p:cNvSpPr>
          <p:nvPr/>
        </p:nvSpPr>
        <p:spPr bwMode="auto">
          <a:xfrm>
            <a:off x="1833563" y="7501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GATK UnifiedGenotyper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2" name="Rectangle 108"/>
          <p:cNvSpPr>
            <a:spLocks noChangeArrowheads="1"/>
          </p:cNvSpPr>
          <p:nvPr/>
        </p:nvSpPr>
        <p:spPr bwMode="auto">
          <a:xfrm>
            <a:off x="1512888" y="754475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7.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3" name="Rectangle 109"/>
          <p:cNvSpPr>
            <a:spLocks noChangeArrowheads="1"/>
          </p:cNvSpPr>
          <p:nvPr/>
        </p:nvSpPr>
        <p:spPr bwMode="auto">
          <a:xfrm>
            <a:off x="1833563" y="7544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Intersect the two SNPs sets.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4" name="Rectangle 110"/>
          <p:cNvSpPr>
            <a:spLocks noChangeArrowheads="1"/>
          </p:cNvSpPr>
          <p:nvPr/>
        </p:nvSpPr>
        <p:spPr bwMode="auto">
          <a:xfrm>
            <a:off x="80963" y="771525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" name="Rectangle 111"/>
          <p:cNvSpPr>
            <a:spLocks noChangeArrowheads="1"/>
          </p:cNvSpPr>
          <p:nvPr/>
        </p:nvSpPr>
        <p:spPr bwMode="auto">
          <a:xfrm>
            <a:off x="1512888" y="782605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6" name="Rectangle 112"/>
          <p:cNvSpPr>
            <a:spLocks noChangeArrowheads="1"/>
          </p:cNvSpPr>
          <p:nvPr/>
        </p:nvSpPr>
        <p:spPr bwMode="auto">
          <a:xfrm>
            <a:off x="1512888" y="789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The process of simulation is below: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7" name="Rectangle 113"/>
          <p:cNvSpPr>
            <a:spLocks noChangeArrowheads="1"/>
          </p:cNvSpPr>
          <p:nvPr/>
        </p:nvSpPr>
        <p:spPr bwMode="auto">
          <a:xfrm>
            <a:off x="1833563" y="793321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8" name="Rectangle 114"/>
          <p:cNvSpPr>
            <a:spLocks noChangeArrowheads="1"/>
          </p:cNvSpPr>
          <p:nvPr/>
        </p:nvSpPr>
        <p:spPr bwMode="auto">
          <a:xfrm>
            <a:off x="2155825" y="793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9" name="Rectangle 115"/>
          <p:cNvSpPr>
            <a:spLocks noChangeArrowheads="1"/>
          </p:cNvSpPr>
          <p:nvPr/>
        </p:nvSpPr>
        <p:spPr bwMode="auto">
          <a:xfrm>
            <a:off x="3046413" y="793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 initial population (possibly using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0" name="Rectangle 116"/>
          <p:cNvSpPr>
            <a:spLocks noChangeArrowheads="1"/>
          </p:cNvSpPr>
          <p:nvPr/>
        </p:nvSpPr>
        <p:spPr bwMode="auto">
          <a:xfrm>
            <a:off x="2155825" y="79643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ancestors of the 4 lineages in Malawi as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1" name="Rectangle 117"/>
          <p:cNvSpPr>
            <a:spLocks noChangeArrowheads="1"/>
          </p:cNvSpPr>
          <p:nvPr/>
        </p:nvSpPr>
        <p:spPr bwMode="auto">
          <a:xfrm>
            <a:off x="2155825" y="7995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starting point)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2" name="Rectangle 118"/>
          <p:cNvSpPr>
            <a:spLocks noChangeArrowheads="1"/>
          </p:cNvSpPr>
          <p:nvPr/>
        </p:nvSpPr>
        <p:spPr bwMode="auto">
          <a:xfrm>
            <a:off x="1833563" y="80322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3" name="Rectangle 119"/>
          <p:cNvSpPr>
            <a:spLocks noChangeArrowheads="1"/>
          </p:cNvSpPr>
          <p:nvPr/>
        </p:nvSpPr>
        <p:spPr bwMode="auto">
          <a:xfrm>
            <a:off x="2155825" y="8032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Model its evolution in time using discrete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4" name="Rectangle 120"/>
          <p:cNvSpPr>
            <a:spLocks noChangeArrowheads="1"/>
          </p:cNvSpPr>
          <p:nvPr/>
        </p:nvSpPr>
        <p:spPr bwMode="auto">
          <a:xfrm>
            <a:off x="2155825" y="8063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events, such as mutation, transmission,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5" name="Rectangle 121"/>
          <p:cNvSpPr>
            <a:spLocks noChangeArrowheads="1"/>
          </p:cNvSpPr>
          <p:nvPr/>
        </p:nvSpPr>
        <p:spPr bwMode="auto">
          <a:xfrm>
            <a:off x="2155825" y="8093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acquisition during treatment; after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6" name="Rectangle 122"/>
          <p:cNvSpPr>
            <a:spLocks noChangeArrowheads="1"/>
          </p:cNvSpPr>
          <p:nvPr/>
        </p:nvSpPr>
        <p:spPr bwMode="auto">
          <a:xfrm>
            <a:off x="2155825" y="81251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 chosen time horizon, sample a random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7" name="Rectangle 123"/>
          <p:cNvSpPr>
            <a:spLocks noChangeArrowheads="1"/>
          </p:cNvSpPr>
          <p:nvPr/>
        </p:nvSpPr>
        <p:spPr bwMode="auto">
          <a:xfrm>
            <a:off x="2155825" y="8156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fraction of the strains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8" name="Rectangle 124"/>
          <p:cNvSpPr>
            <a:spLocks noChangeArrowheads="1"/>
          </p:cNvSpPr>
          <p:nvPr/>
        </p:nvSpPr>
        <p:spPr bwMode="auto">
          <a:xfrm>
            <a:off x="80963" y="835818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9" name="Rectangle 1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0" name="Rectangle 126"/>
          <p:cNvSpPr>
            <a:spLocks noChangeArrowheads="1"/>
          </p:cNvSpPr>
          <p:nvPr/>
        </p:nvSpPr>
        <p:spPr bwMode="auto">
          <a:xfrm>
            <a:off x="1512888" y="846899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1" name="Rectangle 127"/>
          <p:cNvSpPr>
            <a:spLocks noChangeArrowheads="1"/>
          </p:cNvSpPr>
          <p:nvPr/>
        </p:nvSpPr>
        <p:spPr bwMode="auto">
          <a:xfrm>
            <a:off x="1833563" y="8539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2" name="Rectangle 128"/>
          <p:cNvSpPr>
            <a:spLocks noChangeArrowheads="1"/>
          </p:cNvSpPr>
          <p:nvPr/>
        </p:nvSpPr>
        <p:spPr bwMode="auto">
          <a:xfrm>
            <a:off x="2155825" y="8539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Repeat step 2 for a number of time horizons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3" name="Rectangle 129"/>
          <p:cNvSpPr>
            <a:spLocks noChangeArrowheads="1"/>
          </p:cNvSpPr>
          <p:nvPr/>
        </p:nvSpPr>
        <p:spPr bwMode="auto">
          <a:xfrm>
            <a:off x="2155825" y="8570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sampling fractions, as well as enough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4" name="Rectangle 130"/>
          <p:cNvSpPr>
            <a:spLocks noChangeArrowheads="1"/>
          </p:cNvSpPr>
          <p:nvPr/>
        </p:nvSpPr>
        <p:spPr bwMode="auto">
          <a:xfrm>
            <a:off x="2155825" y="8601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times for each setting to get a distribution.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5" name="Rectangle 131"/>
          <p:cNvSpPr>
            <a:spLocks noChangeArrowheads="1"/>
          </p:cNvSpPr>
          <p:nvPr/>
        </p:nvSpPr>
        <p:spPr bwMode="auto">
          <a:xfrm>
            <a:off x="1833563" y="86385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6" name="Rectangle 132"/>
          <p:cNvSpPr>
            <a:spLocks noChangeArrowheads="1"/>
          </p:cNvSpPr>
          <p:nvPr/>
        </p:nvSpPr>
        <p:spPr bwMode="auto">
          <a:xfrm>
            <a:off x="2155825" y="8638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Use these simulated data as the basis of an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7" name="Rectangle 133"/>
          <p:cNvSpPr>
            <a:spLocks noChangeArrowheads="1"/>
          </p:cNvSpPr>
          <p:nvPr/>
        </p:nvSpPr>
        <p:spPr bwMode="auto">
          <a:xfrm>
            <a:off x="2155825" y="8669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evaluation of any classification algorithm.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8" name="Rectangle 134"/>
          <p:cNvSpPr>
            <a:spLocks noChangeArrowheads="1"/>
          </p:cNvSpPr>
          <p:nvPr/>
        </p:nvSpPr>
        <p:spPr bwMode="auto">
          <a:xfrm>
            <a:off x="80963" y="900112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9" name="Rectangle 135"/>
          <p:cNvSpPr>
            <a:spLocks noChangeArrowheads="1"/>
          </p:cNvSpPr>
          <p:nvPr/>
        </p:nvSpPr>
        <p:spPr bwMode="auto">
          <a:xfrm>
            <a:off x="1512888" y="911193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0" name="Rectangle 136"/>
          <p:cNvSpPr>
            <a:spLocks noChangeArrowheads="1"/>
          </p:cNvSpPr>
          <p:nvPr/>
        </p:nvSpPr>
        <p:spPr bwMode="auto">
          <a:xfrm>
            <a:off x="1512888" y="917622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1" name="Rectangle 137"/>
          <p:cNvSpPr>
            <a:spLocks noChangeArrowheads="1"/>
          </p:cNvSpPr>
          <p:nvPr/>
        </p:nvSpPr>
        <p:spPr bwMode="auto">
          <a:xfrm>
            <a:off x="1512888" y="92119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2" name="Rectangle 138"/>
          <p:cNvSpPr>
            <a:spLocks noChangeArrowheads="1"/>
          </p:cNvSpPr>
          <p:nvPr/>
        </p:nvSpPr>
        <p:spPr bwMode="auto">
          <a:xfrm>
            <a:off x="1512888" y="927084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3" name="Rectangle 139"/>
          <p:cNvSpPr>
            <a:spLocks noChangeArrowheads="1"/>
          </p:cNvSpPr>
          <p:nvPr/>
        </p:nvSpPr>
        <p:spPr bwMode="auto">
          <a:xfrm>
            <a:off x="1874838" y="917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Download the Malawi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4" name="Rectangle 140"/>
          <p:cNvSpPr>
            <a:spLocks noChangeArrowheads="1"/>
          </p:cNvSpPr>
          <p:nvPr/>
        </p:nvSpPr>
        <p:spPr bwMode="auto">
          <a:xfrm>
            <a:off x="1874838" y="921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Reconstruct the ancestor of each linage by using phylogenetics with tools like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5" name="Rectangle 141"/>
          <p:cNvSpPr>
            <a:spLocks noChangeArrowheads="1"/>
          </p:cNvSpPr>
          <p:nvPr/>
        </p:nvSpPr>
        <p:spPr bwMode="auto">
          <a:xfrm>
            <a:off x="1874838" y="923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Phylip, PAML and PAUL.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6" name="Rectangle 142"/>
          <p:cNvSpPr>
            <a:spLocks noChangeArrowheads="1"/>
          </p:cNvSpPr>
          <p:nvPr/>
        </p:nvSpPr>
        <p:spPr bwMode="auto">
          <a:xfrm>
            <a:off x="1874838" y="9270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Generate a list of events: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7" name="Rectangle 143"/>
          <p:cNvSpPr>
            <a:spLocks noChangeArrowheads="1"/>
          </p:cNvSpPr>
          <p:nvPr/>
        </p:nvSpPr>
        <p:spPr bwMode="auto">
          <a:xfrm>
            <a:off x="1833563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8" name="Rectangle 144"/>
          <p:cNvSpPr>
            <a:spLocks noChangeArrowheads="1"/>
          </p:cNvSpPr>
          <p:nvPr/>
        </p:nvSpPr>
        <p:spPr bwMode="auto">
          <a:xfrm>
            <a:off x="1833563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9" name="Rectangle 145"/>
          <p:cNvSpPr>
            <a:spLocks noChangeArrowheads="1"/>
          </p:cNvSpPr>
          <p:nvPr/>
        </p:nvSpPr>
        <p:spPr bwMode="auto">
          <a:xfrm>
            <a:off x="183356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0" name="Rectangle 146"/>
          <p:cNvSpPr>
            <a:spLocks noChangeArrowheads="1"/>
          </p:cNvSpPr>
          <p:nvPr/>
        </p:nvSpPr>
        <p:spPr bwMode="auto">
          <a:xfrm>
            <a:off x="2195513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n1 mutation (n1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1" name="Rectangle 147"/>
          <p:cNvSpPr>
            <a:spLocks noChangeArrowheads="1"/>
          </p:cNvSpPr>
          <p:nvPr/>
        </p:nvSpPr>
        <p:spPr bwMode="auto">
          <a:xfrm>
            <a:off x="3681413" y="9303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2" name="Rectangle 148"/>
          <p:cNvSpPr>
            <a:spLocks noChangeArrowheads="1"/>
          </p:cNvSpPr>
          <p:nvPr/>
        </p:nvSpPr>
        <p:spPr bwMode="auto">
          <a:xfrm>
            <a:off x="3802063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3" name="Rectangle 149"/>
          <p:cNvSpPr>
            <a:spLocks noChangeArrowheads="1"/>
          </p:cNvSpPr>
          <p:nvPr/>
        </p:nvSpPr>
        <p:spPr bwMode="auto">
          <a:xfrm>
            <a:off x="3935413" y="9303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4" name="Rectangle 150"/>
          <p:cNvSpPr>
            <a:spLocks noChangeArrowheads="1"/>
          </p:cNvSpPr>
          <p:nvPr/>
        </p:nvSpPr>
        <p:spPr bwMode="auto">
          <a:xfrm>
            <a:off x="4064000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µ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5" name="Rectangle 151"/>
          <p:cNvSpPr>
            <a:spLocks noChangeArrowheads="1"/>
          </p:cNvSpPr>
          <p:nvPr/>
        </p:nvSpPr>
        <p:spPr bwMode="auto">
          <a:xfrm>
            <a:off x="4197350" y="9303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6" name="Rectangle 152"/>
          <p:cNvSpPr>
            <a:spLocks noChangeArrowheads="1"/>
          </p:cNvSpPr>
          <p:nvPr/>
        </p:nvSpPr>
        <p:spPr bwMode="auto">
          <a:xfrm>
            <a:off x="4324350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µ is mutation rate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7" name="Rectangle 153"/>
          <p:cNvSpPr>
            <a:spLocks noChangeArrowheads="1"/>
          </p:cNvSpPr>
          <p:nvPr/>
        </p:nvSpPr>
        <p:spPr bwMode="auto">
          <a:xfrm>
            <a:off x="2195513" y="9322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8" name="Rectangle 154"/>
          <p:cNvSpPr>
            <a:spLocks noChangeArrowheads="1"/>
          </p:cNvSpPr>
          <p:nvPr/>
        </p:nvSpPr>
        <p:spPr bwMode="auto">
          <a:xfrm>
            <a:off x="2195513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n2 transmission (n2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9" name="Rectangle 155"/>
          <p:cNvSpPr>
            <a:spLocks noChangeArrowheads="1"/>
          </p:cNvSpPr>
          <p:nvPr/>
        </p:nvSpPr>
        <p:spPr bwMode="auto">
          <a:xfrm>
            <a:off x="4010025" y="93565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0" name="Rectangle 156"/>
          <p:cNvSpPr>
            <a:spLocks noChangeArrowheads="1"/>
          </p:cNvSpPr>
          <p:nvPr/>
        </p:nvSpPr>
        <p:spPr bwMode="auto">
          <a:xfrm>
            <a:off x="4137025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β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1" name="Rectangle 157"/>
          <p:cNvSpPr>
            <a:spLocks noChangeArrowheads="1"/>
          </p:cNvSpPr>
          <p:nvPr/>
        </p:nvSpPr>
        <p:spPr bwMode="auto">
          <a:xfrm>
            <a:off x="4270375" y="93565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2" name="Rectangle 158"/>
          <p:cNvSpPr>
            <a:spLocks noChangeArrowheads="1"/>
          </p:cNvSpPr>
          <p:nvPr/>
        </p:nvSpPr>
        <p:spPr bwMode="auto">
          <a:xfrm>
            <a:off x="4391025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β is contact/reinfection rate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3" name="Rectangle 159"/>
          <p:cNvSpPr>
            <a:spLocks noChangeArrowheads="1"/>
          </p:cNvSpPr>
          <p:nvPr/>
        </p:nvSpPr>
        <p:spPr bwMode="auto">
          <a:xfrm>
            <a:off x="2195513" y="9374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4" name="Rectangle 160"/>
          <p:cNvSpPr>
            <a:spLocks noChangeArrowheads="1"/>
          </p:cNvSpPr>
          <p:nvPr/>
        </p:nvSpPr>
        <p:spPr bwMode="auto">
          <a:xfrm>
            <a:off x="219551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n3 resistance acquisition (n3 = α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5" name="Rectangle 161"/>
          <p:cNvSpPr>
            <a:spLocks noChangeArrowheads="1"/>
          </p:cNvSpPr>
          <p:nvPr/>
        </p:nvSpPr>
        <p:spPr bwMode="auto">
          <a:xfrm>
            <a:off x="4551363" y="940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6" name="Rectangle 162"/>
          <p:cNvSpPr>
            <a:spLocks noChangeArrowheads="1"/>
          </p:cNvSpPr>
          <p:nvPr/>
        </p:nvSpPr>
        <p:spPr bwMode="auto">
          <a:xfrm>
            <a:off x="467836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" name="Rectangle 163"/>
          <p:cNvSpPr>
            <a:spLocks noChangeArrowheads="1"/>
          </p:cNvSpPr>
          <p:nvPr/>
        </p:nvSpPr>
        <p:spPr bwMode="auto">
          <a:xfrm>
            <a:off x="4786313" y="9413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8" name="Rectangle 164"/>
          <p:cNvSpPr>
            <a:spLocks noChangeArrowheads="1"/>
          </p:cNvSpPr>
          <p:nvPr/>
        </p:nvSpPr>
        <p:spPr bwMode="auto">
          <a:xfrm>
            <a:off x="4892675" y="940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9" name="Rectangle 165"/>
          <p:cNvSpPr>
            <a:spLocks noChangeArrowheads="1"/>
          </p:cNvSpPr>
          <p:nvPr/>
        </p:nvSpPr>
        <p:spPr bwMode="auto">
          <a:xfrm>
            <a:off x="502126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0" name="Rectangle 166"/>
          <p:cNvSpPr>
            <a:spLocks noChangeArrowheads="1"/>
          </p:cNvSpPr>
          <p:nvPr/>
        </p:nvSpPr>
        <p:spPr bwMode="auto">
          <a:xfrm>
            <a:off x="5127625" y="9413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1" name="Rectangle 167"/>
          <p:cNvSpPr>
            <a:spLocks noChangeArrowheads="1"/>
          </p:cNvSpPr>
          <p:nvPr/>
        </p:nvSpPr>
        <p:spPr bwMode="auto">
          <a:xfrm>
            <a:off x="5248275" y="940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2" name="Rectangle 168"/>
          <p:cNvSpPr>
            <a:spLocks noChangeArrowheads="1"/>
          </p:cNvSpPr>
          <p:nvPr/>
        </p:nvSpPr>
        <p:spPr bwMode="auto">
          <a:xfrm>
            <a:off x="5375275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α is rate of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3" name="Rectangle 169"/>
          <p:cNvSpPr>
            <a:spLocks noChangeArrowheads="1"/>
          </p:cNvSpPr>
          <p:nvPr/>
        </p:nvSpPr>
        <p:spPr bwMode="auto">
          <a:xfrm>
            <a:off x="2195513" y="942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breakdown,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4" name="Rectangle 170"/>
          <p:cNvSpPr>
            <a:spLocks noChangeArrowheads="1"/>
          </p:cNvSpPr>
          <p:nvPr/>
        </p:nvSpPr>
        <p:spPr bwMode="auto">
          <a:xfrm>
            <a:off x="3179763" y="9436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5" name="Rectangle 171"/>
          <p:cNvSpPr>
            <a:spLocks noChangeArrowheads="1"/>
          </p:cNvSpPr>
          <p:nvPr/>
        </p:nvSpPr>
        <p:spPr bwMode="auto">
          <a:xfrm>
            <a:off x="3286125" y="942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probability of seeking for treatment,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6" name="Rectangle 172"/>
          <p:cNvSpPr>
            <a:spLocks noChangeArrowheads="1"/>
          </p:cNvSpPr>
          <p:nvPr/>
        </p:nvSpPr>
        <p:spPr bwMode="auto">
          <a:xfrm>
            <a:off x="6105525" y="9436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7" name="Rectangle 173"/>
          <p:cNvSpPr>
            <a:spLocks noChangeArrowheads="1"/>
          </p:cNvSpPr>
          <p:nvPr/>
        </p:nvSpPr>
        <p:spPr bwMode="auto">
          <a:xfrm>
            <a:off x="6232525" y="942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8" name="Rectangle 174"/>
          <p:cNvSpPr>
            <a:spLocks noChangeArrowheads="1"/>
          </p:cNvSpPr>
          <p:nvPr/>
        </p:nvSpPr>
        <p:spPr bwMode="auto">
          <a:xfrm>
            <a:off x="2195513" y="9450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rate and 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9" name="Rectangle 175"/>
          <p:cNvSpPr>
            <a:spLocks noChangeArrowheads="1"/>
          </p:cNvSpPr>
          <p:nvPr/>
        </p:nvSpPr>
        <p:spPr bwMode="auto">
          <a:xfrm>
            <a:off x="2195513" y="9478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n4 death/removal γ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0" name="Rectangle 176"/>
          <p:cNvSpPr>
            <a:spLocks noChangeArrowheads="1"/>
          </p:cNvSpPr>
          <p:nvPr/>
        </p:nvSpPr>
        <p:spPr bwMode="auto">
          <a:xfrm>
            <a:off x="3608388" y="94842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1" name="Rectangle 177"/>
          <p:cNvSpPr>
            <a:spLocks noChangeArrowheads="1"/>
          </p:cNvSpPr>
          <p:nvPr/>
        </p:nvSpPr>
        <p:spPr bwMode="auto">
          <a:xfrm>
            <a:off x="3735388" y="9478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, where γ is rate of death/removal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2" name="Rectangle 178"/>
          <p:cNvSpPr>
            <a:spLocks noChangeArrowheads="1"/>
          </p:cNvSpPr>
          <p:nvPr/>
        </p:nvSpPr>
        <p:spPr bwMode="auto">
          <a:xfrm>
            <a:off x="2195513" y="9502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3" name="Rectangle 179"/>
          <p:cNvSpPr>
            <a:spLocks noChangeArrowheads="1"/>
          </p:cNvSpPr>
          <p:nvPr/>
        </p:nvSpPr>
        <p:spPr bwMode="auto">
          <a:xfrm>
            <a:off x="1833563" y="9478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4" name="Rectangle 180"/>
          <p:cNvSpPr>
            <a:spLocks noChangeArrowheads="1"/>
          </p:cNvSpPr>
          <p:nvPr/>
        </p:nvSpPr>
        <p:spPr bwMode="auto">
          <a:xfrm>
            <a:off x="1833563" y="9531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 = n1 + n2 + n3 + n4, total events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5" name="Rectangle 181"/>
          <p:cNvSpPr>
            <a:spLocks noChangeArrowheads="1"/>
          </p:cNvSpPr>
          <p:nvPr/>
        </p:nvSpPr>
        <p:spPr bwMode="auto">
          <a:xfrm>
            <a:off x="80963" y="964406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6" name="Rectangle 182"/>
          <p:cNvSpPr>
            <a:spLocks noChangeArrowheads="1"/>
          </p:cNvSpPr>
          <p:nvPr/>
        </p:nvSpPr>
        <p:spPr bwMode="auto">
          <a:xfrm>
            <a:off x="1512888" y="975487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7" name="Rectangle 183"/>
          <p:cNvSpPr>
            <a:spLocks noChangeArrowheads="1"/>
          </p:cNvSpPr>
          <p:nvPr/>
        </p:nvSpPr>
        <p:spPr bwMode="auto">
          <a:xfrm>
            <a:off x="1512888" y="983519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8" name="Rectangle 184"/>
          <p:cNvSpPr>
            <a:spLocks noChangeArrowheads="1"/>
          </p:cNvSpPr>
          <p:nvPr/>
        </p:nvSpPr>
        <p:spPr bwMode="auto">
          <a:xfrm>
            <a:off x="1874838" y="98351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Produce the events and make changes in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9" name="Rectangle 185"/>
          <p:cNvSpPr>
            <a:spLocks noChangeArrowheads="1"/>
          </p:cNvSpPr>
          <p:nvPr/>
        </p:nvSpPr>
        <p:spPr bwMode="auto">
          <a:xfrm>
            <a:off x="1833563" y="9871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decide which event, P[mutation] = n1/N etc.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0" name="Rectangle 186"/>
          <p:cNvSpPr>
            <a:spLocks noChangeArrowheads="1"/>
          </p:cNvSpPr>
          <p:nvPr/>
        </p:nvSpPr>
        <p:spPr bwMode="auto">
          <a:xfrm>
            <a:off x="1833563" y="9908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decide what patient/strain it applies to (random)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1" name="Rectangle 187"/>
          <p:cNvSpPr>
            <a:spLocks noChangeArrowheads="1"/>
          </p:cNvSpPr>
          <p:nvPr/>
        </p:nvSpPr>
        <p:spPr bwMode="auto">
          <a:xfrm>
            <a:off x="1833563" y="9945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mutation: select patient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2" name="Rectangle 188"/>
          <p:cNvSpPr>
            <a:spLocks noChangeArrowheads="1"/>
          </p:cNvSpPr>
          <p:nvPr/>
        </p:nvSpPr>
        <p:spPr bwMode="auto">
          <a:xfrm>
            <a:off x="4391025" y="9960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3" name="Rectangle 189"/>
          <p:cNvSpPr>
            <a:spLocks noChangeArrowheads="1"/>
          </p:cNvSpPr>
          <p:nvPr/>
        </p:nvSpPr>
        <p:spPr bwMode="auto">
          <a:xfrm>
            <a:off x="4491038" y="9945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SNP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4" name="Rectangle 190"/>
          <p:cNvSpPr>
            <a:spLocks noChangeArrowheads="1"/>
          </p:cNvSpPr>
          <p:nvPr/>
        </p:nvSpPr>
        <p:spPr bwMode="auto">
          <a:xfrm>
            <a:off x="5348288" y="9960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k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5" name="Rectangle 191"/>
          <p:cNvSpPr>
            <a:spLocks noChangeArrowheads="1"/>
          </p:cNvSpPr>
          <p:nvPr/>
        </p:nvSpPr>
        <p:spPr bwMode="auto">
          <a:xfrm>
            <a:off x="5422900" y="9945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6" name="Rectangle 192"/>
          <p:cNvSpPr>
            <a:spLocks noChangeArrowheads="1"/>
          </p:cNvSpPr>
          <p:nvPr/>
        </p:nvSpPr>
        <p:spPr bwMode="auto">
          <a:xfrm>
            <a:off x="1833563" y="9982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 transmission: from i to j, replace strain j by strain 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7" name="Rectangle 193"/>
          <p:cNvSpPr>
            <a:spLocks noChangeArrowheads="1"/>
          </p:cNvSpPr>
          <p:nvPr/>
        </p:nvSpPr>
        <p:spPr bwMode="auto">
          <a:xfrm>
            <a:off x="2195513" y="10013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 overrules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8" name="Rectangle 194"/>
          <p:cNvSpPr>
            <a:spLocks noChangeArrowheads="1"/>
          </p:cNvSpPr>
          <p:nvPr/>
        </p:nvSpPr>
        <p:spPr bwMode="auto">
          <a:xfrm>
            <a:off x="1833563" y="10050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e. acquisition: like mutation but k has to be a resistant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9" name="Rectangle 195"/>
          <p:cNvSpPr>
            <a:spLocks noChangeArrowheads="1"/>
          </p:cNvSpPr>
          <p:nvPr/>
        </p:nvSpPr>
        <p:spPr bwMode="auto">
          <a:xfrm>
            <a:off x="2195513" y="10081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SNP.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0" name="Rectangle 196"/>
          <p:cNvSpPr>
            <a:spLocks noChangeArrowheads="1"/>
          </p:cNvSpPr>
          <p:nvPr/>
        </p:nvSpPr>
        <p:spPr bwMode="auto">
          <a:xfrm>
            <a:off x="1833563" y="101182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f. death/removal: delete the column of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1" name="Rectangle 197"/>
          <p:cNvSpPr>
            <a:spLocks noChangeArrowheads="1"/>
          </p:cNvSpPr>
          <p:nvPr/>
        </p:nvSpPr>
        <p:spPr bwMode="auto">
          <a:xfrm>
            <a:off x="1512888" y="1016111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2" name="Rectangle 198"/>
          <p:cNvSpPr>
            <a:spLocks noChangeArrowheads="1"/>
          </p:cNvSpPr>
          <p:nvPr/>
        </p:nvSpPr>
        <p:spPr bwMode="auto">
          <a:xfrm>
            <a:off x="1874838" y="101611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sampling: all alive patients, probability = κ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3" name="Rectangle 199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4" name="Rectangle 200"/>
          <p:cNvSpPr>
            <a:spLocks noChangeArrowheads="1"/>
          </p:cNvSpPr>
          <p:nvPr/>
        </p:nvSpPr>
        <p:spPr bwMode="auto">
          <a:xfrm>
            <a:off x="3030538" y="1253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5" name="Rectangle 201"/>
          <p:cNvSpPr>
            <a:spLocks noChangeArrowheads="1"/>
          </p:cNvSpPr>
          <p:nvPr/>
        </p:nvSpPr>
        <p:spPr bwMode="auto">
          <a:xfrm>
            <a:off x="3465513" y="12538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www.medicalnewstoday.com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6" name="Rectangle 202"/>
          <p:cNvSpPr>
            <a:spLocks noChangeArrowheads="1"/>
          </p:cNvSpPr>
          <p:nvPr/>
        </p:nvSpPr>
        <p:spPr bwMode="auto">
          <a:xfrm>
            <a:off x="233363" y="130111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97" name="Rectangle 203"/>
          <p:cNvSpPr>
            <a:spLocks noChangeArrowheads="1"/>
          </p:cNvSpPr>
          <p:nvPr/>
        </p:nvSpPr>
        <p:spPr bwMode="auto">
          <a:xfrm>
            <a:off x="1665288" y="141192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Tuberculosis (TB)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8" name="Rectangle 204"/>
          <p:cNvSpPr>
            <a:spLocks noChangeArrowheads="1"/>
          </p:cNvSpPr>
          <p:nvPr/>
        </p:nvSpPr>
        <p:spPr bwMode="auto">
          <a:xfrm>
            <a:off x="1665288" y="1492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9 million people developed TB and 1.5 million died from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9" name="Rectangle 205"/>
          <p:cNvSpPr>
            <a:spLocks noChangeArrowheads="1"/>
          </p:cNvSpPr>
          <p:nvPr/>
        </p:nvSpPr>
        <p:spPr bwMode="auto">
          <a:xfrm>
            <a:off x="1825625" y="153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worldwide in 2013.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0" name="Rectangle 206"/>
          <p:cNvSpPr>
            <a:spLocks noChangeArrowheads="1"/>
          </p:cNvSpPr>
          <p:nvPr/>
        </p:nvSpPr>
        <p:spPr bwMode="auto">
          <a:xfrm>
            <a:off x="1665288" y="1585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Efficient human-to-human transmission by aerosol route.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1" name="Rectangle 207"/>
          <p:cNvSpPr>
            <a:spLocks noChangeArrowheads="1"/>
          </p:cNvSpPr>
          <p:nvPr/>
        </p:nvSpPr>
        <p:spPr bwMode="auto">
          <a:xfrm>
            <a:off x="1665288" y="163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Effective treatment and control of TB are complicated by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2" name="Rectangle 208"/>
          <p:cNvSpPr>
            <a:spLocks noChangeArrowheads="1"/>
          </p:cNvSpPr>
          <p:nvPr/>
        </p:nvSpPr>
        <p:spPr bwMode="auto">
          <a:xfrm>
            <a:off x="1825625" y="16806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emergence and spread of drug-resistant, multidrug-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3" name="Rectangle 209"/>
          <p:cNvSpPr>
            <a:spLocks noChangeArrowheads="1"/>
          </p:cNvSpPr>
          <p:nvPr/>
        </p:nvSpPr>
        <p:spPr bwMode="auto">
          <a:xfrm>
            <a:off x="1825625" y="1721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resistant (MDR) and extensively drug-resistant (XDR) TB.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4" name="Rectangle 210"/>
          <p:cNvSpPr>
            <a:spLocks noChangeArrowheads="1"/>
          </p:cNvSpPr>
          <p:nvPr/>
        </p:nvSpPr>
        <p:spPr bwMode="auto">
          <a:xfrm>
            <a:off x="233363" y="194405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5" name="Rectangle 211"/>
          <p:cNvSpPr>
            <a:spLocks noChangeArrowheads="1"/>
          </p:cNvSpPr>
          <p:nvPr/>
        </p:nvSpPr>
        <p:spPr bwMode="auto">
          <a:xfrm>
            <a:off x="1665288" y="205486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6" name="Rectangle 212"/>
          <p:cNvSpPr>
            <a:spLocks noChangeArrowheads="1"/>
          </p:cNvSpPr>
          <p:nvPr/>
        </p:nvSpPr>
        <p:spPr bwMode="auto">
          <a:xfrm>
            <a:off x="1665288" y="2137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Isoniazid, rifampin, ethambutol and streptomycin are first-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7" name="Rectangle 213"/>
          <p:cNvSpPr>
            <a:spLocks noChangeArrowheads="1"/>
          </p:cNvSpPr>
          <p:nvPr/>
        </p:nvSpPr>
        <p:spPr bwMode="auto">
          <a:xfrm>
            <a:off x="1825625" y="2182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line antituberculosis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8" name="Rectangle 214"/>
          <p:cNvSpPr>
            <a:spLocks noChangeArrowheads="1"/>
          </p:cNvSpPr>
          <p:nvPr/>
        </p:nvSpPr>
        <p:spPr bwMode="auto">
          <a:xfrm>
            <a:off x="1665288" y="2238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Ofloxacin and kanamycin are the second-line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9" name="Rectangle 215"/>
          <p:cNvSpPr>
            <a:spLocks noChangeArrowheads="1"/>
          </p:cNvSpPr>
          <p:nvPr/>
        </p:nvSpPr>
        <p:spPr bwMode="auto">
          <a:xfrm>
            <a:off x="1665288" y="2295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MDR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0" name="Rectangle 216"/>
          <p:cNvSpPr>
            <a:spLocks noChangeArrowheads="1"/>
          </p:cNvSpPr>
          <p:nvPr/>
        </p:nvSpPr>
        <p:spPr bwMode="auto">
          <a:xfrm>
            <a:off x="1825625" y="2339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 and rifampin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1" name="Rectangle 217"/>
          <p:cNvSpPr>
            <a:spLocks noChangeArrowheads="1"/>
          </p:cNvSpPr>
          <p:nvPr/>
        </p:nvSpPr>
        <p:spPr bwMode="auto">
          <a:xfrm>
            <a:off x="1665288" y="23958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XDR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2" name="Rectangle 218"/>
          <p:cNvSpPr>
            <a:spLocks noChangeArrowheads="1"/>
          </p:cNvSpPr>
          <p:nvPr/>
        </p:nvSpPr>
        <p:spPr bwMode="auto">
          <a:xfrm>
            <a:off x="1825625" y="2441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isoniazid, rifampin, ofloxacin and kanamycin.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3" name="Rectangle 219"/>
          <p:cNvSpPr>
            <a:spLocks noChangeArrowheads="1"/>
          </p:cNvSpPr>
          <p:nvPr/>
        </p:nvSpPr>
        <p:spPr bwMode="auto">
          <a:xfrm>
            <a:off x="233363" y="258699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14" name="AutoShape 220" descr="https://connect.sfu.ca/service/extension/convertd/convertd/59/index.26029.1764673370260291.jpg"/>
          <p:cNvSpPr>
            <a:spLocks noChangeAspect="1" noChangeArrowheads="1"/>
          </p:cNvSpPr>
          <p:nvPr/>
        </p:nvSpPr>
        <p:spPr bwMode="auto">
          <a:xfrm>
            <a:off x="152400" y="152400"/>
            <a:ext cx="49339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5" name="Rectangle 221"/>
          <p:cNvSpPr>
            <a:spLocks noChangeArrowheads="1"/>
          </p:cNvSpPr>
          <p:nvPr/>
        </p:nvSpPr>
        <p:spPr bwMode="auto">
          <a:xfrm>
            <a:off x="1665288" y="269779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6" name="Rectangle 222"/>
          <p:cNvSpPr>
            <a:spLocks noChangeArrowheads="1"/>
          </p:cNvSpPr>
          <p:nvPr/>
        </p:nvSpPr>
        <p:spPr bwMode="auto">
          <a:xfrm>
            <a:off x="1665288" y="277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7" name="Rectangle 223"/>
          <p:cNvSpPr>
            <a:spLocks noChangeArrowheads="1"/>
          </p:cNvSpPr>
          <p:nvPr/>
        </p:nvSpPr>
        <p:spPr bwMode="auto">
          <a:xfrm>
            <a:off x="1825625" y="277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can arise from two different sources: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8" name="Rectangle 224"/>
          <p:cNvSpPr>
            <a:spLocks noChangeArrowheads="1"/>
          </p:cNvSpPr>
          <p:nvPr/>
        </p:nvSpPr>
        <p:spPr bwMode="auto">
          <a:xfrm>
            <a:off x="1825625" y="28182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9" name="Rectangle 225"/>
          <p:cNvSpPr>
            <a:spLocks noChangeArrowheads="1"/>
          </p:cNvSpPr>
          <p:nvPr/>
        </p:nvSpPr>
        <p:spPr bwMode="auto">
          <a:xfrm>
            <a:off x="1665288" y="2871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an initial drug-sensitive strain acquires a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0" name="Rectangle 226"/>
          <p:cNvSpPr>
            <a:spLocks noChangeArrowheads="1"/>
          </p:cNvSpPr>
          <p:nvPr/>
        </p:nvSpPr>
        <p:spPr bwMode="auto">
          <a:xfrm>
            <a:off x="1825625" y="29138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mutation is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1" name="Rectangle 227"/>
          <p:cNvSpPr>
            <a:spLocks noChangeArrowheads="1"/>
          </p:cNvSpPr>
          <p:nvPr/>
        </p:nvSpPr>
        <p:spPr bwMode="auto">
          <a:xfrm>
            <a:off x="4141788" y="3192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2" name="Rectangle 228"/>
          <p:cNvSpPr>
            <a:spLocks noChangeArrowheads="1"/>
          </p:cNvSpPr>
          <p:nvPr/>
        </p:nvSpPr>
        <p:spPr bwMode="auto">
          <a:xfrm>
            <a:off x="4583113" y="319246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evolution.berkeley.edu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3" name="Rectangle 229"/>
          <p:cNvSpPr>
            <a:spLocks noChangeArrowheads="1"/>
          </p:cNvSpPr>
          <p:nvPr/>
        </p:nvSpPr>
        <p:spPr bwMode="auto">
          <a:xfrm>
            <a:off x="233363" y="322992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24" name="AutoShape 230" descr="https://connect.sfu.ca/service/extension/convertd/convertd/59/index.26029.1764673370260292.jpg"/>
          <p:cNvSpPr>
            <a:spLocks noChangeAspect="1" noChangeArrowheads="1"/>
          </p:cNvSpPr>
          <p:nvPr/>
        </p:nvSpPr>
        <p:spPr bwMode="auto">
          <a:xfrm>
            <a:off x="152400" y="152400"/>
            <a:ext cx="4457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5" name="Rectangle 231"/>
          <p:cNvSpPr>
            <a:spLocks noChangeArrowheads="1"/>
          </p:cNvSpPr>
          <p:nvPr/>
        </p:nvSpPr>
        <p:spPr bwMode="auto">
          <a:xfrm>
            <a:off x="1665288" y="334073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6" name="Rectangle 232"/>
          <p:cNvSpPr>
            <a:spLocks noChangeArrowheads="1"/>
          </p:cNvSpPr>
          <p:nvPr/>
        </p:nvSpPr>
        <p:spPr bwMode="auto">
          <a:xfrm>
            <a:off x="1665288" y="3421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 host gets infected by an already resistant strain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7" name="Rectangle 233"/>
          <p:cNvSpPr>
            <a:spLocks noChangeArrowheads="1"/>
          </p:cNvSpPr>
          <p:nvPr/>
        </p:nvSpPr>
        <p:spPr bwMode="auto">
          <a:xfrm>
            <a:off x="1825625" y="3461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from another host is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8" name="Rectangle 234"/>
          <p:cNvSpPr>
            <a:spLocks noChangeArrowheads="1"/>
          </p:cNvSpPr>
          <p:nvPr/>
        </p:nvSpPr>
        <p:spPr bwMode="auto">
          <a:xfrm>
            <a:off x="2951163" y="3771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9" name="Rectangle 235"/>
          <p:cNvSpPr>
            <a:spLocks noChangeArrowheads="1"/>
          </p:cNvSpPr>
          <p:nvPr/>
        </p:nvSpPr>
        <p:spPr bwMode="auto">
          <a:xfrm>
            <a:off x="3386138" y="377190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www.eac.int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0" name="Rectangle 236"/>
          <p:cNvSpPr>
            <a:spLocks noChangeArrowheads="1"/>
          </p:cNvSpPr>
          <p:nvPr/>
        </p:nvSpPr>
        <p:spPr bwMode="auto">
          <a:xfrm>
            <a:off x="233363" y="387286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1" name="Rectangle 237"/>
          <p:cNvSpPr>
            <a:spLocks noChangeArrowheads="1"/>
          </p:cNvSpPr>
          <p:nvPr/>
        </p:nvSpPr>
        <p:spPr bwMode="auto">
          <a:xfrm>
            <a:off x="1665288" y="398367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Project Goal and summer goals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2" name="Rectangle 238"/>
          <p:cNvSpPr>
            <a:spLocks noChangeArrowheads="1"/>
          </p:cNvSpPr>
          <p:nvPr/>
        </p:nvSpPr>
        <p:spPr bwMode="auto">
          <a:xfrm>
            <a:off x="1665288" y="40568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Project goal is to estimate the contributions of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3" name="Rectangle 239"/>
          <p:cNvSpPr>
            <a:spLocks noChangeArrowheads="1"/>
          </p:cNvSpPr>
          <p:nvPr/>
        </p:nvSpPr>
        <p:spPr bwMode="auto">
          <a:xfrm>
            <a:off x="1825625" y="408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vs. transmission via a simulation study.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4" name="Rectangle 240"/>
          <p:cNvSpPr>
            <a:spLocks noChangeArrowheads="1"/>
          </p:cNvSpPr>
          <p:nvPr/>
        </p:nvSpPr>
        <p:spPr bwMode="auto">
          <a:xfrm>
            <a:off x="1665288" y="413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5" name="Rectangle 241"/>
          <p:cNvSpPr>
            <a:spLocks noChangeArrowheads="1"/>
          </p:cNvSpPr>
          <p:nvPr/>
        </p:nvSpPr>
        <p:spPr bwMode="auto">
          <a:xfrm>
            <a:off x="1825625" y="41309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Summer goals: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6" name="Rectangle 242"/>
          <p:cNvSpPr>
            <a:spLocks noChangeArrowheads="1"/>
          </p:cNvSpPr>
          <p:nvPr/>
        </p:nvSpPr>
        <p:spPr bwMode="auto">
          <a:xfrm>
            <a:off x="1985963" y="4167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Call Single-nucleotide polymorphisms (SNPs) on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7" name="Rectangle 243"/>
          <p:cNvSpPr>
            <a:spLocks noChangeArrowheads="1"/>
          </p:cNvSpPr>
          <p:nvPr/>
        </p:nvSpPr>
        <p:spPr bwMode="auto">
          <a:xfrm>
            <a:off x="2308225" y="41987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genomes for every sample in MALAWI dataset (1628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8" name="Rectangle 244"/>
          <p:cNvSpPr>
            <a:spLocks noChangeArrowheads="1"/>
          </p:cNvSpPr>
          <p:nvPr/>
        </p:nvSpPr>
        <p:spPr bwMode="auto">
          <a:xfrm>
            <a:off x="2308225" y="422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TB genome sequences) and analyze the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9" name="Rectangle 245"/>
          <p:cNvSpPr>
            <a:spLocks noChangeArrowheads="1"/>
          </p:cNvSpPr>
          <p:nvPr/>
        </p:nvSpPr>
        <p:spPr bwMode="auto">
          <a:xfrm>
            <a:off x="1985963" y="4266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A precise plan for the simulations and their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0" name="Rectangle 246"/>
          <p:cNvSpPr>
            <a:spLocks noChangeArrowheads="1"/>
          </p:cNvSpPr>
          <p:nvPr/>
        </p:nvSpPr>
        <p:spPr bwMode="auto">
          <a:xfrm>
            <a:off x="2308225" y="42970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implementation.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1" name="Rectangle 247"/>
          <p:cNvSpPr>
            <a:spLocks noChangeArrowheads="1"/>
          </p:cNvSpPr>
          <p:nvPr/>
        </p:nvSpPr>
        <p:spPr bwMode="auto">
          <a:xfrm>
            <a:off x="1985963" y="4334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Improve the initial simulation pipeline and confront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2" name="Rectangle 248"/>
          <p:cNvSpPr>
            <a:spLocks noChangeArrowheads="1"/>
          </p:cNvSpPr>
          <p:nvPr/>
        </p:nvSpPr>
        <p:spPr bwMode="auto">
          <a:xfrm>
            <a:off x="2308225" y="43648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simulates results with real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3" name="Rectangle 249"/>
          <p:cNvSpPr>
            <a:spLocks noChangeArrowheads="1"/>
          </p:cNvSpPr>
          <p:nvPr/>
        </p:nvSpPr>
        <p:spPr bwMode="auto">
          <a:xfrm>
            <a:off x="233363" y="45158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4" name="Rectangle 25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5" name="AutoShape 251" descr="https://connect.sfu.ca/service/extension/convertd/convertd/59/index.26029.1764673370260293.jpg"/>
          <p:cNvSpPr>
            <a:spLocks noChangeAspect="1" noChangeArrowheads="1"/>
          </p:cNvSpPr>
          <p:nvPr/>
        </p:nvSpPr>
        <p:spPr bwMode="auto">
          <a:xfrm>
            <a:off x="152400" y="152400"/>
            <a:ext cx="67437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6" name="Rectangle 252"/>
          <p:cNvSpPr>
            <a:spLocks noChangeArrowheads="1"/>
          </p:cNvSpPr>
          <p:nvPr/>
        </p:nvSpPr>
        <p:spPr bwMode="auto">
          <a:xfrm>
            <a:off x="1665288" y="462661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What is an SNP?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7" name="Rectangle 253"/>
          <p:cNvSpPr>
            <a:spLocks noChangeArrowheads="1"/>
          </p:cNvSpPr>
          <p:nvPr/>
        </p:nvSpPr>
        <p:spPr bwMode="auto">
          <a:xfrm>
            <a:off x="1463675" y="46997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A single nucleotide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8" name="Rectangle 254"/>
          <p:cNvSpPr>
            <a:spLocks noChangeArrowheads="1"/>
          </p:cNvSpPr>
          <p:nvPr/>
        </p:nvSpPr>
        <p:spPr bwMode="auto">
          <a:xfrm>
            <a:off x="1625600" y="4731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polymorphism (SNP) is 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9" name="Rectangle 255"/>
          <p:cNvSpPr>
            <a:spLocks noChangeArrowheads="1"/>
          </p:cNvSpPr>
          <p:nvPr/>
        </p:nvSpPr>
        <p:spPr bwMode="auto">
          <a:xfrm>
            <a:off x="1625600" y="47613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variation in a single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0" name="Rectangle 256"/>
          <p:cNvSpPr>
            <a:spLocks noChangeArrowheads="1"/>
          </p:cNvSpPr>
          <p:nvPr/>
        </p:nvSpPr>
        <p:spPr bwMode="auto">
          <a:xfrm>
            <a:off x="1625600" y="47926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 that occurs at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1" name="Rectangle 257"/>
          <p:cNvSpPr>
            <a:spLocks noChangeArrowheads="1"/>
          </p:cNvSpPr>
          <p:nvPr/>
        </p:nvSpPr>
        <p:spPr bwMode="auto">
          <a:xfrm>
            <a:off x="1625600" y="4823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specific position in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2" name="Rectangle 258"/>
          <p:cNvSpPr>
            <a:spLocks noChangeArrowheads="1"/>
          </p:cNvSpPr>
          <p:nvPr/>
        </p:nvSpPr>
        <p:spPr bwMode="auto">
          <a:xfrm>
            <a:off x="1625600" y="4854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3" name="Rectangle 259"/>
          <p:cNvSpPr>
            <a:spLocks noChangeArrowheads="1"/>
          </p:cNvSpPr>
          <p:nvPr/>
        </p:nvSpPr>
        <p:spPr bwMode="auto">
          <a:xfrm>
            <a:off x="3948113" y="50739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 https://en.wikipedia.org/wiki/Single-nucleotide_polymorphism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4" name="Rectangle 260"/>
          <p:cNvSpPr>
            <a:spLocks noChangeArrowheads="1"/>
          </p:cNvSpPr>
          <p:nvPr/>
        </p:nvSpPr>
        <p:spPr bwMode="auto">
          <a:xfrm>
            <a:off x="233363" y="515874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5" name="Rectangle 261"/>
          <p:cNvSpPr>
            <a:spLocks noChangeArrowheads="1"/>
          </p:cNvSpPr>
          <p:nvPr/>
        </p:nvSpPr>
        <p:spPr bwMode="auto">
          <a:xfrm>
            <a:off x="1665288" y="526954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6" name="Rectangle 262"/>
          <p:cNvSpPr>
            <a:spLocks noChangeArrowheads="1"/>
          </p:cNvSpPr>
          <p:nvPr/>
        </p:nvSpPr>
        <p:spPr bwMode="auto">
          <a:xfrm>
            <a:off x="1665288" y="53427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TB genome sequence is consist of about 4.4 million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7" name="Rectangle 263"/>
          <p:cNvSpPr>
            <a:spLocks noChangeArrowheads="1"/>
          </p:cNvSpPr>
          <p:nvPr/>
        </p:nvSpPr>
        <p:spPr bwMode="auto">
          <a:xfrm>
            <a:off x="1825625" y="53740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8" name="Rectangle 264"/>
          <p:cNvSpPr>
            <a:spLocks noChangeArrowheads="1"/>
          </p:cNvSpPr>
          <p:nvPr/>
        </p:nvSpPr>
        <p:spPr bwMode="auto">
          <a:xfrm>
            <a:off x="1665288" y="5416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Frequently used TB reference sequence is H37Rv released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9" name="Rectangle 265"/>
          <p:cNvSpPr>
            <a:spLocks noChangeArrowheads="1"/>
          </p:cNvSpPr>
          <p:nvPr/>
        </p:nvSpPr>
        <p:spPr bwMode="auto">
          <a:xfrm>
            <a:off x="1825625" y="544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 1998 by the Welcome Trust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0" name="Rectangle 266"/>
          <p:cNvSpPr>
            <a:spLocks noChangeArrowheads="1"/>
          </p:cNvSpPr>
          <p:nvPr/>
        </p:nvSpPr>
        <p:spPr bwMode="auto">
          <a:xfrm>
            <a:off x="4718050" y="544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Sanger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1" name="Rectangle 267"/>
          <p:cNvSpPr>
            <a:spLocks noChangeArrowheads="1"/>
          </p:cNvSpPr>
          <p:nvPr/>
        </p:nvSpPr>
        <p:spPr bwMode="auto">
          <a:xfrm>
            <a:off x="5467350" y="544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Institute.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2" name="Rectangle 268"/>
          <p:cNvSpPr>
            <a:spLocks noChangeArrowheads="1"/>
          </p:cNvSpPr>
          <p:nvPr/>
        </p:nvSpPr>
        <p:spPr bwMode="auto">
          <a:xfrm>
            <a:off x="1665288" y="54900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Intuitively compare a TB sequence to reference H37Rv to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3" name="Rectangle 269"/>
          <p:cNvSpPr>
            <a:spLocks noChangeArrowheads="1"/>
          </p:cNvSpPr>
          <p:nvPr/>
        </p:nvSpPr>
        <p:spPr bwMode="auto">
          <a:xfrm>
            <a:off x="1825625" y="5521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4" name="Rectangle 270"/>
          <p:cNvSpPr>
            <a:spLocks noChangeArrowheads="1"/>
          </p:cNvSpPr>
          <p:nvPr/>
        </p:nvSpPr>
        <p:spPr bwMode="auto">
          <a:xfrm>
            <a:off x="1665288" y="556418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However, things are more complicated.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5" name="Rectangle 271"/>
          <p:cNvSpPr>
            <a:spLocks noChangeArrowheads="1"/>
          </p:cNvSpPr>
          <p:nvPr/>
        </p:nvSpPr>
        <p:spPr bwMode="auto">
          <a:xfrm>
            <a:off x="233363" y="580167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6" name="AutoShape 272" descr="https://connect.sfu.ca/service/extension/convertd/convertd/59/index.26029.1764673370260294.jpg"/>
          <p:cNvSpPr>
            <a:spLocks noChangeAspect="1" noChangeArrowheads="1"/>
          </p:cNvSpPr>
          <p:nvPr/>
        </p:nvSpPr>
        <p:spPr bwMode="auto">
          <a:xfrm>
            <a:off x="152400" y="152400"/>
            <a:ext cx="76676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Rectangle 273"/>
          <p:cNvSpPr>
            <a:spLocks noChangeArrowheads="1"/>
          </p:cNvSpPr>
          <p:nvPr/>
        </p:nvSpPr>
        <p:spPr bwMode="auto">
          <a:xfrm>
            <a:off x="1665288" y="591248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8" name="Rectangle 274"/>
          <p:cNvSpPr>
            <a:spLocks noChangeArrowheads="1"/>
          </p:cNvSpPr>
          <p:nvPr/>
        </p:nvSpPr>
        <p:spPr bwMode="auto">
          <a:xfrm>
            <a:off x="1665288" y="59856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Reference sequence is always in fasta format.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9" name="Rectangle 275"/>
          <p:cNvSpPr>
            <a:spLocks noChangeArrowheads="1"/>
          </p:cNvSpPr>
          <p:nvPr/>
        </p:nvSpPr>
        <p:spPr bwMode="auto">
          <a:xfrm>
            <a:off x="1665288" y="60285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Sequence to be analyzed is in fastq format (one or two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0" name="Rectangle 276"/>
          <p:cNvSpPr>
            <a:spLocks noChangeArrowheads="1"/>
          </p:cNvSpPr>
          <p:nvPr/>
        </p:nvSpPr>
        <p:spPr bwMode="auto">
          <a:xfrm>
            <a:off x="1825625" y="60598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files).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1" name="Rectangle 277"/>
          <p:cNvSpPr>
            <a:spLocks noChangeArrowheads="1"/>
          </p:cNvSpPr>
          <p:nvPr/>
        </p:nvSpPr>
        <p:spPr bwMode="auto">
          <a:xfrm>
            <a:off x="1939925" y="6365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 wikipedia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2" name="Rectangle 278"/>
          <p:cNvSpPr>
            <a:spLocks noChangeArrowheads="1"/>
          </p:cNvSpPr>
          <p:nvPr/>
        </p:nvSpPr>
        <p:spPr bwMode="auto">
          <a:xfrm>
            <a:off x="233363" y="644461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73" name="Rectangle 279"/>
          <p:cNvSpPr>
            <a:spLocks noChangeArrowheads="1"/>
          </p:cNvSpPr>
          <p:nvPr/>
        </p:nvSpPr>
        <p:spPr bwMode="auto">
          <a:xfrm>
            <a:off x="1665288" y="655542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format for one read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4" name="Rectangle 280"/>
          <p:cNvSpPr>
            <a:spLocks noChangeArrowheads="1"/>
          </p:cNvSpPr>
          <p:nvPr/>
        </p:nvSpPr>
        <p:spPr bwMode="auto">
          <a:xfrm>
            <a:off x="1665288" y="662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5" name="Rectangle 281"/>
          <p:cNvSpPr>
            <a:spLocks noChangeArrowheads="1"/>
          </p:cNvSpPr>
          <p:nvPr/>
        </p:nvSpPr>
        <p:spPr bwMode="auto">
          <a:xfrm>
            <a:off x="1825625" y="66313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@ERR124634.1 HS27_07553:8:1101:1283:15577#73/1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6" name="Rectangle 282"/>
          <p:cNvSpPr>
            <a:spLocks noChangeArrowheads="1"/>
          </p:cNvSpPr>
          <p:nvPr/>
        </p:nvSpPr>
        <p:spPr bwMode="auto">
          <a:xfrm>
            <a:off x="1665288" y="667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7" name="Rectangle 283"/>
          <p:cNvSpPr>
            <a:spLocks noChangeArrowheads="1"/>
          </p:cNvSpPr>
          <p:nvPr/>
        </p:nvSpPr>
        <p:spPr bwMode="auto">
          <a:xfrm>
            <a:off x="1825625" y="6673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CGGCTATTTCGCGCAGGAGCACGANACGNTCGACAANNATG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8" name="Rectangle 284"/>
          <p:cNvSpPr>
            <a:spLocks noChangeArrowheads="1"/>
          </p:cNvSpPr>
          <p:nvPr/>
        </p:nvSpPr>
        <p:spPr bwMode="auto">
          <a:xfrm>
            <a:off x="1825625" y="67035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CNNNCNTNNGGNNNAACGTCCGGCACGCGNNACCGGATNC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9" name="Rectangle 285"/>
          <p:cNvSpPr>
            <a:spLocks noChangeArrowheads="1"/>
          </p:cNvSpPr>
          <p:nvPr/>
        </p:nvSpPr>
        <p:spPr bwMode="auto">
          <a:xfrm>
            <a:off x="1825625" y="6734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NNGCGAACAGGACCTGNGC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0" name="Rectangle 286"/>
          <p:cNvSpPr>
            <a:spLocks noChangeArrowheads="1"/>
          </p:cNvSpPr>
          <p:nvPr/>
        </p:nvSpPr>
        <p:spPr bwMode="auto">
          <a:xfrm>
            <a:off x="1665288" y="6774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•+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1" name="Rectangle 287"/>
          <p:cNvSpPr>
            <a:spLocks noChangeArrowheads="1"/>
          </p:cNvSpPr>
          <p:nvPr/>
        </p:nvSpPr>
        <p:spPr bwMode="auto">
          <a:xfrm>
            <a:off x="1665288" y="68178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2" name="Rectangle 288"/>
          <p:cNvSpPr>
            <a:spLocks noChangeArrowheads="1"/>
          </p:cNvSpPr>
          <p:nvPr/>
        </p:nvSpPr>
        <p:spPr bwMode="auto">
          <a:xfrm>
            <a:off x="1825625" y="6820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CBEDFJHKJJKJMGIHK?DIJKKL!HGJ!KKNKKOL!!JHHI!!!F!K!!LK!!!F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3" name="Rectangle 289"/>
          <p:cNvSpPr>
            <a:spLocks noChangeArrowheads="1"/>
          </p:cNvSpPr>
          <p:nvPr/>
        </p:nvSpPr>
        <p:spPr bwMode="auto">
          <a:xfrm>
            <a:off x="1825625" y="68518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;KJKIKJJJ;KFLI!!HFJLJJ:!E!!JIIKJJJBHEIJKH!-4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4" name="Rectangle 290"/>
          <p:cNvSpPr>
            <a:spLocks noChangeArrowheads="1"/>
          </p:cNvSpPr>
          <p:nvPr/>
        </p:nvSpPr>
        <p:spPr bwMode="auto">
          <a:xfrm>
            <a:off x="233363" y="708755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85" name="Rectangle 291"/>
          <p:cNvSpPr>
            <a:spLocks noChangeArrowheads="1"/>
          </p:cNvSpPr>
          <p:nvPr/>
        </p:nvSpPr>
        <p:spPr bwMode="auto">
          <a:xfrm>
            <a:off x="1665288" y="719836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Pipeline for calling SNPs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6" name="Rectangle 292"/>
          <p:cNvSpPr>
            <a:spLocks noChangeArrowheads="1"/>
          </p:cNvSpPr>
          <p:nvPr/>
        </p:nvSpPr>
        <p:spPr bwMode="auto">
          <a:xfrm>
            <a:off x="1665288" y="727154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7" name="Rectangle 293"/>
          <p:cNvSpPr>
            <a:spLocks noChangeArrowheads="1"/>
          </p:cNvSpPr>
          <p:nvPr/>
        </p:nvSpPr>
        <p:spPr bwMode="auto">
          <a:xfrm>
            <a:off x="1985963" y="7271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Index reference file with BWA index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8" name="Rectangle 294"/>
          <p:cNvSpPr>
            <a:spLocks noChangeArrowheads="1"/>
          </p:cNvSpPr>
          <p:nvPr/>
        </p:nvSpPr>
        <p:spPr bwMode="auto">
          <a:xfrm>
            <a:off x="1665288" y="731440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9" name="Rectangle 295"/>
          <p:cNvSpPr>
            <a:spLocks noChangeArrowheads="1"/>
          </p:cNvSpPr>
          <p:nvPr/>
        </p:nvSpPr>
        <p:spPr bwMode="auto">
          <a:xfrm>
            <a:off x="1985963" y="7314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Map fastq files onto reference genome with BWA mem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0" name="Rectangle 296"/>
          <p:cNvSpPr>
            <a:spLocks noChangeArrowheads="1"/>
          </p:cNvSpPr>
          <p:nvPr/>
        </p:nvSpPr>
        <p:spPr bwMode="auto">
          <a:xfrm>
            <a:off x="1985963" y="7345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command generating a SAM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1" name="Rectangle 297"/>
          <p:cNvSpPr>
            <a:spLocks noChangeArrowheads="1"/>
          </p:cNvSpPr>
          <p:nvPr/>
        </p:nvSpPr>
        <p:spPr bwMode="auto">
          <a:xfrm>
            <a:off x="1665288" y="73885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2" name="Rectangle 298"/>
          <p:cNvSpPr>
            <a:spLocks noChangeArrowheads="1"/>
          </p:cNvSpPr>
          <p:nvPr/>
        </p:nvSpPr>
        <p:spPr bwMode="auto">
          <a:xfrm>
            <a:off x="1985963" y="7388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Transfer SAM file into BAM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3" name="Rectangle 299"/>
          <p:cNvSpPr>
            <a:spLocks noChangeArrowheads="1"/>
          </p:cNvSpPr>
          <p:nvPr/>
        </p:nvSpPr>
        <p:spPr bwMode="auto">
          <a:xfrm>
            <a:off x="1665288" y="74314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4" name="Rectangle 300"/>
          <p:cNvSpPr>
            <a:spLocks noChangeArrowheads="1"/>
          </p:cNvSpPr>
          <p:nvPr/>
        </p:nvSpPr>
        <p:spPr bwMode="auto">
          <a:xfrm>
            <a:off x="1985963" y="7431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Sort the BAM from name order into coordinate order.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5" name="Rectangle 301"/>
          <p:cNvSpPr>
            <a:spLocks noChangeArrowheads="1"/>
          </p:cNvSpPr>
          <p:nvPr/>
        </p:nvSpPr>
        <p:spPr bwMode="auto">
          <a:xfrm>
            <a:off x="1665288" y="747426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6" name="Rectangle 302"/>
          <p:cNvSpPr>
            <a:spLocks noChangeArrowheads="1"/>
          </p:cNvSpPr>
          <p:nvPr/>
        </p:nvSpPr>
        <p:spPr bwMode="auto">
          <a:xfrm>
            <a:off x="1985963" y="7474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samtools mpileup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7" name="Rectangle 303"/>
          <p:cNvSpPr>
            <a:spLocks noChangeArrowheads="1"/>
          </p:cNvSpPr>
          <p:nvPr/>
        </p:nvSpPr>
        <p:spPr bwMode="auto">
          <a:xfrm>
            <a:off x="1665288" y="751713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6.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8" name="Rectangle 304"/>
          <p:cNvSpPr>
            <a:spLocks noChangeArrowheads="1"/>
          </p:cNvSpPr>
          <p:nvPr/>
        </p:nvSpPr>
        <p:spPr bwMode="auto">
          <a:xfrm>
            <a:off x="1985963" y="7517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GATK UnifiedGenotyper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9" name="Rectangle 305"/>
          <p:cNvSpPr>
            <a:spLocks noChangeArrowheads="1"/>
          </p:cNvSpPr>
          <p:nvPr/>
        </p:nvSpPr>
        <p:spPr bwMode="auto">
          <a:xfrm>
            <a:off x="1665288" y="755999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7.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0" name="Rectangle 306"/>
          <p:cNvSpPr>
            <a:spLocks noChangeArrowheads="1"/>
          </p:cNvSpPr>
          <p:nvPr/>
        </p:nvSpPr>
        <p:spPr bwMode="auto">
          <a:xfrm>
            <a:off x="1985963" y="7559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Intersect the two SNPs sets.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1" name="Rectangle 307"/>
          <p:cNvSpPr>
            <a:spLocks noChangeArrowheads="1"/>
          </p:cNvSpPr>
          <p:nvPr/>
        </p:nvSpPr>
        <p:spPr bwMode="auto">
          <a:xfrm>
            <a:off x="233363" y="773049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2" name="Rectangle 308"/>
          <p:cNvSpPr>
            <a:spLocks noChangeArrowheads="1"/>
          </p:cNvSpPr>
          <p:nvPr/>
        </p:nvSpPr>
        <p:spPr bwMode="auto">
          <a:xfrm>
            <a:off x="1665288" y="784129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3" name="Rectangle 309"/>
          <p:cNvSpPr>
            <a:spLocks noChangeArrowheads="1"/>
          </p:cNvSpPr>
          <p:nvPr/>
        </p:nvSpPr>
        <p:spPr bwMode="auto">
          <a:xfrm>
            <a:off x="1665288" y="7911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The process of simulation is below: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4" name="Rectangle 310"/>
          <p:cNvSpPr>
            <a:spLocks noChangeArrowheads="1"/>
          </p:cNvSpPr>
          <p:nvPr/>
        </p:nvSpPr>
        <p:spPr bwMode="auto">
          <a:xfrm>
            <a:off x="1985963" y="79484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5" name="Rectangle 311"/>
          <p:cNvSpPr>
            <a:spLocks noChangeArrowheads="1"/>
          </p:cNvSpPr>
          <p:nvPr/>
        </p:nvSpPr>
        <p:spPr bwMode="auto">
          <a:xfrm>
            <a:off x="2308225" y="794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6" name="Rectangle 312"/>
          <p:cNvSpPr>
            <a:spLocks noChangeArrowheads="1"/>
          </p:cNvSpPr>
          <p:nvPr/>
        </p:nvSpPr>
        <p:spPr bwMode="auto">
          <a:xfrm>
            <a:off x="3198813" y="794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 initial population (possibly using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7" name="Rectangle 313"/>
          <p:cNvSpPr>
            <a:spLocks noChangeArrowheads="1"/>
          </p:cNvSpPr>
          <p:nvPr/>
        </p:nvSpPr>
        <p:spPr bwMode="auto">
          <a:xfrm>
            <a:off x="2308225" y="79795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ancestors of the 4 lineages in Malawi as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8" name="Rectangle 314"/>
          <p:cNvSpPr>
            <a:spLocks noChangeArrowheads="1"/>
          </p:cNvSpPr>
          <p:nvPr/>
        </p:nvSpPr>
        <p:spPr bwMode="auto">
          <a:xfrm>
            <a:off x="2308225" y="8010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starting point)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9" name="Rectangle 315"/>
          <p:cNvSpPr>
            <a:spLocks noChangeArrowheads="1"/>
          </p:cNvSpPr>
          <p:nvPr/>
        </p:nvSpPr>
        <p:spPr bwMode="auto">
          <a:xfrm>
            <a:off x="1985963" y="804751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0" name="Rectangle 316"/>
          <p:cNvSpPr>
            <a:spLocks noChangeArrowheads="1"/>
          </p:cNvSpPr>
          <p:nvPr/>
        </p:nvSpPr>
        <p:spPr bwMode="auto">
          <a:xfrm>
            <a:off x="2308225" y="8047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Model its evolution in time using discrete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1" name="Rectangle 317"/>
          <p:cNvSpPr>
            <a:spLocks noChangeArrowheads="1"/>
          </p:cNvSpPr>
          <p:nvPr/>
        </p:nvSpPr>
        <p:spPr bwMode="auto">
          <a:xfrm>
            <a:off x="2308225" y="8078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events, such as mutation, transmission,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2" name="Rectangle 318"/>
          <p:cNvSpPr>
            <a:spLocks noChangeArrowheads="1"/>
          </p:cNvSpPr>
          <p:nvPr/>
        </p:nvSpPr>
        <p:spPr bwMode="auto">
          <a:xfrm>
            <a:off x="2308225" y="81091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acquisition during treatment; after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3" name="Rectangle 319"/>
          <p:cNvSpPr>
            <a:spLocks noChangeArrowheads="1"/>
          </p:cNvSpPr>
          <p:nvPr/>
        </p:nvSpPr>
        <p:spPr bwMode="auto">
          <a:xfrm>
            <a:off x="2308225" y="8140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 chosen time horizon, sample a random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4" name="Rectangle 320"/>
          <p:cNvSpPr>
            <a:spLocks noChangeArrowheads="1"/>
          </p:cNvSpPr>
          <p:nvPr/>
        </p:nvSpPr>
        <p:spPr bwMode="auto">
          <a:xfrm>
            <a:off x="2308225" y="8171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fraction of the strains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5" name="Rectangle 321"/>
          <p:cNvSpPr>
            <a:spLocks noChangeArrowheads="1"/>
          </p:cNvSpPr>
          <p:nvPr/>
        </p:nvSpPr>
        <p:spPr bwMode="auto">
          <a:xfrm>
            <a:off x="233363" y="837342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16" name="Rectangle 322"/>
          <p:cNvSpPr>
            <a:spLocks noChangeArrowheads="1"/>
          </p:cNvSpPr>
          <p:nvPr/>
        </p:nvSpPr>
        <p:spPr bwMode="auto">
          <a:xfrm>
            <a:off x="1524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7" name="Rectangle 323"/>
          <p:cNvSpPr>
            <a:spLocks noChangeArrowheads="1"/>
          </p:cNvSpPr>
          <p:nvPr/>
        </p:nvSpPr>
        <p:spPr bwMode="auto">
          <a:xfrm>
            <a:off x="1665288" y="848423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8" name="Rectangle 324"/>
          <p:cNvSpPr>
            <a:spLocks noChangeArrowheads="1"/>
          </p:cNvSpPr>
          <p:nvPr/>
        </p:nvSpPr>
        <p:spPr bwMode="auto">
          <a:xfrm>
            <a:off x="1985963" y="85547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9" name="Rectangle 325"/>
          <p:cNvSpPr>
            <a:spLocks noChangeArrowheads="1"/>
          </p:cNvSpPr>
          <p:nvPr/>
        </p:nvSpPr>
        <p:spPr bwMode="auto">
          <a:xfrm>
            <a:off x="2308225" y="8554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Repeat step 2 for a number of time horizons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0" name="Rectangle 326"/>
          <p:cNvSpPr>
            <a:spLocks noChangeArrowheads="1"/>
          </p:cNvSpPr>
          <p:nvPr/>
        </p:nvSpPr>
        <p:spPr bwMode="auto">
          <a:xfrm>
            <a:off x="2308225" y="8585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sampling fractions, as well as enough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1" name="Rectangle 327"/>
          <p:cNvSpPr>
            <a:spLocks noChangeArrowheads="1"/>
          </p:cNvSpPr>
          <p:nvPr/>
        </p:nvSpPr>
        <p:spPr bwMode="auto">
          <a:xfrm>
            <a:off x="2308225" y="8616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times for each setting to get a distribution.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2" name="Rectangle 328"/>
          <p:cNvSpPr>
            <a:spLocks noChangeArrowheads="1"/>
          </p:cNvSpPr>
          <p:nvPr/>
        </p:nvSpPr>
        <p:spPr bwMode="auto">
          <a:xfrm>
            <a:off x="1985963" y="86537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3" name="Rectangle 329"/>
          <p:cNvSpPr>
            <a:spLocks noChangeArrowheads="1"/>
          </p:cNvSpPr>
          <p:nvPr/>
        </p:nvSpPr>
        <p:spPr bwMode="auto">
          <a:xfrm>
            <a:off x="2308225" y="8653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Use these simulated data as the basis of an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4" name="Rectangle 330"/>
          <p:cNvSpPr>
            <a:spLocks noChangeArrowheads="1"/>
          </p:cNvSpPr>
          <p:nvPr/>
        </p:nvSpPr>
        <p:spPr bwMode="auto">
          <a:xfrm>
            <a:off x="2308225" y="8684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evaluation of any classification algorithm.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5" name="Rectangle 331"/>
          <p:cNvSpPr>
            <a:spLocks noChangeArrowheads="1"/>
          </p:cNvSpPr>
          <p:nvPr/>
        </p:nvSpPr>
        <p:spPr bwMode="auto">
          <a:xfrm>
            <a:off x="233363" y="901636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26" name="Rectangle 332"/>
          <p:cNvSpPr>
            <a:spLocks noChangeArrowheads="1"/>
          </p:cNvSpPr>
          <p:nvPr/>
        </p:nvSpPr>
        <p:spPr bwMode="auto">
          <a:xfrm>
            <a:off x="1665288" y="912717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7" name="Rectangle 333"/>
          <p:cNvSpPr>
            <a:spLocks noChangeArrowheads="1"/>
          </p:cNvSpPr>
          <p:nvPr/>
        </p:nvSpPr>
        <p:spPr bwMode="auto">
          <a:xfrm>
            <a:off x="1665288" y="91914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8" name="Rectangle 334"/>
          <p:cNvSpPr>
            <a:spLocks noChangeArrowheads="1"/>
          </p:cNvSpPr>
          <p:nvPr/>
        </p:nvSpPr>
        <p:spPr bwMode="auto">
          <a:xfrm>
            <a:off x="1665288" y="922718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9" name="Rectangle 335"/>
          <p:cNvSpPr>
            <a:spLocks noChangeArrowheads="1"/>
          </p:cNvSpPr>
          <p:nvPr/>
        </p:nvSpPr>
        <p:spPr bwMode="auto">
          <a:xfrm>
            <a:off x="1665288" y="928608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0" name="Rectangle 336"/>
          <p:cNvSpPr>
            <a:spLocks noChangeArrowheads="1"/>
          </p:cNvSpPr>
          <p:nvPr/>
        </p:nvSpPr>
        <p:spPr bwMode="auto">
          <a:xfrm>
            <a:off x="2027238" y="919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Download the Malawi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1" name="Rectangle 337"/>
          <p:cNvSpPr>
            <a:spLocks noChangeArrowheads="1"/>
          </p:cNvSpPr>
          <p:nvPr/>
        </p:nvSpPr>
        <p:spPr bwMode="auto">
          <a:xfrm>
            <a:off x="2027238" y="9227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Reconstruct the ancestor of each linage by using phylogenetics with tools like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2" name="Rectangle 338"/>
          <p:cNvSpPr>
            <a:spLocks noChangeArrowheads="1"/>
          </p:cNvSpPr>
          <p:nvPr/>
        </p:nvSpPr>
        <p:spPr bwMode="auto">
          <a:xfrm>
            <a:off x="2027238" y="925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Phylip, PAML and PAUL.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3" name="Rectangle 339"/>
          <p:cNvSpPr>
            <a:spLocks noChangeArrowheads="1"/>
          </p:cNvSpPr>
          <p:nvPr/>
        </p:nvSpPr>
        <p:spPr bwMode="auto">
          <a:xfrm>
            <a:off x="2027238" y="9286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Generate a list of events: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4" name="Rectangle 340"/>
          <p:cNvSpPr>
            <a:spLocks noChangeArrowheads="1"/>
          </p:cNvSpPr>
          <p:nvPr/>
        </p:nvSpPr>
        <p:spPr bwMode="auto">
          <a:xfrm>
            <a:off x="1985963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5" name="Rectangle 341"/>
          <p:cNvSpPr>
            <a:spLocks noChangeArrowheads="1"/>
          </p:cNvSpPr>
          <p:nvPr/>
        </p:nvSpPr>
        <p:spPr bwMode="auto">
          <a:xfrm>
            <a:off x="1985963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6" name="Rectangle 342"/>
          <p:cNvSpPr>
            <a:spLocks noChangeArrowheads="1"/>
          </p:cNvSpPr>
          <p:nvPr/>
        </p:nvSpPr>
        <p:spPr bwMode="auto">
          <a:xfrm>
            <a:off x="198596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7" name="Rectangle 343"/>
          <p:cNvSpPr>
            <a:spLocks noChangeArrowheads="1"/>
          </p:cNvSpPr>
          <p:nvPr/>
        </p:nvSpPr>
        <p:spPr bwMode="auto">
          <a:xfrm>
            <a:off x="2347913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n1 mutation (n1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8" name="Rectangle 344"/>
          <p:cNvSpPr>
            <a:spLocks noChangeArrowheads="1"/>
          </p:cNvSpPr>
          <p:nvPr/>
        </p:nvSpPr>
        <p:spPr bwMode="auto">
          <a:xfrm>
            <a:off x="3833813" y="9319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9" name="Rectangle 345"/>
          <p:cNvSpPr>
            <a:spLocks noChangeArrowheads="1"/>
          </p:cNvSpPr>
          <p:nvPr/>
        </p:nvSpPr>
        <p:spPr bwMode="auto">
          <a:xfrm>
            <a:off x="3954463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0" name="Rectangle 346"/>
          <p:cNvSpPr>
            <a:spLocks noChangeArrowheads="1"/>
          </p:cNvSpPr>
          <p:nvPr/>
        </p:nvSpPr>
        <p:spPr bwMode="auto">
          <a:xfrm>
            <a:off x="4087813" y="9319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1" name="Rectangle 347"/>
          <p:cNvSpPr>
            <a:spLocks noChangeArrowheads="1"/>
          </p:cNvSpPr>
          <p:nvPr/>
        </p:nvSpPr>
        <p:spPr bwMode="auto">
          <a:xfrm>
            <a:off x="4216400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µ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2" name="Rectangle 348"/>
          <p:cNvSpPr>
            <a:spLocks noChangeArrowheads="1"/>
          </p:cNvSpPr>
          <p:nvPr/>
        </p:nvSpPr>
        <p:spPr bwMode="auto">
          <a:xfrm>
            <a:off x="4349750" y="9319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3" name="Rectangle 349"/>
          <p:cNvSpPr>
            <a:spLocks noChangeArrowheads="1"/>
          </p:cNvSpPr>
          <p:nvPr/>
        </p:nvSpPr>
        <p:spPr bwMode="auto">
          <a:xfrm>
            <a:off x="4476750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µ is mutation rate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4" name="Rectangle 350"/>
          <p:cNvSpPr>
            <a:spLocks noChangeArrowheads="1"/>
          </p:cNvSpPr>
          <p:nvPr/>
        </p:nvSpPr>
        <p:spPr bwMode="auto">
          <a:xfrm>
            <a:off x="2347913" y="9337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5" name="Rectangle 351"/>
          <p:cNvSpPr>
            <a:spLocks noChangeArrowheads="1"/>
          </p:cNvSpPr>
          <p:nvPr/>
        </p:nvSpPr>
        <p:spPr bwMode="auto">
          <a:xfrm>
            <a:off x="2347913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n2 transmission (n2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6" name="Rectangle 352"/>
          <p:cNvSpPr>
            <a:spLocks noChangeArrowheads="1"/>
          </p:cNvSpPr>
          <p:nvPr/>
        </p:nvSpPr>
        <p:spPr bwMode="auto">
          <a:xfrm>
            <a:off x="4162425" y="9371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7" name="Rectangle 353"/>
          <p:cNvSpPr>
            <a:spLocks noChangeArrowheads="1"/>
          </p:cNvSpPr>
          <p:nvPr/>
        </p:nvSpPr>
        <p:spPr bwMode="auto">
          <a:xfrm>
            <a:off x="4289425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β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8" name="Rectangle 354"/>
          <p:cNvSpPr>
            <a:spLocks noChangeArrowheads="1"/>
          </p:cNvSpPr>
          <p:nvPr/>
        </p:nvSpPr>
        <p:spPr bwMode="auto">
          <a:xfrm>
            <a:off x="4422775" y="9371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9" name="Rectangle 355"/>
          <p:cNvSpPr>
            <a:spLocks noChangeArrowheads="1"/>
          </p:cNvSpPr>
          <p:nvPr/>
        </p:nvSpPr>
        <p:spPr bwMode="auto">
          <a:xfrm>
            <a:off x="4543425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β is contact/reinfection rate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0" name="Rectangle 356"/>
          <p:cNvSpPr>
            <a:spLocks noChangeArrowheads="1"/>
          </p:cNvSpPr>
          <p:nvPr/>
        </p:nvSpPr>
        <p:spPr bwMode="auto">
          <a:xfrm>
            <a:off x="2347913" y="938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1" name="Rectangle 357"/>
          <p:cNvSpPr>
            <a:spLocks noChangeArrowheads="1"/>
          </p:cNvSpPr>
          <p:nvPr/>
        </p:nvSpPr>
        <p:spPr bwMode="auto">
          <a:xfrm>
            <a:off x="234791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n3 resistance acquisition (n3 = α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2" name="Rectangle 358"/>
          <p:cNvSpPr>
            <a:spLocks noChangeArrowheads="1"/>
          </p:cNvSpPr>
          <p:nvPr/>
        </p:nvSpPr>
        <p:spPr bwMode="auto">
          <a:xfrm>
            <a:off x="4703763" y="9424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3" name="Rectangle 359"/>
          <p:cNvSpPr>
            <a:spLocks noChangeArrowheads="1"/>
          </p:cNvSpPr>
          <p:nvPr/>
        </p:nvSpPr>
        <p:spPr bwMode="auto">
          <a:xfrm>
            <a:off x="483076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4" name="Rectangle 360"/>
          <p:cNvSpPr>
            <a:spLocks noChangeArrowheads="1"/>
          </p:cNvSpPr>
          <p:nvPr/>
        </p:nvSpPr>
        <p:spPr bwMode="auto">
          <a:xfrm>
            <a:off x="4938713" y="9428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5" name="Rectangle 361"/>
          <p:cNvSpPr>
            <a:spLocks noChangeArrowheads="1"/>
          </p:cNvSpPr>
          <p:nvPr/>
        </p:nvSpPr>
        <p:spPr bwMode="auto">
          <a:xfrm>
            <a:off x="5045075" y="9424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6" name="Rectangle 362"/>
          <p:cNvSpPr>
            <a:spLocks noChangeArrowheads="1"/>
          </p:cNvSpPr>
          <p:nvPr/>
        </p:nvSpPr>
        <p:spPr bwMode="auto">
          <a:xfrm>
            <a:off x="517366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7" name="Rectangle 363"/>
          <p:cNvSpPr>
            <a:spLocks noChangeArrowheads="1"/>
          </p:cNvSpPr>
          <p:nvPr/>
        </p:nvSpPr>
        <p:spPr bwMode="auto">
          <a:xfrm>
            <a:off x="5280025" y="9428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8" name="Rectangle 364"/>
          <p:cNvSpPr>
            <a:spLocks noChangeArrowheads="1"/>
          </p:cNvSpPr>
          <p:nvPr/>
        </p:nvSpPr>
        <p:spPr bwMode="auto">
          <a:xfrm>
            <a:off x="5400675" y="9424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9" name="Rectangle 365"/>
          <p:cNvSpPr>
            <a:spLocks noChangeArrowheads="1"/>
          </p:cNvSpPr>
          <p:nvPr/>
        </p:nvSpPr>
        <p:spPr bwMode="auto">
          <a:xfrm>
            <a:off x="5527675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α is rate of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0" name="Rectangle 366"/>
          <p:cNvSpPr>
            <a:spLocks noChangeArrowheads="1"/>
          </p:cNvSpPr>
          <p:nvPr/>
        </p:nvSpPr>
        <p:spPr bwMode="auto">
          <a:xfrm>
            <a:off x="2347913" y="944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breakdown,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1" name="Rectangle 367"/>
          <p:cNvSpPr>
            <a:spLocks noChangeArrowheads="1"/>
          </p:cNvSpPr>
          <p:nvPr/>
        </p:nvSpPr>
        <p:spPr bwMode="auto">
          <a:xfrm>
            <a:off x="3332163" y="9452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2" name="Rectangle 368"/>
          <p:cNvSpPr>
            <a:spLocks noChangeArrowheads="1"/>
          </p:cNvSpPr>
          <p:nvPr/>
        </p:nvSpPr>
        <p:spPr bwMode="auto">
          <a:xfrm>
            <a:off x="3438525" y="944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probability of seeking for treatment,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3" name="Rectangle 369"/>
          <p:cNvSpPr>
            <a:spLocks noChangeArrowheads="1"/>
          </p:cNvSpPr>
          <p:nvPr/>
        </p:nvSpPr>
        <p:spPr bwMode="auto">
          <a:xfrm>
            <a:off x="6257925" y="9452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4" name="Rectangle 370"/>
          <p:cNvSpPr>
            <a:spLocks noChangeArrowheads="1"/>
          </p:cNvSpPr>
          <p:nvPr/>
        </p:nvSpPr>
        <p:spPr bwMode="auto">
          <a:xfrm>
            <a:off x="6384925" y="944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5" name="Rectangle 371"/>
          <p:cNvSpPr>
            <a:spLocks noChangeArrowheads="1"/>
          </p:cNvSpPr>
          <p:nvPr/>
        </p:nvSpPr>
        <p:spPr bwMode="auto">
          <a:xfrm>
            <a:off x="2347913" y="9465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rate and 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6" name="Rectangle 372"/>
          <p:cNvSpPr>
            <a:spLocks noChangeArrowheads="1"/>
          </p:cNvSpPr>
          <p:nvPr/>
        </p:nvSpPr>
        <p:spPr bwMode="auto">
          <a:xfrm>
            <a:off x="2347913" y="949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n4 death/removal γ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7" name="Rectangle 373"/>
          <p:cNvSpPr>
            <a:spLocks noChangeArrowheads="1"/>
          </p:cNvSpPr>
          <p:nvPr/>
        </p:nvSpPr>
        <p:spPr bwMode="auto">
          <a:xfrm>
            <a:off x="3760788" y="9499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8" name="Rectangle 374"/>
          <p:cNvSpPr>
            <a:spLocks noChangeArrowheads="1"/>
          </p:cNvSpPr>
          <p:nvPr/>
        </p:nvSpPr>
        <p:spPr bwMode="auto">
          <a:xfrm>
            <a:off x="3887788" y="949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, where γ is rate of death/removal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9" name="Rectangle 375"/>
          <p:cNvSpPr>
            <a:spLocks noChangeArrowheads="1"/>
          </p:cNvSpPr>
          <p:nvPr/>
        </p:nvSpPr>
        <p:spPr bwMode="auto">
          <a:xfrm>
            <a:off x="2347913" y="9518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0" name="Rectangle 376"/>
          <p:cNvSpPr>
            <a:spLocks noChangeArrowheads="1"/>
          </p:cNvSpPr>
          <p:nvPr/>
        </p:nvSpPr>
        <p:spPr bwMode="auto">
          <a:xfrm>
            <a:off x="1985963" y="949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1" name="Rectangle 377"/>
          <p:cNvSpPr>
            <a:spLocks noChangeArrowheads="1"/>
          </p:cNvSpPr>
          <p:nvPr/>
        </p:nvSpPr>
        <p:spPr bwMode="auto">
          <a:xfrm>
            <a:off x="1985963" y="9546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 = n1 + n2 + n3 + n4, total events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2" name="Rectangle 378"/>
          <p:cNvSpPr>
            <a:spLocks noChangeArrowheads="1"/>
          </p:cNvSpPr>
          <p:nvPr/>
        </p:nvSpPr>
        <p:spPr bwMode="auto">
          <a:xfrm>
            <a:off x="233363" y="96593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73" name="Rectangle 379"/>
          <p:cNvSpPr>
            <a:spLocks noChangeArrowheads="1"/>
          </p:cNvSpPr>
          <p:nvPr/>
        </p:nvSpPr>
        <p:spPr bwMode="auto">
          <a:xfrm>
            <a:off x="1665288" y="977011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4" name="Rectangle 380"/>
          <p:cNvSpPr>
            <a:spLocks noChangeArrowheads="1"/>
          </p:cNvSpPr>
          <p:nvPr/>
        </p:nvSpPr>
        <p:spPr bwMode="auto">
          <a:xfrm>
            <a:off x="1665288" y="985043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5" name="Rectangle 381"/>
          <p:cNvSpPr>
            <a:spLocks noChangeArrowheads="1"/>
          </p:cNvSpPr>
          <p:nvPr/>
        </p:nvSpPr>
        <p:spPr bwMode="auto">
          <a:xfrm>
            <a:off x="2027238" y="9850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Produce the events and make changes in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6" name="Rectangle 382"/>
          <p:cNvSpPr>
            <a:spLocks noChangeArrowheads="1"/>
          </p:cNvSpPr>
          <p:nvPr/>
        </p:nvSpPr>
        <p:spPr bwMode="auto">
          <a:xfrm>
            <a:off x="1985963" y="9886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decide which event, P[mutation] = n1/N etc.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7" name="Rectangle 383"/>
          <p:cNvSpPr>
            <a:spLocks noChangeArrowheads="1"/>
          </p:cNvSpPr>
          <p:nvPr/>
        </p:nvSpPr>
        <p:spPr bwMode="auto">
          <a:xfrm>
            <a:off x="1985963" y="9923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decide what patient/strain it applies to (random)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8" name="Rectangle 384"/>
          <p:cNvSpPr>
            <a:spLocks noChangeArrowheads="1"/>
          </p:cNvSpPr>
          <p:nvPr/>
        </p:nvSpPr>
        <p:spPr bwMode="auto">
          <a:xfrm>
            <a:off x="1985963" y="996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mutation: select patient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9" name="Rectangle 385"/>
          <p:cNvSpPr>
            <a:spLocks noChangeArrowheads="1"/>
          </p:cNvSpPr>
          <p:nvPr/>
        </p:nvSpPr>
        <p:spPr bwMode="auto">
          <a:xfrm>
            <a:off x="4543425" y="9975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0" name="Rectangle 386"/>
          <p:cNvSpPr>
            <a:spLocks noChangeArrowheads="1"/>
          </p:cNvSpPr>
          <p:nvPr/>
        </p:nvSpPr>
        <p:spPr bwMode="auto">
          <a:xfrm>
            <a:off x="4643438" y="996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SNP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1" name="Rectangle 387"/>
          <p:cNvSpPr>
            <a:spLocks noChangeArrowheads="1"/>
          </p:cNvSpPr>
          <p:nvPr/>
        </p:nvSpPr>
        <p:spPr bwMode="auto">
          <a:xfrm>
            <a:off x="5500688" y="9975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k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2" name="Rectangle 388"/>
          <p:cNvSpPr>
            <a:spLocks noChangeArrowheads="1"/>
          </p:cNvSpPr>
          <p:nvPr/>
        </p:nvSpPr>
        <p:spPr bwMode="auto">
          <a:xfrm>
            <a:off x="5575300" y="996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3" name="Rectangle 389"/>
          <p:cNvSpPr>
            <a:spLocks noChangeArrowheads="1"/>
          </p:cNvSpPr>
          <p:nvPr/>
        </p:nvSpPr>
        <p:spPr bwMode="auto">
          <a:xfrm>
            <a:off x="1985963" y="99977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 transmission: from i to j, replace strain j by strain 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4" name="Rectangle 390"/>
          <p:cNvSpPr>
            <a:spLocks noChangeArrowheads="1"/>
          </p:cNvSpPr>
          <p:nvPr/>
        </p:nvSpPr>
        <p:spPr bwMode="auto">
          <a:xfrm>
            <a:off x="2347913" y="10029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 overrules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5" name="Rectangle 391"/>
          <p:cNvSpPr>
            <a:spLocks noChangeArrowheads="1"/>
          </p:cNvSpPr>
          <p:nvPr/>
        </p:nvSpPr>
        <p:spPr bwMode="auto">
          <a:xfrm>
            <a:off x="1985963" y="10065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e. acquisition: like mutation but k has to be a resistant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6" name="Rectangle 392"/>
          <p:cNvSpPr>
            <a:spLocks noChangeArrowheads="1"/>
          </p:cNvSpPr>
          <p:nvPr/>
        </p:nvSpPr>
        <p:spPr bwMode="auto">
          <a:xfrm>
            <a:off x="2347913" y="10096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SNP.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7" name="Rectangle 393"/>
          <p:cNvSpPr>
            <a:spLocks noChangeArrowheads="1"/>
          </p:cNvSpPr>
          <p:nvPr/>
        </p:nvSpPr>
        <p:spPr bwMode="auto">
          <a:xfrm>
            <a:off x="1985963" y="101334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f. death/removal: delete the column of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8" name="Rectangle 394"/>
          <p:cNvSpPr>
            <a:spLocks noChangeArrowheads="1"/>
          </p:cNvSpPr>
          <p:nvPr/>
        </p:nvSpPr>
        <p:spPr bwMode="auto">
          <a:xfrm>
            <a:off x="1665288" y="1017635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9" name="Rectangle 395"/>
          <p:cNvSpPr>
            <a:spLocks noChangeArrowheads="1"/>
          </p:cNvSpPr>
          <p:nvPr/>
        </p:nvSpPr>
        <p:spPr bwMode="auto">
          <a:xfrm>
            <a:off x="2027238" y="10176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sampling: all alive patients, probability = κ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90" name="Rectangle 396"/>
          <p:cNvSpPr>
            <a:spLocks noChangeArrowheads="1"/>
          </p:cNvSpPr>
          <p:nvPr/>
        </p:nvSpPr>
        <p:spPr bwMode="auto">
          <a:xfrm>
            <a:off x="1524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9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Details of Simulation Process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Download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Beijing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Reconstruct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 ancestor of each linage by using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phylogenetics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tools.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Generate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 list of events: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mutation (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n=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∗ μ ∗ τ ), where μ is mutation rate and τ is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time span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transmission (n</a:t>
            </a:r>
            <a:r>
              <a:rPr lang="en-US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= m ∗ β ∗ τ ), where β is contact/reinfection rate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l-GR" altLang="zh-CN" sz="2000" dirty="0" smtClean="0">
                <a:solidFill>
                  <a:schemeClr val="accent1">
                    <a:lumMod val="75000"/>
                  </a:schemeClr>
                </a:solidFill>
              </a:rPr>
              <a:t>τ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is time span.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resistance acquisition (n</a:t>
            </a:r>
            <a:r>
              <a:rPr lang="en-US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= m ∗ α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∗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τ ), where α is rate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resistance acquisition and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τ is time span.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death/removal m ∗ γ ∗ τ , where γ is rate of death/removal and τ is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time span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l"/>
            <a:r>
              <a:rPr lang="pt-BR" altLang="zh-CN" sz="2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altLang="zh-CN" sz="2000" dirty="0" smtClean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=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, total events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Details of Simulation Process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Produce the events and make changes in the matrices.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decide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which event, P[mutation] = n</a:t>
            </a:r>
            <a:r>
              <a:rPr lang="en-US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/N etc.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Randomly decide which </a:t>
            </a:r>
            <a:r>
              <a:rPr lang="en-US" altLang="zh-CN" sz="2000" dirty="0" smtClean="0">
                <a:solidFill>
                  <a:srgbClr val="FF0000"/>
                </a:solidFill>
              </a:rPr>
              <a:t>unremoved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patient/strain it applies to 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select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patient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SNP k. No mutation at this position anymore and cannot mutate back.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transmission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from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to j, replace strain j by strain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and acquisition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overrules transmission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I and j should both be unremoved.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acquisition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like mutation but k has to be a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resistant SNP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death/removal: mark this sequence as removal.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 algn="l">
              <a:buFont typeface="+mj-lt"/>
              <a:buAutoNum type="arabicPeriod" startAt="5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: all alive patients, probability = κ</a:t>
            </a:r>
          </a:p>
        </p:txBody>
      </p:sp>
    </p:spTree>
    <p:extLst>
      <p:ext uri="{BB962C8B-B14F-4D97-AF65-F5344CB8AC3E}">
        <p14:creationId xmlns:p14="http://schemas.microsoft.com/office/powerpoint/2010/main" val="26435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11560" y="29969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71972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76140" y="36127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73948" y="20811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86648" y="32885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3948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01168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4" idx="0"/>
            <a:endCxn id="5" idx="3"/>
          </p:cNvCxnSpPr>
          <p:nvPr/>
        </p:nvCxnSpPr>
        <p:spPr>
          <a:xfrm flipV="1">
            <a:off x="719572" y="2605276"/>
            <a:ext cx="184036" cy="391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4"/>
            <a:endCxn id="6" idx="1"/>
          </p:cNvCxnSpPr>
          <p:nvPr/>
        </p:nvCxnSpPr>
        <p:spPr>
          <a:xfrm>
            <a:off x="719572" y="3212976"/>
            <a:ext cx="188204" cy="43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7" idx="2"/>
          </p:cNvCxnSpPr>
          <p:nvPr/>
        </p:nvCxnSpPr>
        <p:spPr>
          <a:xfrm flipV="1">
            <a:off x="1087996" y="2189200"/>
            <a:ext cx="285952" cy="3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6"/>
            <a:endCxn id="9" idx="2"/>
          </p:cNvCxnSpPr>
          <p:nvPr/>
        </p:nvCxnSpPr>
        <p:spPr>
          <a:xfrm>
            <a:off x="1087996" y="2528900"/>
            <a:ext cx="285952" cy="272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8" idx="2"/>
          </p:cNvCxnSpPr>
          <p:nvPr/>
        </p:nvCxnSpPr>
        <p:spPr>
          <a:xfrm flipV="1">
            <a:off x="1092164" y="3396568"/>
            <a:ext cx="294484" cy="32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6"/>
            <a:endCxn id="10" idx="2"/>
          </p:cNvCxnSpPr>
          <p:nvPr/>
        </p:nvCxnSpPr>
        <p:spPr>
          <a:xfrm>
            <a:off x="1092164" y="3720728"/>
            <a:ext cx="309004" cy="260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 rot="16200000">
            <a:off x="746678" y="1251483"/>
            <a:ext cx="495555" cy="10294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907704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907704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907704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907704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462765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462765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462765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462765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9" idx="6"/>
            <a:endCxn id="29" idx="2"/>
          </p:cNvCxnSpPr>
          <p:nvPr/>
        </p:nvCxnSpPr>
        <p:spPr>
          <a:xfrm flipV="1">
            <a:off x="1589972" y="2800452"/>
            <a:ext cx="317732" cy="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6"/>
            <a:endCxn id="34" idx="2"/>
          </p:cNvCxnSpPr>
          <p:nvPr/>
        </p:nvCxnSpPr>
        <p:spPr>
          <a:xfrm>
            <a:off x="2123728" y="3395782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059832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059832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59832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059832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614893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614893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614893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14893" y="3873128"/>
            <a:ext cx="216024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32" idx="6"/>
            <a:endCxn id="42" idx="2"/>
          </p:cNvCxnSpPr>
          <p:nvPr/>
        </p:nvCxnSpPr>
        <p:spPr>
          <a:xfrm>
            <a:off x="2678789" y="2190026"/>
            <a:ext cx="381043" cy="12057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0" idx="6"/>
            <a:endCxn id="44" idx="2"/>
          </p:cNvCxnSpPr>
          <p:nvPr/>
        </p:nvCxnSpPr>
        <p:spPr>
          <a:xfrm>
            <a:off x="3275856" y="2190026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211960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211960" y="26924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1960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767021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767021" y="26924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767021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45" idx="6"/>
            <a:endCxn id="53" idx="2"/>
          </p:cNvCxnSpPr>
          <p:nvPr/>
        </p:nvCxnSpPr>
        <p:spPr>
          <a:xfrm>
            <a:off x="3830917" y="2800452"/>
            <a:ext cx="38104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364088" y="207803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364088" y="268846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5364088" y="32837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57" idx="6"/>
            <a:endCxn id="62" idx="2"/>
          </p:cNvCxnSpPr>
          <p:nvPr/>
        </p:nvCxnSpPr>
        <p:spPr>
          <a:xfrm flipV="1">
            <a:off x="4983045" y="2186050"/>
            <a:ext cx="381043" cy="6144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940152" y="207803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940152" y="32837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4" idx="6"/>
          </p:cNvCxnSpPr>
          <p:nvPr/>
        </p:nvCxnSpPr>
        <p:spPr>
          <a:xfrm flipV="1">
            <a:off x="5580112" y="2796476"/>
            <a:ext cx="360040" cy="5953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940152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54" idx="6"/>
            <a:endCxn id="58" idx="2"/>
          </p:cNvCxnSpPr>
          <p:nvPr/>
        </p:nvCxnSpPr>
        <p:spPr>
          <a:xfrm>
            <a:off x="4427984" y="3395782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6588224" y="207803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588224" y="328379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6588224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endCxn id="76" idx="2"/>
          </p:cNvCxnSpPr>
          <p:nvPr/>
        </p:nvCxnSpPr>
        <p:spPr>
          <a:xfrm flipV="1">
            <a:off x="6156176" y="3391806"/>
            <a:ext cx="432048" cy="47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7236296" y="328379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236296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>
            <a:stCxn id="77" idx="6"/>
            <a:endCxn id="81" idx="2"/>
          </p:cNvCxnSpPr>
          <p:nvPr/>
        </p:nvCxnSpPr>
        <p:spPr>
          <a:xfrm>
            <a:off x="6804248" y="280111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右大括号 84"/>
          <p:cNvSpPr/>
          <p:nvPr/>
        </p:nvSpPr>
        <p:spPr>
          <a:xfrm rot="16200000">
            <a:off x="4273369" y="-1164965"/>
            <a:ext cx="495555" cy="586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79729" y="1163575"/>
            <a:ext cx="10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30198" y="1163575"/>
            <a:ext cx="104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Breakout</a:t>
            </a:r>
            <a:endParaRPr lang="zh-CN" altLang="en-US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719572" y="5085184"/>
            <a:ext cx="527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0908" y="5445224"/>
            <a:ext cx="52709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732992" y="5832028"/>
            <a:ext cx="52709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01168" y="4900518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mutation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01168" y="5247208"/>
            <a:ext cx="22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esistance </a:t>
            </a:r>
            <a:r>
              <a:rPr lang="en-US" altLang="zh-CN" dirty="0" err="1" smtClean="0"/>
              <a:t>aquisition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373948" y="5616540"/>
            <a:ext cx="14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transmission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4635581" y="49771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635581" y="5693194"/>
            <a:ext cx="216024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202591" y="4900518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resistant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02590" y="5606526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removed</a:t>
            </a:r>
            <a:endParaRPr lang="zh-CN" altLang="en-US" dirty="0"/>
          </a:p>
        </p:txBody>
      </p:sp>
      <p:sp>
        <p:nvSpPr>
          <p:cNvPr id="73" name="标题 1"/>
          <p:cNvSpPr txBox="1">
            <a:spLocks/>
          </p:cNvSpPr>
          <p:nvPr/>
        </p:nvSpPr>
        <p:spPr>
          <a:xfrm>
            <a:off x="479729" y="592957"/>
            <a:ext cx="777240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Simulation example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Run simulation for different combination of parameters.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For each simulation result, sample 20 times to get average results.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Statistics on resistant patients, resistant patients caused by transmission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, resistant patients caused by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acquisition and resistant patients with multiple events (transmission and acquisition).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E:\PYTHON_PROJECTS\TB_simulation\statistics_7\resistant_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658888"/>
            <a:ext cx="9217024" cy="51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E:\PYTHON_PROJECTS\TB_simulation\statistics_7\resistant_trans_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064" y="1556792"/>
            <a:ext cx="9577064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 descr="E:\PYTHON_PROJECTS\TB_simulation\statistics_7\resistant_acq_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765548"/>
            <a:ext cx="9540552" cy="509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5" name="Picture 3" descr="E:\PYTHON_PROJECTS\TB_simulation\statistics_7\resistant_mevent_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700808"/>
            <a:ext cx="9540552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In reality, resistant patients ratio should be around 10%.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868 combinations of parameters  that can make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resistant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patients ratio around 10% were recorded.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Reference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</a:rPr>
              <a:t>Guerra-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Assunção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J A, </a:t>
            </a:r>
            <a:r>
              <a:rPr lang="en-US" altLang="zh-CN" sz="2400" dirty="0" err="1">
                <a:solidFill>
                  <a:schemeClr val="tx1"/>
                </a:solidFill>
              </a:rPr>
              <a:t>Crampin</a:t>
            </a:r>
            <a:r>
              <a:rPr lang="en-US" altLang="zh-CN" sz="2400" dirty="0">
                <a:solidFill>
                  <a:schemeClr val="tx1"/>
                </a:solidFill>
              </a:rPr>
              <a:t> A C, </a:t>
            </a:r>
            <a:r>
              <a:rPr lang="en-US" altLang="zh-CN" sz="2400" dirty="0" err="1">
                <a:solidFill>
                  <a:schemeClr val="tx1"/>
                </a:solidFill>
              </a:rPr>
              <a:t>Houben</a:t>
            </a:r>
            <a:r>
              <a:rPr lang="en-US" altLang="zh-CN" sz="2400" dirty="0">
                <a:solidFill>
                  <a:schemeClr val="tx1"/>
                </a:solidFill>
              </a:rPr>
              <a:t> R, et al. </a:t>
            </a:r>
            <a:r>
              <a:rPr lang="en-US" altLang="zh-CN" sz="2400" dirty="0">
                <a:solidFill>
                  <a:schemeClr val="tx1"/>
                </a:solidFill>
                <a:hlinkClick r:id="rId2" action="ppaction://hlinksldjump"/>
              </a:rPr>
              <a:t>Large-scale whole genome sequencing of M. tuberculosis provides insights into transmission in a high prevalence area[J]. </a:t>
            </a:r>
            <a:r>
              <a:rPr lang="en-US" altLang="zh-CN" sz="2400" dirty="0" err="1">
                <a:solidFill>
                  <a:schemeClr val="tx1"/>
                </a:solidFill>
                <a:hlinkClick r:id="rId2" action="ppaction://hlinksldjump"/>
              </a:rPr>
              <a:t>Elife</a:t>
            </a:r>
            <a:r>
              <a:rPr lang="en-US" altLang="zh-CN" sz="2400" dirty="0">
                <a:solidFill>
                  <a:schemeClr val="tx1"/>
                </a:solidFill>
                <a:hlinkClick r:id="rId2" action="ppaction://hlinksldjump"/>
              </a:rPr>
              <a:t>, 2015, 4: e05166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err="1">
                <a:solidFill>
                  <a:schemeClr val="tx1"/>
                </a:solidFill>
              </a:rPr>
              <a:t>Merker</a:t>
            </a:r>
            <a:r>
              <a:rPr lang="en-US" altLang="zh-CN" sz="2400" dirty="0">
                <a:solidFill>
                  <a:schemeClr val="tx1"/>
                </a:solidFill>
              </a:rPr>
              <a:t> M, Blin C, Mona S, et al. </a:t>
            </a:r>
            <a:r>
              <a:rPr lang="en-US" altLang="zh-CN" sz="2400" dirty="0">
                <a:solidFill>
                  <a:schemeClr val="tx1"/>
                </a:solidFill>
                <a:hlinkClick r:id="rId3" action="ppaction://hlinksldjump"/>
              </a:rPr>
              <a:t>Evolutionary history and global spread of the Mycobacterium tuberculosis Beijing lineage[J]. Nature genetics, 2015, 47(3): 242-249</a:t>
            </a:r>
            <a:r>
              <a:rPr lang="en-US" altLang="zh-CN" sz="2400" dirty="0" smtClean="0">
                <a:solidFill>
                  <a:schemeClr val="tx1"/>
                </a:solidFill>
                <a:hlinkClick r:id="rId3" action="ppaction://hlinksldjump"/>
              </a:rPr>
              <a:t>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Cole S T, </a:t>
            </a:r>
            <a:r>
              <a:rPr lang="en-US" altLang="zh-CN" sz="2400" dirty="0" err="1">
                <a:solidFill>
                  <a:schemeClr val="tx1"/>
                </a:solidFill>
              </a:rPr>
              <a:t>Brosch</a:t>
            </a:r>
            <a:r>
              <a:rPr lang="en-US" altLang="zh-CN" sz="2400" dirty="0">
                <a:solidFill>
                  <a:schemeClr val="tx1"/>
                </a:solidFill>
              </a:rPr>
              <a:t> R, Parkhill J, et al</a:t>
            </a:r>
            <a:r>
              <a:rPr lang="en-US" altLang="zh-CN" sz="2400" dirty="0">
                <a:solidFill>
                  <a:schemeClr val="tx1"/>
                </a:solidFill>
                <a:hlinkClick r:id="rId4" action="ppaction://hlinksldjump"/>
              </a:rPr>
              <a:t>. Deciphering the biology of Mycobacterium tuberculosis from the complete genome sequence[J]. Nature, 1998, 393(6685): 537-544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Firtina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C, </a:t>
            </a:r>
            <a:r>
              <a:rPr lang="en-US" altLang="zh-CN" sz="2400" dirty="0" err="1">
                <a:solidFill>
                  <a:schemeClr val="tx1"/>
                </a:solidFill>
              </a:rPr>
              <a:t>Alkan</a:t>
            </a:r>
            <a:r>
              <a:rPr lang="en-US" altLang="zh-CN" sz="2400" dirty="0">
                <a:solidFill>
                  <a:schemeClr val="tx1"/>
                </a:solidFill>
              </a:rPr>
              <a:t> C. </a:t>
            </a:r>
            <a:r>
              <a:rPr lang="en-US" altLang="zh-CN" sz="2400" dirty="0">
                <a:solidFill>
                  <a:schemeClr val="tx1"/>
                </a:solidFill>
                <a:hlinkClick r:id="rId5" action="ppaction://hlinksldjump"/>
              </a:rPr>
              <a:t>On genomic repeats and reproducibility[J]. Bioinformatics, 2016: btw139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Comas I, </a:t>
            </a:r>
            <a:r>
              <a:rPr lang="en-US" altLang="zh-CN" sz="2400" dirty="0" err="1">
                <a:solidFill>
                  <a:schemeClr val="tx1"/>
                </a:solidFill>
              </a:rPr>
              <a:t>Chakravartti</a:t>
            </a:r>
            <a:r>
              <a:rPr lang="en-US" altLang="zh-CN" sz="2400" dirty="0">
                <a:solidFill>
                  <a:schemeClr val="tx1"/>
                </a:solidFill>
              </a:rPr>
              <a:t> J, Small P M, et al. </a:t>
            </a:r>
            <a:r>
              <a:rPr lang="en-US" altLang="zh-CN" sz="2400" dirty="0">
                <a:solidFill>
                  <a:schemeClr val="tx1"/>
                </a:solidFill>
                <a:hlinkClick r:id="rId6" action="ppaction://hlinksldjump"/>
              </a:rPr>
              <a:t>Human T cell epitopes of Mycobacterium tuberculosis are evolutionarily </a:t>
            </a:r>
            <a:r>
              <a:rPr lang="en-US" altLang="zh-CN" sz="2400" dirty="0" err="1">
                <a:solidFill>
                  <a:schemeClr val="tx1"/>
                </a:solidFill>
                <a:hlinkClick r:id="rId6" action="ppaction://hlinksldjump"/>
              </a:rPr>
              <a:t>hyperconserved</a:t>
            </a:r>
            <a:r>
              <a:rPr lang="en-US" altLang="zh-CN" sz="2400" dirty="0">
                <a:solidFill>
                  <a:schemeClr val="tx1"/>
                </a:solidFill>
                <a:hlinkClick r:id="rId6" action="ppaction://hlinksldjump"/>
              </a:rPr>
              <a:t>[J]. Nature genetics, 2010, 42(6): 498-503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err="1">
                <a:solidFill>
                  <a:schemeClr val="tx1"/>
                </a:solidFill>
              </a:rPr>
              <a:t>Feuerriegel</a:t>
            </a:r>
            <a:r>
              <a:rPr lang="en-US" altLang="zh-CN" sz="2000" dirty="0">
                <a:solidFill>
                  <a:schemeClr val="tx1"/>
                </a:solidFill>
              </a:rPr>
              <a:t> S, </a:t>
            </a:r>
            <a:r>
              <a:rPr lang="en-US" altLang="zh-CN" sz="2000" dirty="0" err="1">
                <a:solidFill>
                  <a:schemeClr val="tx1"/>
                </a:solidFill>
              </a:rPr>
              <a:t>Schleusener</a:t>
            </a:r>
            <a:r>
              <a:rPr lang="en-US" altLang="zh-CN" sz="2000" dirty="0">
                <a:solidFill>
                  <a:schemeClr val="tx1"/>
                </a:solidFill>
              </a:rPr>
              <a:t> V, </a:t>
            </a:r>
            <a:r>
              <a:rPr lang="en-US" altLang="zh-CN" sz="2000" dirty="0" err="1">
                <a:solidFill>
                  <a:schemeClr val="tx1"/>
                </a:solidFill>
              </a:rPr>
              <a:t>Beckert</a:t>
            </a:r>
            <a:r>
              <a:rPr lang="en-US" altLang="zh-CN" sz="2000" dirty="0">
                <a:solidFill>
                  <a:schemeClr val="tx1"/>
                </a:solidFill>
              </a:rPr>
              <a:t> P, et al. </a:t>
            </a:r>
            <a:r>
              <a:rPr lang="en-US" altLang="zh-CN" sz="2000" dirty="0" smtClean="0">
                <a:solidFill>
                  <a:schemeClr val="tx1"/>
                </a:solidFill>
                <a:hlinkClick r:id="rId6" action="ppaction://hlinksldjump"/>
              </a:rPr>
              <a:t>PhyResSE: a web tool delineating Mycobacterium tuberculosis antibiotic resistance and lineage from whole-genome sequencing data[J]. Journal of clinical microbiology, 2015, 53(6): 1908-1914.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Tuberculosis(TB)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million people developed TB and 1.5 million died from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TB worldwide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2013.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Efficient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human-to-human transmission by aerosol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route.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Effective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treatment and control of TB are complicated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by the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emergence and spread of drug-resistant,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multidrugresistant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(MDR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 and extensively drug-resistant (XDR) TB.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Isoniazid, rifampin, ethambutol and streptomycin are first-line </a:t>
            </a:r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anti-tuberculosis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drugs.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Ofloxacin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and kanamycin are the second-line drugs. </a:t>
            </a: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Linezolid is one of the third line drugs.</a:t>
            </a: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MDR TB is defined as disease that is resistant to at least isoniazid and rifampin.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XDR TB is defined as disease that is resistant to at least isoniazid, rifampin, </a:t>
            </a: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ofloxacin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and kanamycin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5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Resistance can arise from two different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sources: acquisition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transmission.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When an initial drug-sensitive strain acquires a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resistance mutation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is acquisition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82413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8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a host gets infected by an already resistant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strain from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another host is transmission.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4248472" cy="248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Evolution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24847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The lineages may vary in propensity in transit and cause disease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1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33" y="2780928"/>
            <a:ext cx="47625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Lineage 2 (Beijing) 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Strains from the Beijing lineage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have been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associated with large MDR tuberculosis outbreaks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elsewhere.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appear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to be rapidly expanding in population size in settings with contrasting tuberculosis incidence levels.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possess selective advantages in comparison to strains from other Mycobacterium tuberculosis complex (MTBC) lineages, comprising an increased capacity to acquire drug resistance.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increase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transmissibility,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hypervirulence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and/or more rapid progression to disease after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infection.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P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roject goal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Project goal is to estimate the contributions of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acquisition vs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. transmission via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 simulation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study.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3325</Words>
  <Application>Microsoft Office PowerPoint</Application>
  <PresentationFormat>全屏显示(4:3)</PresentationFormat>
  <Paragraphs>479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ACQUISITION AND TRANSMISSION OF TB DRUG RESISTANCE IN CHINA</vt:lpstr>
      <vt:lpstr>Tuberculosis(TB)</vt:lpstr>
      <vt:lpstr>Tuberculosis(TB)</vt:lpstr>
      <vt:lpstr>Drug-resistant strains of TB</vt:lpstr>
      <vt:lpstr>Drug-resistant strains of TB</vt:lpstr>
      <vt:lpstr>Drug-resistant strains of TB</vt:lpstr>
      <vt:lpstr>Evolution of TB</vt:lpstr>
      <vt:lpstr>Lineage 2 (Beijing) </vt:lpstr>
      <vt:lpstr>Project goal</vt:lpstr>
      <vt:lpstr>Beijing lineage data set</vt:lpstr>
      <vt:lpstr>Call SNPs on TB genomes</vt:lpstr>
      <vt:lpstr>Difficulties in calling SNPs</vt:lpstr>
      <vt:lpstr>Difficulties in calling SNPs</vt:lpstr>
      <vt:lpstr>Histogram of SNPs detected for 90 isolates.</vt:lpstr>
      <vt:lpstr>Constructing the phylogenetic trees</vt:lpstr>
      <vt:lpstr>Bayesian Phylogenetic tree of 90 isolates constructed by BEAST2.</vt:lpstr>
      <vt:lpstr>Ancestral Sequence Reconstruction</vt:lpstr>
      <vt:lpstr>Simulation</vt:lpstr>
      <vt:lpstr>Simulation</vt:lpstr>
      <vt:lpstr>Details of Simulation Process</vt:lpstr>
      <vt:lpstr>Details of Simulation Process</vt:lpstr>
      <vt:lpstr>PowerPoint 演示文稿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Zhang</dc:creator>
  <cp:lastModifiedBy>Zhang Fang</cp:lastModifiedBy>
  <cp:revision>88</cp:revision>
  <dcterms:created xsi:type="dcterms:W3CDTF">2016-07-01T18:57:33Z</dcterms:created>
  <dcterms:modified xsi:type="dcterms:W3CDTF">2016-10-05T06:03:06Z</dcterms:modified>
</cp:coreProperties>
</file>