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98" autoAdjust="0"/>
  </p:normalViewPr>
  <p:slideViewPr>
    <p:cSldViewPr snapToGrid="0">
      <p:cViewPr varScale="1">
        <p:scale>
          <a:sx n="83" d="100"/>
          <a:sy n="83" d="100"/>
        </p:scale>
        <p:origin x="965" y="62"/>
      </p:cViewPr>
      <p:guideLst/>
    </p:cSldViewPr>
  </p:slideViewPr>
  <p:outlineViewPr>
    <p:cViewPr>
      <p:scale>
        <a:sx n="33" d="100"/>
        <a:sy n="33" d="100"/>
      </p:scale>
      <p:origin x="0" y="-2141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55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6EB24-7814-4FF9-B6F5-35A55A1AFD55}" type="datetimeFigureOut">
              <a:rPr lang="pt-PT" smtClean="0"/>
              <a:t>15/10/2013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E1112-A54F-4C78-8D11-BEBD499F4DA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38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E1112-A54F-4C78-8D11-BEBD499F4DA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600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80047E-3ACC-45B5-8DF5-20D883464873}" type="datetime1">
              <a:rPr lang="pt-PT" smtClean="0"/>
              <a:t>15/10/2013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787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8270D3-5839-4F52-A59A-FDF07BD9185B}" type="datetime1">
              <a:rPr lang="pt-PT" smtClean="0"/>
              <a:t>15/10/2013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11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B8B6C-99B1-430B-B2DA-7ADBDA13631A}" type="datetime1">
              <a:rPr lang="pt-PT" smtClean="0"/>
              <a:t>15/10/2013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09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75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986BFB8-50FE-4636-A72B-2493B7E7E8E4}" type="datetime1">
              <a:rPr lang="pt-PT" smtClean="0"/>
              <a:t>15/10/2013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22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B21678-D771-4F4F-BD24-305C42275A74}" type="datetime1">
              <a:rPr lang="pt-PT" smtClean="0"/>
              <a:t>15/10/2013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386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F5C1D9-8B9E-4CBD-9A57-76A8317544DC}" type="datetime1">
              <a:rPr lang="pt-PT" smtClean="0"/>
              <a:t>15/10/2013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23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45B71F-167B-4862-ABC5-FE0F2D9CA6C8}" type="datetime1">
              <a:rPr lang="pt-PT" smtClean="0"/>
              <a:t>15/10/2013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181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B5C5990-A906-44A9-9095-2D34580DFE8E}" type="datetime1">
              <a:rPr lang="pt-PT" smtClean="0"/>
              <a:t>15/10/2013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72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6B97C9-0BCD-4465-8826-6AE41817D246}" type="datetime1">
              <a:rPr lang="pt-PT" smtClean="0"/>
              <a:t>15/10/2013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690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B528A3-CAE3-427C-B0AF-EBF586D4EBC3}" type="datetime1">
              <a:rPr lang="pt-PT" smtClean="0"/>
              <a:t>15/10/2013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07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303" y="260624"/>
            <a:ext cx="8325394" cy="66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03" y="1018902"/>
            <a:ext cx="8325394" cy="5442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22720"/>
            <a:ext cx="2057400" cy="19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27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Java Cryptography Architecture</a:t>
            </a:r>
            <a:endParaRPr lang="en-US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Pedro Félix, José Simão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85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Transformações normalizadas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Ver apêndice A de “</a:t>
            </a:r>
            <a:r>
              <a:rPr lang="en-US" dirty="0" smtClean="0"/>
              <a:t>Java Cryptography Architecture</a:t>
            </a:r>
            <a:br>
              <a:rPr lang="en-US" dirty="0" smtClean="0"/>
            </a:br>
            <a:r>
              <a:rPr lang="en-US" dirty="0" smtClean="0"/>
              <a:t>(JCA) Reference Guide”</a:t>
            </a:r>
            <a:endParaRPr lang="pt-PT" dirty="0" smtClean="0"/>
          </a:p>
          <a:p>
            <a:r>
              <a:rPr lang="pt-PT" b="1" dirty="0" err="1" smtClean="0"/>
              <a:t>Cipher</a:t>
            </a:r>
            <a:endParaRPr lang="pt-PT" b="1" dirty="0" smtClean="0"/>
          </a:p>
          <a:p>
            <a:pPr lvl="1"/>
            <a:r>
              <a:rPr lang="pt-PT" dirty="0" smtClean="0"/>
              <a:t>“</a:t>
            </a:r>
            <a:r>
              <a:rPr lang="pt-PT" dirty="0" err="1" smtClean="0"/>
              <a:t>algorithm</a:t>
            </a:r>
            <a:r>
              <a:rPr lang="pt-PT" dirty="0" smtClean="0"/>
              <a:t>/</a:t>
            </a:r>
            <a:r>
              <a:rPr lang="pt-PT" dirty="0" err="1" smtClean="0"/>
              <a:t>mode</a:t>
            </a:r>
            <a:r>
              <a:rPr lang="pt-PT" dirty="0" smtClean="0"/>
              <a:t>/</a:t>
            </a:r>
            <a:r>
              <a:rPr lang="pt-PT" dirty="0" err="1" smtClean="0"/>
              <a:t>padding</a:t>
            </a:r>
            <a:r>
              <a:rPr lang="pt-PT" dirty="0" smtClean="0"/>
              <a:t>” ou “</a:t>
            </a:r>
            <a:r>
              <a:rPr lang="pt-PT" dirty="0" err="1" smtClean="0"/>
              <a:t>algorithm</a:t>
            </a:r>
            <a:r>
              <a:rPr lang="pt-PT" dirty="0" smtClean="0"/>
              <a:t>”</a:t>
            </a:r>
          </a:p>
          <a:p>
            <a:pPr lvl="1"/>
            <a:r>
              <a:rPr lang="pt-PT" i="1" dirty="0" err="1" smtClean="0"/>
              <a:t>algorithm</a:t>
            </a:r>
            <a:r>
              <a:rPr lang="pt-PT" dirty="0" smtClean="0"/>
              <a:t>: AES, DES, </a:t>
            </a:r>
            <a:r>
              <a:rPr lang="pt-PT" dirty="0" err="1" smtClean="0"/>
              <a:t>DESede</a:t>
            </a:r>
            <a:r>
              <a:rPr lang="pt-PT" dirty="0" smtClean="0"/>
              <a:t>, RSA, …</a:t>
            </a:r>
          </a:p>
          <a:p>
            <a:pPr lvl="1"/>
            <a:r>
              <a:rPr lang="pt-PT" i="1" dirty="0" err="1" smtClean="0"/>
              <a:t>mode</a:t>
            </a:r>
            <a:r>
              <a:rPr lang="pt-PT" dirty="0" smtClean="0"/>
              <a:t>: ECB, CBC, CFB, CTR, OFB, …</a:t>
            </a:r>
          </a:p>
          <a:p>
            <a:pPr lvl="1"/>
            <a:r>
              <a:rPr lang="pt-PT" i="1" dirty="0" err="1" smtClean="0"/>
              <a:t>padding</a:t>
            </a:r>
            <a:r>
              <a:rPr lang="pt-PT" dirty="0" smtClean="0"/>
              <a:t>: PKCS5Padding, PKCS1Padding, </a:t>
            </a:r>
            <a:r>
              <a:rPr lang="pt-PT" dirty="0" err="1" smtClean="0"/>
              <a:t>OAEPPadding</a:t>
            </a:r>
            <a:endParaRPr lang="pt-PT" dirty="0" smtClean="0"/>
          </a:p>
          <a:p>
            <a:r>
              <a:rPr lang="pt-PT" b="1" dirty="0" err="1" smtClean="0"/>
              <a:t>Mac</a:t>
            </a:r>
            <a:endParaRPr lang="pt-PT" b="1" dirty="0" smtClean="0"/>
          </a:p>
          <a:p>
            <a:pPr lvl="1"/>
            <a:r>
              <a:rPr lang="pt-PT" dirty="0" smtClean="0"/>
              <a:t>hmac[MD5 | SHA1 | SHA256 | SHA384 | SHA512], …</a:t>
            </a:r>
          </a:p>
          <a:p>
            <a:r>
              <a:rPr lang="pt-PT" b="1" dirty="0" err="1" smtClean="0"/>
              <a:t>Signature</a:t>
            </a:r>
            <a:endParaRPr lang="pt-PT" b="1" dirty="0" smtClean="0"/>
          </a:p>
          <a:p>
            <a:pPr lvl="1"/>
            <a:r>
              <a:rPr lang="pt-PT" dirty="0" smtClean="0"/>
              <a:t>  [MD5 | SHA1 | …]</a:t>
            </a:r>
            <a:r>
              <a:rPr lang="pt-PT" dirty="0" err="1" smtClean="0"/>
              <a:t>withRSA</a:t>
            </a:r>
            <a:r>
              <a:rPr lang="pt-PT" dirty="0" smtClean="0"/>
              <a:t>, SHA1withDSA, …</a:t>
            </a:r>
          </a:p>
          <a:p>
            <a:r>
              <a:rPr lang="pt-PT" b="1" dirty="0" err="1" smtClean="0"/>
              <a:t>KeyGenerator</a:t>
            </a:r>
            <a:endParaRPr lang="pt-PT" b="1" dirty="0" smtClean="0"/>
          </a:p>
          <a:p>
            <a:pPr lvl="1"/>
            <a:r>
              <a:rPr lang="pt-PT" dirty="0" smtClean="0"/>
              <a:t>AES, DES, </a:t>
            </a:r>
            <a:r>
              <a:rPr lang="pt-PT" dirty="0" err="1" smtClean="0"/>
              <a:t>DESede</a:t>
            </a:r>
            <a:r>
              <a:rPr lang="pt-PT" dirty="0" smtClean="0"/>
              <a:t>, Hmac[MD5 | SHA1 |…], …</a:t>
            </a:r>
          </a:p>
          <a:p>
            <a:r>
              <a:rPr lang="pt-PT" b="1" dirty="0" err="1" smtClean="0"/>
              <a:t>KeyPairGenerator</a:t>
            </a:r>
            <a:endParaRPr lang="pt-PT" b="1" dirty="0" smtClean="0"/>
          </a:p>
          <a:p>
            <a:pPr lvl="1"/>
            <a:r>
              <a:rPr lang="pt-PT" dirty="0" smtClean="0"/>
              <a:t>RSA, DSA, </a:t>
            </a:r>
            <a:r>
              <a:rPr lang="pt-PT" dirty="0" err="1" smtClean="0"/>
              <a:t>DiffieHellman</a:t>
            </a:r>
            <a:r>
              <a:rPr lang="pt-PT" dirty="0" smtClean="0"/>
              <a:t>, EC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90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Chaves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Interface </a:t>
            </a:r>
            <a:r>
              <a:rPr lang="pt-PT" b="1" dirty="0" err="1" smtClean="0"/>
              <a:t>Key</a:t>
            </a:r>
            <a:endParaRPr lang="pt-PT" b="1" dirty="0" smtClean="0"/>
          </a:p>
          <a:p>
            <a:pPr lvl="1"/>
            <a:r>
              <a:rPr lang="pt-PT" b="1" dirty="0" err="1" smtClean="0"/>
              <a:t>String</a:t>
            </a:r>
            <a:r>
              <a:rPr lang="pt-PT" b="1" dirty="0" smtClean="0"/>
              <a:t> </a:t>
            </a:r>
            <a:r>
              <a:rPr lang="pt-PT" b="1" dirty="0" err="1" smtClean="0"/>
              <a:t>getAlgorithm(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byte[</a:t>
            </a:r>
            <a:r>
              <a:rPr lang="pt-PT" b="1" dirty="0" smtClean="0"/>
              <a:t>] </a:t>
            </a:r>
            <a:r>
              <a:rPr lang="pt-PT" b="1" dirty="0" err="1" smtClean="0"/>
              <a:t>getEncoded(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String</a:t>
            </a:r>
            <a:r>
              <a:rPr lang="pt-PT" b="1" dirty="0" smtClean="0"/>
              <a:t> </a:t>
            </a:r>
            <a:r>
              <a:rPr lang="pt-PT" b="1" dirty="0" err="1" smtClean="0"/>
              <a:t>getFormat(</a:t>
            </a:r>
            <a:r>
              <a:rPr lang="pt-PT" b="1" dirty="0" smtClean="0"/>
              <a:t>)</a:t>
            </a:r>
          </a:p>
          <a:p>
            <a:pPr lvl="1"/>
            <a:endParaRPr lang="pt-PT" b="1" dirty="0" smtClean="0"/>
          </a:p>
          <a:p>
            <a:r>
              <a:rPr lang="pt-PT" dirty="0" smtClean="0"/>
              <a:t>Interfaces </a:t>
            </a:r>
            <a:r>
              <a:rPr lang="pt-PT" b="1" dirty="0" err="1" smtClean="0"/>
              <a:t>SecretKey</a:t>
            </a:r>
            <a:r>
              <a:rPr lang="pt-PT" dirty="0" smtClean="0"/>
              <a:t>, </a:t>
            </a:r>
            <a:r>
              <a:rPr lang="pt-PT" b="1" dirty="0" err="1" smtClean="0"/>
              <a:t>PublicKey</a:t>
            </a:r>
            <a:r>
              <a:rPr lang="pt-PT" dirty="0" smtClean="0"/>
              <a:t> e </a:t>
            </a:r>
            <a:r>
              <a:rPr lang="pt-PT" b="1" dirty="0" err="1" smtClean="0"/>
              <a:t>PrivateKey</a:t>
            </a:r>
            <a:endParaRPr lang="pt-PT" b="1" dirty="0" smtClean="0"/>
          </a:p>
          <a:p>
            <a:pPr lvl="1"/>
            <a:r>
              <a:rPr lang="pt-PT" dirty="0" smtClean="0"/>
              <a:t>Derivam de </a:t>
            </a:r>
            <a:r>
              <a:rPr lang="pt-PT" b="1" dirty="0" err="1" smtClean="0"/>
              <a:t>Key</a:t>
            </a:r>
            <a:endParaRPr lang="pt-PT" b="1" dirty="0" smtClean="0"/>
          </a:p>
          <a:p>
            <a:pPr lvl="1"/>
            <a:r>
              <a:rPr lang="pt-PT" dirty="0" smtClean="0"/>
              <a:t>Não acrescentam métodos (</a:t>
            </a:r>
            <a:r>
              <a:rPr lang="pt-PT" i="1" dirty="0" err="1" smtClean="0"/>
              <a:t>marker</a:t>
            </a:r>
            <a:r>
              <a:rPr lang="pt-PT" i="1" dirty="0" smtClean="0"/>
              <a:t> interfaces</a:t>
            </a:r>
            <a:r>
              <a:rPr lang="pt-PT" dirty="0" smtClean="0"/>
              <a:t>)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Classe concreta </a:t>
            </a:r>
            <a:r>
              <a:rPr lang="pt-PT" b="1" dirty="0" err="1" smtClean="0"/>
              <a:t>KeyPair</a:t>
            </a:r>
            <a:endParaRPr lang="pt-PT" b="1" dirty="0" smtClean="0"/>
          </a:p>
          <a:p>
            <a:pPr lvl="1"/>
            <a:r>
              <a:rPr lang="pt-PT" dirty="0" smtClean="0"/>
              <a:t>Contém uma </a:t>
            </a:r>
            <a:r>
              <a:rPr lang="pt-PT" b="1" dirty="0" err="1" smtClean="0"/>
              <a:t>PublicKey</a:t>
            </a:r>
            <a:r>
              <a:rPr lang="pt-PT" dirty="0" smtClean="0"/>
              <a:t> e uma </a:t>
            </a:r>
            <a:r>
              <a:rPr lang="pt-PT" b="1" dirty="0" err="1" smtClean="0"/>
              <a:t>PrivateKey</a:t>
            </a:r>
            <a:endParaRPr lang="pt-PT" b="1" dirty="0" smtClean="0"/>
          </a:p>
          <a:p>
            <a:pPr lvl="1"/>
            <a:endParaRPr lang="pt-PT" b="1" dirty="0" smtClean="0"/>
          </a:p>
          <a:p>
            <a:r>
              <a:rPr lang="pt-PT" dirty="0" smtClean="0"/>
              <a:t>Geração através das </a:t>
            </a:r>
            <a:r>
              <a:rPr lang="pt-PT" i="1" dirty="0" err="1" smtClean="0"/>
              <a:t>engine</a:t>
            </a:r>
            <a:r>
              <a:rPr lang="pt-PT" i="1" dirty="0" smtClean="0"/>
              <a:t> classes </a:t>
            </a:r>
            <a:r>
              <a:rPr lang="pt-PT" b="1" dirty="0" err="1" smtClean="0"/>
              <a:t>KeyGenerator</a:t>
            </a:r>
            <a:r>
              <a:rPr lang="pt-PT" dirty="0" smtClean="0"/>
              <a:t> e </a:t>
            </a:r>
            <a:r>
              <a:rPr lang="pt-PT" b="1" dirty="0" err="1" smtClean="0"/>
              <a:t>KeyPairGenerator</a:t>
            </a:r>
            <a:endParaRPr lang="pt-PT" b="1" dirty="0" smtClean="0"/>
          </a:p>
          <a:p>
            <a:pPr lvl="1"/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2205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Representações: opacas e transparentes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Chaves opacas: representações de chaves sem acesso aos seus constituintes</a:t>
            </a:r>
          </a:p>
          <a:p>
            <a:pPr lvl="1"/>
            <a:r>
              <a:rPr lang="pt-PT" dirty="0" smtClean="0"/>
              <a:t>Derivadas da interface </a:t>
            </a:r>
            <a:r>
              <a:rPr lang="pt-PT" b="1" dirty="0" err="1" smtClean="0"/>
              <a:t>Key</a:t>
            </a:r>
            <a:endParaRPr lang="pt-PT" b="1" dirty="0" smtClean="0"/>
          </a:p>
          <a:p>
            <a:pPr lvl="1"/>
            <a:r>
              <a:rPr lang="pt-PT" dirty="0" smtClean="0"/>
              <a:t>Específicas de cada </a:t>
            </a:r>
            <a:r>
              <a:rPr lang="pt-PT" i="1" dirty="0" err="1" smtClean="0"/>
              <a:t>provider</a:t>
            </a:r>
            <a:endParaRPr lang="pt-PT" i="1" dirty="0" smtClean="0"/>
          </a:p>
          <a:p>
            <a:pPr lvl="1"/>
            <a:r>
              <a:rPr lang="pt-PT" dirty="0" smtClean="0"/>
              <a:t>Geradas pelas </a:t>
            </a:r>
            <a:r>
              <a:rPr lang="pt-PT" i="1" dirty="0" err="1" smtClean="0"/>
              <a:t>engine</a:t>
            </a:r>
            <a:r>
              <a:rPr lang="pt-PT" i="1" dirty="0" smtClean="0"/>
              <a:t> classes </a:t>
            </a:r>
            <a:r>
              <a:rPr lang="pt-PT" b="1" dirty="0" err="1" smtClean="0"/>
              <a:t>KeyGenerator</a:t>
            </a:r>
            <a:r>
              <a:rPr lang="pt-PT" dirty="0" smtClean="0"/>
              <a:t> e </a:t>
            </a:r>
            <a:r>
              <a:rPr lang="pt-PT" b="1" dirty="0" err="1" smtClean="0"/>
              <a:t>KeyPairGenerator</a:t>
            </a:r>
            <a:endParaRPr lang="pt-PT" b="1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Chaves transparentes: representações de chaves com acesso aos seus constituintes</a:t>
            </a:r>
          </a:p>
          <a:p>
            <a:pPr lvl="1"/>
            <a:r>
              <a:rPr lang="pt-PT" dirty="0" smtClean="0"/>
              <a:t>Derivadas da interface </a:t>
            </a:r>
            <a:r>
              <a:rPr lang="pt-PT" b="1" dirty="0" err="1" smtClean="0"/>
              <a:t>KeySpec</a:t>
            </a:r>
            <a:endParaRPr lang="pt-PT" b="1" dirty="0" smtClean="0"/>
          </a:p>
          <a:p>
            <a:pPr lvl="1"/>
            <a:r>
              <a:rPr lang="pt-PT" dirty="0" smtClean="0"/>
              <a:t>Os </a:t>
            </a:r>
            <a:r>
              <a:rPr lang="pt-PT" dirty="0" err="1" smtClean="0"/>
              <a:t>packages</a:t>
            </a:r>
            <a:r>
              <a:rPr lang="pt-PT" dirty="0" smtClean="0"/>
              <a:t>  </a:t>
            </a:r>
            <a:r>
              <a:rPr lang="pt-PT" b="1" dirty="0" err="1" smtClean="0"/>
              <a:t>java.security.spec</a:t>
            </a:r>
            <a:r>
              <a:rPr lang="pt-PT" dirty="0" smtClean="0"/>
              <a:t> </a:t>
            </a:r>
            <a:r>
              <a:rPr lang="pt-PT" b="1" dirty="0" smtClean="0"/>
              <a:t>e </a:t>
            </a:r>
            <a:r>
              <a:rPr lang="pt-PT" b="1" dirty="0" err="1" smtClean="0"/>
              <a:t>javax.crypto.spec</a:t>
            </a:r>
            <a:r>
              <a:rPr lang="pt-PT" b="1" dirty="0" smtClean="0"/>
              <a:t> </a:t>
            </a:r>
            <a:r>
              <a:rPr lang="pt-PT" dirty="0" smtClean="0"/>
              <a:t>definem um conjunto de classes </a:t>
            </a:r>
            <a:r>
              <a:rPr lang="pt-PT" b="1" i="1" dirty="0" smtClean="0"/>
              <a:t>&lt;nome&gt;</a:t>
            </a:r>
            <a:r>
              <a:rPr lang="pt-PT" b="1" dirty="0" err="1" smtClean="0"/>
              <a:t>Spec</a:t>
            </a:r>
            <a:r>
              <a:rPr lang="pt-PT" b="1" dirty="0" smtClean="0"/>
              <a:t> </a:t>
            </a:r>
            <a:r>
              <a:rPr lang="pt-PT" dirty="0" smtClean="0"/>
              <a:t>com interface normalizada para o acesso aos constituintes das chave de diversos algoritmos. </a:t>
            </a:r>
          </a:p>
          <a:p>
            <a:pPr lvl="1"/>
            <a:r>
              <a:rPr lang="pt-PT" dirty="0" smtClean="0"/>
              <a:t>Exemplos: </a:t>
            </a:r>
            <a:r>
              <a:rPr lang="pt-PT" b="1" dirty="0" err="1" smtClean="0"/>
              <a:t>RsaPublicKeySpec</a:t>
            </a:r>
            <a:r>
              <a:rPr lang="pt-PT" dirty="0" smtClean="0"/>
              <a:t>, </a:t>
            </a:r>
            <a:r>
              <a:rPr lang="pt-PT" b="1" dirty="0" err="1" smtClean="0"/>
              <a:t>DESKeySpec</a:t>
            </a:r>
            <a:r>
              <a:rPr lang="pt-PT" dirty="0" smtClean="0"/>
              <a:t>, </a:t>
            </a:r>
            <a:r>
              <a:rPr lang="pt-PT" b="1" dirty="0" err="1" smtClean="0"/>
              <a:t>SecretKeySpec</a:t>
            </a:r>
            <a:r>
              <a:rPr lang="pt-PT" dirty="0" smtClean="0"/>
              <a:t>, …</a:t>
            </a:r>
          </a:p>
          <a:p>
            <a:pPr lvl="1"/>
            <a:endParaRPr lang="pt-PT" dirty="0" smtClean="0"/>
          </a:p>
          <a:p>
            <a:r>
              <a:rPr lang="pt-PT" b="1" dirty="0" err="1" smtClean="0"/>
              <a:t>KeyFactory</a:t>
            </a:r>
            <a:r>
              <a:rPr lang="pt-PT" b="1" dirty="0" smtClean="0"/>
              <a:t> </a:t>
            </a:r>
            <a:r>
              <a:rPr lang="pt-PT" dirty="0" smtClean="0"/>
              <a:t>– </a:t>
            </a:r>
            <a:r>
              <a:rPr lang="pt-PT" i="1" dirty="0" err="1" smtClean="0"/>
              <a:t>engine</a:t>
            </a:r>
            <a:r>
              <a:rPr lang="pt-PT" i="1" dirty="0" smtClean="0"/>
              <a:t> </a:t>
            </a:r>
            <a:r>
              <a:rPr lang="pt-PT" i="1" dirty="0" err="1" smtClean="0"/>
              <a:t>class</a:t>
            </a:r>
            <a:r>
              <a:rPr lang="pt-PT" dirty="0" smtClean="0"/>
              <a:t> para conversão entre representações opacas e transparentes</a:t>
            </a:r>
          </a:p>
          <a:p>
            <a:pPr lvl="2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Key</a:t>
            </a:r>
            <a:r>
              <a:rPr lang="pt-PT" i="1" dirty="0" smtClean="0"/>
              <a:t> </a:t>
            </a:r>
            <a:r>
              <a:rPr lang="pt-PT" i="1" dirty="0" err="1" smtClean="0"/>
              <a:t>factories</a:t>
            </a:r>
            <a:endParaRPr lang="pt-PT" i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404594" y="4157220"/>
            <a:ext cx="2762053" cy="17722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024487" y="4128940"/>
            <a:ext cx="2762053" cy="180051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74277" y="4930219"/>
            <a:ext cx="1395167" cy="348792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A1KeyP1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240545" y="4854805"/>
            <a:ext cx="1395167" cy="348792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A1KeyP2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02696" y="3667028"/>
            <a:ext cx="1395167" cy="348792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A1KeySpec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1287" y="4355184"/>
            <a:ext cx="1527143" cy="348792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A1KeyFactoryP1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63853" y="4374038"/>
            <a:ext cx="1640262" cy="348792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A1KeyFactoryP2</a:t>
            </a: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 bwMode="auto">
          <a:xfrm rot="5400000">
            <a:off x="3652888" y="3407792"/>
            <a:ext cx="339364" cy="1555421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 bwMode="auto">
          <a:xfrm rot="16200000" flipH="1">
            <a:off x="5213023" y="3403077"/>
            <a:ext cx="358218" cy="1583704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8" idx="0"/>
          </p:cNvCxnSpPr>
          <p:nvPr/>
        </p:nvCxnSpPr>
        <p:spPr bwMode="auto">
          <a:xfrm rot="5400000">
            <a:off x="2545239" y="4430598"/>
            <a:ext cx="226243" cy="772998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3" idx="2"/>
            <a:endCxn id="9" idx="0"/>
          </p:cNvCxnSpPr>
          <p:nvPr/>
        </p:nvCxnSpPr>
        <p:spPr bwMode="auto">
          <a:xfrm rot="16200000" flipH="1">
            <a:off x="6495069" y="4411744"/>
            <a:ext cx="131975" cy="754145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1564849" y="5524107"/>
            <a:ext cx="1395167" cy="348792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A1CipherP1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240545" y="5467546"/>
            <a:ext cx="1395167" cy="348792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A1CipherP2</a:t>
            </a:r>
          </a:p>
        </p:txBody>
      </p:sp>
      <p:cxnSp>
        <p:nvCxnSpPr>
          <p:cNvPr id="30" name="Straight Arrow Connector 29"/>
          <p:cNvCxnSpPr>
            <a:stCxn id="8" idx="2"/>
            <a:endCxn id="28" idx="0"/>
          </p:cNvCxnSpPr>
          <p:nvPr/>
        </p:nvCxnSpPr>
        <p:spPr bwMode="auto">
          <a:xfrm rot="5400000">
            <a:off x="2144599" y="5396845"/>
            <a:ext cx="245096" cy="9428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9" idx="2"/>
            <a:endCxn id="29" idx="0"/>
          </p:cNvCxnSpPr>
          <p:nvPr/>
        </p:nvCxnSpPr>
        <p:spPr bwMode="auto">
          <a:xfrm rot="5400000">
            <a:off x="6806155" y="5335571"/>
            <a:ext cx="263949" cy="1588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929461" y="600487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err="1" smtClean="0">
                <a:effectLst/>
                <a:latin typeface="+mn-lt"/>
              </a:rPr>
              <a:t>Provider</a:t>
            </a:r>
            <a:r>
              <a:rPr lang="pt-PT" dirty="0" smtClean="0">
                <a:effectLst/>
                <a:latin typeface="+mn-lt"/>
              </a:rPr>
              <a:t> P2</a:t>
            </a:r>
            <a:endParaRPr lang="pt-PT" dirty="0">
              <a:effectLst/>
              <a:latin typeface="+mn-lt"/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323850" y="1077913"/>
            <a:ext cx="8362950" cy="2475992"/>
          </a:xfrm>
        </p:spPr>
        <p:txBody>
          <a:bodyPr>
            <a:normAutofit fontScale="85000" lnSpcReduction="20000"/>
          </a:bodyPr>
          <a:lstStyle/>
          <a:p>
            <a:r>
              <a:rPr lang="pt-PT" b="1" dirty="0" err="1" smtClean="0"/>
              <a:t>KeyFactory</a:t>
            </a:r>
            <a:r>
              <a:rPr lang="pt-PT" b="1" dirty="0" smtClean="0"/>
              <a:t> </a:t>
            </a:r>
            <a:endParaRPr lang="pt-PT" dirty="0" smtClean="0"/>
          </a:p>
          <a:p>
            <a:pPr lvl="1"/>
            <a:r>
              <a:rPr lang="pt-PT" i="1" dirty="0" err="1" smtClean="0"/>
              <a:t>engine</a:t>
            </a:r>
            <a:r>
              <a:rPr lang="pt-PT" i="1" dirty="0" smtClean="0"/>
              <a:t> </a:t>
            </a:r>
            <a:r>
              <a:rPr lang="pt-PT" i="1" dirty="0" err="1" smtClean="0"/>
              <a:t>class</a:t>
            </a:r>
            <a:r>
              <a:rPr lang="pt-PT" i="1" dirty="0" smtClean="0"/>
              <a:t> – </a:t>
            </a:r>
            <a:r>
              <a:rPr lang="pt-PT" dirty="0" smtClean="0"/>
              <a:t>implementações específicas do </a:t>
            </a:r>
            <a:r>
              <a:rPr lang="pt-PT" i="1" dirty="0" err="1" smtClean="0"/>
              <a:t>provider</a:t>
            </a:r>
            <a:endParaRPr lang="pt-PT" i="1" dirty="0" smtClean="0"/>
          </a:p>
          <a:p>
            <a:pPr lvl="1"/>
            <a:r>
              <a:rPr lang="pt-PT" b="1" dirty="0" err="1" smtClean="0"/>
              <a:t>static</a:t>
            </a:r>
            <a:r>
              <a:rPr lang="pt-PT" b="1" dirty="0" smtClean="0"/>
              <a:t> </a:t>
            </a:r>
            <a:r>
              <a:rPr lang="pt-PT" b="1" dirty="0" err="1" smtClean="0"/>
              <a:t>KeyFactory</a:t>
            </a:r>
            <a:r>
              <a:rPr lang="pt-PT" b="1" dirty="0" smtClean="0"/>
              <a:t> </a:t>
            </a:r>
            <a:r>
              <a:rPr lang="pt-PT" b="1" dirty="0" err="1" smtClean="0"/>
              <a:t>getInstance(</a:t>
            </a:r>
            <a:r>
              <a:rPr lang="pt-PT" b="1" dirty="0" smtClean="0"/>
              <a:t>…)</a:t>
            </a:r>
          </a:p>
          <a:p>
            <a:pPr lvl="1"/>
            <a:r>
              <a:rPr lang="pt-PT" b="1" dirty="0" err="1" smtClean="0"/>
              <a:t>PrivateKey</a:t>
            </a:r>
            <a:r>
              <a:rPr lang="pt-PT" b="1" dirty="0" smtClean="0"/>
              <a:t> </a:t>
            </a:r>
            <a:r>
              <a:rPr lang="pt-PT" b="1" dirty="0" err="1" smtClean="0"/>
              <a:t>generatePrivate(KeySpec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PublicKey</a:t>
            </a:r>
            <a:r>
              <a:rPr lang="pt-PT" b="1" dirty="0" smtClean="0"/>
              <a:t> </a:t>
            </a:r>
            <a:r>
              <a:rPr lang="pt-PT" b="1" dirty="0" err="1" smtClean="0"/>
              <a:t>generatePublic(KeySpec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KeySpec</a:t>
            </a:r>
            <a:r>
              <a:rPr lang="pt-PT" b="1" dirty="0" smtClean="0"/>
              <a:t> </a:t>
            </a:r>
            <a:r>
              <a:rPr lang="pt-PT" b="1" dirty="0" err="1" smtClean="0"/>
              <a:t>getKeySpec(Key</a:t>
            </a:r>
            <a:r>
              <a:rPr lang="pt-PT" b="1" dirty="0" smtClean="0"/>
              <a:t> </a:t>
            </a:r>
            <a:r>
              <a:rPr lang="pt-PT" b="1" dirty="0" err="1" smtClean="0"/>
              <a:t>key</a:t>
            </a:r>
            <a:r>
              <a:rPr lang="pt-PT" b="1" dirty="0" smtClean="0"/>
              <a:t>, </a:t>
            </a:r>
            <a:r>
              <a:rPr lang="pt-PT" b="1" dirty="0" err="1" smtClean="0"/>
              <a:t>Class</a:t>
            </a:r>
            <a:r>
              <a:rPr lang="pt-PT" b="1" dirty="0" smtClean="0"/>
              <a:t> </a:t>
            </a:r>
            <a:r>
              <a:rPr lang="pt-PT" b="1" dirty="0" err="1" smtClean="0"/>
              <a:t>spec</a:t>
            </a:r>
            <a:r>
              <a:rPr lang="pt-PT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Independência da implementação e interoperabilidade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39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Chaves, geradores e fábricas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95925" y="1508290"/>
            <a:ext cx="2790335" cy="952106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PrivateKey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generatePrivate(KeySpec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baseline="0" dirty="0" err="1" smtClean="0">
                <a:effectLst/>
                <a:latin typeface="+mn-lt"/>
              </a:rPr>
              <a:t>PublicKey</a:t>
            </a:r>
            <a:r>
              <a:rPr lang="pt-PT" sz="1200" baseline="0" dirty="0" smtClean="0">
                <a:effectLst/>
                <a:latin typeface="+mn-lt"/>
              </a:rPr>
              <a:t> </a:t>
            </a:r>
            <a:r>
              <a:rPr lang="pt-PT" sz="1200" baseline="0" dirty="0" err="1" smtClean="0">
                <a:effectLst/>
                <a:latin typeface="+mn-lt"/>
              </a:rPr>
              <a:t>generatePublic(KeySpec</a:t>
            </a:r>
            <a:r>
              <a:rPr lang="pt-PT" sz="1200" baseline="0" dirty="0" smtClean="0">
                <a:effectLst/>
                <a:latin typeface="+mn-lt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 err="1" smtClean="0">
                <a:effectLst/>
                <a:latin typeface="+mn-lt"/>
              </a:rPr>
              <a:t>KeySpec</a:t>
            </a:r>
            <a:r>
              <a:rPr lang="pt-PT" sz="1200" dirty="0" smtClean="0">
                <a:effectLst/>
                <a:latin typeface="+mn-lt"/>
              </a:rPr>
              <a:t> </a:t>
            </a:r>
            <a:r>
              <a:rPr lang="pt-PT" sz="1200" dirty="0" err="1" smtClean="0">
                <a:effectLst/>
                <a:latin typeface="+mn-lt"/>
              </a:rPr>
              <a:t>getKeySpec(Key</a:t>
            </a:r>
            <a:r>
              <a:rPr lang="pt-PT" sz="1200" dirty="0" smtClean="0">
                <a:effectLst/>
                <a:latin typeface="+mn-lt"/>
              </a:rPr>
              <a:t>, </a:t>
            </a:r>
            <a:r>
              <a:rPr lang="pt-PT" sz="1200" dirty="0" err="1" smtClean="0">
                <a:effectLst/>
                <a:latin typeface="+mn-lt"/>
              </a:rPr>
              <a:t>Class</a:t>
            </a:r>
            <a:r>
              <a:rPr lang="pt-PT" sz="1200" dirty="0" smtClean="0">
                <a:effectLst/>
                <a:latin typeface="+mn-lt"/>
              </a:rPr>
              <a:t>)</a:t>
            </a:r>
            <a:endParaRPr lang="pt-PT" sz="1200" baseline="0" dirty="0" smtClean="0">
              <a:effectLst/>
              <a:latin typeface="+mn-lt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59777" y="1008669"/>
            <a:ext cx="2790335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Engine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SecretKeyFactory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759777" y="1508290"/>
            <a:ext cx="2790335" cy="952106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SecretKey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generateSecret(KeySpec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 err="1" smtClean="0">
                <a:effectLst/>
                <a:latin typeface="+mn-lt"/>
              </a:rPr>
              <a:t>KeySpec</a:t>
            </a:r>
            <a:r>
              <a:rPr lang="pt-PT" sz="1200" dirty="0" smtClean="0">
                <a:effectLst/>
                <a:latin typeface="+mn-lt"/>
              </a:rPr>
              <a:t> </a:t>
            </a:r>
            <a:r>
              <a:rPr lang="pt-PT" sz="1200" dirty="0" err="1" smtClean="0">
                <a:effectLst/>
                <a:latin typeface="+mn-lt"/>
              </a:rPr>
              <a:t>getKeySpec(Key</a:t>
            </a:r>
            <a:r>
              <a:rPr lang="pt-PT" sz="1200" dirty="0" smtClean="0">
                <a:effectLst/>
                <a:latin typeface="+mn-lt"/>
              </a:rPr>
              <a:t>, </a:t>
            </a:r>
            <a:r>
              <a:rPr lang="pt-PT" sz="1200" dirty="0" err="1" smtClean="0">
                <a:effectLst/>
                <a:latin typeface="+mn-lt"/>
              </a:rPr>
              <a:t>Class</a:t>
            </a:r>
            <a:r>
              <a:rPr lang="pt-PT" sz="1200" dirty="0" smtClean="0">
                <a:effectLst/>
                <a:latin typeface="+mn-lt"/>
              </a:rPr>
              <a:t>)</a:t>
            </a:r>
            <a:endParaRPr lang="pt-PT" sz="1200" baseline="0" dirty="0" smtClean="0">
              <a:effectLst/>
              <a:latin typeface="+mn-lt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5925" y="4572002"/>
            <a:ext cx="2790335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Engine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KeyPairGenerator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5925" y="5071622"/>
            <a:ext cx="2790335" cy="1187775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 err="1" smtClean="0">
                <a:effectLst/>
                <a:latin typeface="+mn-lt"/>
              </a:rPr>
              <a:t>v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oid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initialize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SecureRandom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void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initialize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</a:t>
            </a: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AlgorithmParameterSpec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</a:t>
            </a:r>
          </a:p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SecureRandom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baseline="0" dirty="0" err="1" smtClean="0">
                <a:effectLst/>
                <a:latin typeface="+mn-lt"/>
              </a:rPr>
              <a:t>KeyPair</a:t>
            </a:r>
            <a:r>
              <a:rPr lang="pt-PT" sz="1200" dirty="0" smtClean="0">
                <a:effectLst/>
                <a:latin typeface="+mn-lt"/>
              </a:rPr>
              <a:t> </a:t>
            </a:r>
            <a:r>
              <a:rPr lang="pt-PT" sz="1200" dirty="0" err="1" smtClean="0">
                <a:effectLst/>
                <a:latin typeface="+mn-lt"/>
              </a:rPr>
              <a:t>generateKeyPair(</a:t>
            </a:r>
            <a:r>
              <a:rPr lang="pt-PT" sz="1200" dirty="0" smtClean="0">
                <a:effectLst/>
                <a:latin typeface="+mn-lt"/>
              </a:rPr>
              <a:t>)</a:t>
            </a:r>
            <a:endParaRPr lang="pt-PT" sz="1200" baseline="0" dirty="0" smtClean="0">
              <a:effectLst/>
              <a:latin typeface="+mn-lt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69203" y="4572002"/>
            <a:ext cx="2790335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Engine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KeyGenerator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69203" y="5071622"/>
            <a:ext cx="2790335" cy="1187775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 err="1" smtClean="0">
                <a:effectLst/>
                <a:latin typeface="+mn-lt"/>
              </a:rPr>
              <a:t>v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oid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init</a:t>
            </a: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(int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SecureRandom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void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init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</a:t>
            </a: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AlgorithmParameterSpec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</a:t>
            </a:r>
          </a:p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SecureRandom</a:t>
            </a: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baseline="0" dirty="0" err="1" smtClean="0">
                <a:effectLst/>
                <a:latin typeface="+mn-lt"/>
              </a:rPr>
              <a:t>SecretKey</a:t>
            </a:r>
            <a:r>
              <a:rPr lang="pt-PT" sz="1200" dirty="0" smtClean="0">
                <a:effectLst/>
                <a:latin typeface="+mn-lt"/>
              </a:rPr>
              <a:t> </a:t>
            </a:r>
            <a:r>
              <a:rPr lang="pt-PT" sz="1200" dirty="0" err="1" smtClean="0">
                <a:effectLst/>
                <a:latin typeface="+mn-lt"/>
              </a:rPr>
              <a:t>generateKey(</a:t>
            </a:r>
            <a:r>
              <a:rPr lang="pt-PT" sz="1200" dirty="0" smtClean="0">
                <a:effectLst/>
                <a:latin typeface="+mn-lt"/>
              </a:rPr>
              <a:t>)</a:t>
            </a:r>
            <a:endParaRPr lang="pt-PT" sz="1200" baseline="0" dirty="0" smtClean="0">
              <a:effectLst/>
              <a:latin typeface="+mn-lt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78115" y="2498103"/>
            <a:ext cx="1159496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&lt;&lt;Interface&gt;&gt;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Key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41305" y="3261674"/>
            <a:ext cx="1159496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&lt;&lt;Interface&gt;&gt;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SecretKey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49833" y="3261674"/>
            <a:ext cx="1159496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&lt;&lt;Interface&gt;&gt;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PrivateKey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686642" y="3261674"/>
            <a:ext cx="1159496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&lt;&lt;Interface&gt;&gt;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PublicKey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8" name="Straight Arrow Connector 17"/>
          <p:cNvCxnSpPr>
            <a:stCxn id="15" idx="0"/>
            <a:endCxn id="14" idx="2"/>
          </p:cNvCxnSpPr>
          <p:nvPr/>
        </p:nvCxnSpPr>
        <p:spPr bwMode="auto">
          <a:xfrm rot="16200000" flipV="1">
            <a:off x="5048056" y="2488677"/>
            <a:ext cx="282804" cy="1263190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16" idx="0"/>
            <a:endCxn id="14" idx="2"/>
          </p:cNvCxnSpPr>
          <p:nvPr/>
        </p:nvCxnSpPr>
        <p:spPr bwMode="auto">
          <a:xfrm rot="5400000" flipH="1" flipV="1">
            <a:off x="4402320" y="3106131"/>
            <a:ext cx="282804" cy="28282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17" idx="0"/>
            <a:endCxn id="14" idx="2"/>
          </p:cNvCxnSpPr>
          <p:nvPr/>
        </p:nvCxnSpPr>
        <p:spPr bwMode="auto">
          <a:xfrm rot="5400000" flipH="1" flipV="1">
            <a:off x="3770724" y="2474536"/>
            <a:ext cx="282804" cy="1291473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3327665" y="4166647"/>
            <a:ext cx="1159496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KeyPair</a:t>
            </a:r>
            <a:endParaRPr kumimoji="0" lang="pt-P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Elbow Connector 21"/>
          <p:cNvCxnSpPr>
            <a:stCxn id="21" idx="0"/>
            <a:endCxn id="16" idx="2"/>
          </p:cNvCxnSpPr>
          <p:nvPr/>
        </p:nvCxnSpPr>
        <p:spPr bwMode="auto">
          <a:xfrm rot="5400000" flipH="1" flipV="1">
            <a:off x="4006394" y="3643460"/>
            <a:ext cx="424206" cy="622168"/>
          </a:xfrm>
          <a:prstGeom prst="bentConnector3">
            <a:avLst>
              <a:gd name="adj1" fmla="val 50000"/>
            </a:avLst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21" idx="0"/>
            <a:endCxn id="17" idx="2"/>
          </p:cNvCxnSpPr>
          <p:nvPr/>
        </p:nvCxnSpPr>
        <p:spPr bwMode="auto">
          <a:xfrm rot="16200000" flipV="1">
            <a:off x="3374799" y="3634032"/>
            <a:ext cx="424206" cy="641023"/>
          </a:xfrm>
          <a:prstGeom prst="bentConnector3">
            <a:avLst>
              <a:gd name="adj1" fmla="val 50000"/>
            </a:avLst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1" idx="3"/>
            <a:endCxn id="21" idx="2"/>
          </p:cNvCxnSpPr>
          <p:nvPr/>
        </p:nvCxnSpPr>
        <p:spPr bwMode="auto">
          <a:xfrm flipV="1">
            <a:off x="3186260" y="4647414"/>
            <a:ext cx="721153" cy="1018096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2" idx="0"/>
            <a:endCxn id="15" idx="2"/>
          </p:cNvCxnSpPr>
          <p:nvPr/>
        </p:nvCxnSpPr>
        <p:spPr bwMode="auto">
          <a:xfrm rot="16200000" flipV="1">
            <a:off x="6077932" y="3485563"/>
            <a:ext cx="829561" cy="1343318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9" idx="2"/>
            <a:endCxn id="15" idx="0"/>
          </p:cNvCxnSpPr>
          <p:nvPr/>
        </p:nvCxnSpPr>
        <p:spPr bwMode="auto">
          <a:xfrm rot="5400000">
            <a:off x="6087360" y="2194089"/>
            <a:ext cx="801278" cy="1333892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2"/>
            <a:endCxn id="17" idx="0"/>
          </p:cNvCxnSpPr>
          <p:nvPr/>
        </p:nvCxnSpPr>
        <p:spPr bwMode="auto">
          <a:xfrm rot="16200000" flipH="1">
            <a:off x="2128102" y="2123386"/>
            <a:ext cx="801278" cy="1475297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7" idx="2"/>
            <a:endCxn id="16" idx="0"/>
          </p:cNvCxnSpPr>
          <p:nvPr/>
        </p:nvCxnSpPr>
        <p:spPr bwMode="auto">
          <a:xfrm rot="16200000" flipH="1">
            <a:off x="2759698" y="1491791"/>
            <a:ext cx="801278" cy="2738488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95926" y="1008669"/>
            <a:ext cx="2790335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Engine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KeyFactory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7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Parâmetros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047433"/>
            <a:ext cx="8362950" cy="5040312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Parâmetros adicionais dos algoritmos</a:t>
            </a:r>
          </a:p>
          <a:p>
            <a:pPr lvl="1"/>
            <a:r>
              <a:rPr lang="pt-PT" dirty="0" smtClean="0"/>
              <a:t>Exemplos: vector inicial (IV), dimensões das chaves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Representação opaca: </a:t>
            </a:r>
            <a:r>
              <a:rPr lang="pt-PT" dirty="0" err="1" smtClean="0"/>
              <a:t>engine</a:t>
            </a:r>
            <a:r>
              <a:rPr lang="pt-PT" dirty="0" smtClean="0"/>
              <a:t> </a:t>
            </a:r>
            <a:r>
              <a:rPr lang="pt-PT" dirty="0" err="1" smtClean="0"/>
              <a:t>class</a:t>
            </a:r>
            <a:r>
              <a:rPr lang="pt-PT" dirty="0" smtClean="0"/>
              <a:t> </a:t>
            </a:r>
            <a:r>
              <a:rPr lang="pt-PT" b="1" dirty="0" err="1" smtClean="0"/>
              <a:t>AlgorithmParameters</a:t>
            </a:r>
            <a:endParaRPr lang="pt-PT" b="1" dirty="0" smtClean="0"/>
          </a:p>
          <a:p>
            <a:r>
              <a:rPr lang="pt-PT" dirty="0" smtClean="0"/>
              <a:t>Representação transparentes: classes que implementam a interface </a:t>
            </a:r>
            <a:r>
              <a:rPr lang="pt-PT" b="1" dirty="0" err="1" smtClean="0"/>
              <a:t>AlgorithmParameterSpec</a:t>
            </a:r>
            <a:endParaRPr lang="pt-PT" b="1" dirty="0" smtClean="0"/>
          </a:p>
          <a:p>
            <a:pPr lvl="1"/>
            <a:r>
              <a:rPr lang="pt-PT" dirty="0" smtClean="0"/>
              <a:t>Exemplos: </a:t>
            </a:r>
            <a:r>
              <a:rPr lang="pt-PT" b="1" dirty="0" err="1" smtClean="0"/>
              <a:t>IvParameterSpec</a:t>
            </a:r>
            <a:r>
              <a:rPr lang="pt-PT" dirty="0" smtClean="0"/>
              <a:t>, </a:t>
            </a:r>
            <a:r>
              <a:rPr lang="pt-PT" b="1" dirty="0" err="1" smtClean="0"/>
              <a:t>RsaKeyGenParameterSpec</a:t>
            </a:r>
            <a:r>
              <a:rPr lang="pt-PT" dirty="0" smtClean="0"/>
              <a:t>,…</a:t>
            </a:r>
          </a:p>
          <a:p>
            <a:endParaRPr lang="pt-PT" dirty="0" smtClean="0"/>
          </a:p>
          <a:p>
            <a:r>
              <a:rPr lang="pt-PT" dirty="0" smtClean="0"/>
              <a:t>Geração: </a:t>
            </a:r>
            <a:r>
              <a:rPr lang="pt-PT" i="1" dirty="0" err="1" smtClean="0"/>
              <a:t>engine</a:t>
            </a:r>
            <a:r>
              <a:rPr lang="pt-PT" i="1" dirty="0" smtClean="0"/>
              <a:t> </a:t>
            </a:r>
            <a:r>
              <a:rPr lang="pt-PT" i="1" dirty="0" err="1" smtClean="0"/>
              <a:t>class</a:t>
            </a:r>
            <a:r>
              <a:rPr lang="pt-PT" dirty="0" smtClean="0"/>
              <a:t> </a:t>
            </a:r>
            <a:r>
              <a:rPr lang="pt-PT" b="1" dirty="0" err="1" smtClean="0"/>
              <a:t>AlgorithmParameterGenerator</a:t>
            </a:r>
            <a:endParaRPr lang="pt-PT" b="1" dirty="0" smtClean="0"/>
          </a:p>
          <a:p>
            <a:r>
              <a:rPr lang="pt-PT" dirty="0" smtClean="0"/>
              <a:t>Transformação entre representações transparentes e representações opacas: métodos de </a:t>
            </a:r>
            <a:r>
              <a:rPr lang="pt-PT" b="1" dirty="0" err="1" smtClean="0"/>
              <a:t>AlgorithmParameters</a:t>
            </a:r>
            <a:endParaRPr lang="pt-PT" b="1" dirty="0" smtClean="0"/>
          </a:p>
          <a:p>
            <a:pPr lvl="1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06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Classe </a:t>
            </a:r>
            <a:r>
              <a:rPr lang="pt-PT" b="1" dirty="0" err="1" smtClean="0"/>
              <a:t>Cipher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Método </a:t>
            </a:r>
            <a:r>
              <a:rPr lang="pt-PT" b="1" dirty="0" err="1" smtClean="0"/>
              <a:t>init</a:t>
            </a:r>
            <a:r>
              <a:rPr lang="pt-PT" dirty="0" smtClean="0"/>
              <a:t> (várias sobrecargas)</a:t>
            </a:r>
          </a:p>
          <a:p>
            <a:pPr lvl="1"/>
            <a:r>
              <a:rPr lang="pt-PT" dirty="0" smtClean="0"/>
              <a:t>Parâmetros: modo (cifra, decifra, </a:t>
            </a:r>
            <a:r>
              <a:rPr lang="pt-PT" i="1" dirty="0" err="1" smtClean="0"/>
              <a:t>wrap</a:t>
            </a:r>
            <a:r>
              <a:rPr lang="pt-PT" dirty="0" smtClean="0"/>
              <a:t> ou </a:t>
            </a:r>
            <a:r>
              <a:rPr lang="pt-PT" i="1" dirty="0" err="1" smtClean="0"/>
              <a:t>unwrap</a:t>
            </a:r>
            <a:r>
              <a:rPr lang="pt-PT" dirty="0" smtClean="0"/>
              <a:t>), chave, parâmetros específicos do algoritmo e gerador </a:t>
            </a:r>
            <a:r>
              <a:rPr lang="pt-PT" dirty="0" err="1" smtClean="0"/>
              <a:t>aleatorio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Métodos de cifra</a:t>
            </a:r>
          </a:p>
          <a:p>
            <a:pPr lvl="1"/>
            <a:r>
              <a:rPr lang="pt-PT" b="1" dirty="0" err="1" smtClean="0"/>
              <a:t>update</a:t>
            </a:r>
            <a:r>
              <a:rPr lang="pt-PT" dirty="0" smtClean="0"/>
              <a:t>: </a:t>
            </a:r>
            <a:r>
              <a:rPr lang="pt-PT" b="1" dirty="0" err="1" smtClean="0"/>
              <a:t>byte[</a:t>
            </a:r>
            <a:r>
              <a:rPr lang="pt-PT" b="1" dirty="0" smtClean="0"/>
              <a:t>] </a:t>
            </a:r>
            <a:r>
              <a:rPr lang="pt-PT" dirty="0" smtClean="0">
                <a:sym typeface="Symbol"/>
              </a:rPr>
              <a:t></a:t>
            </a:r>
            <a:r>
              <a:rPr lang="pt-PT" dirty="0" smtClean="0"/>
              <a:t> </a:t>
            </a:r>
            <a:r>
              <a:rPr lang="pt-PT" b="1" dirty="0" err="1" smtClean="0"/>
              <a:t>byte[</a:t>
            </a:r>
            <a:r>
              <a:rPr lang="pt-PT" b="1" dirty="0" smtClean="0"/>
              <a:t>] </a:t>
            </a:r>
            <a:r>
              <a:rPr lang="pt-PT" dirty="0" smtClean="0"/>
              <a:t>– continua a operação incremental</a:t>
            </a:r>
          </a:p>
          <a:p>
            <a:pPr lvl="1"/>
            <a:r>
              <a:rPr lang="pt-PT" b="1" dirty="0" err="1" smtClean="0"/>
              <a:t>doFinal</a:t>
            </a:r>
            <a:r>
              <a:rPr lang="pt-PT" b="1" dirty="0" smtClean="0"/>
              <a:t>: </a:t>
            </a:r>
            <a:r>
              <a:rPr lang="pt-PT" b="1" dirty="0" err="1" smtClean="0"/>
              <a:t>byte[</a:t>
            </a:r>
            <a:r>
              <a:rPr lang="pt-PT" b="1" dirty="0" smtClean="0"/>
              <a:t>] </a:t>
            </a:r>
            <a:r>
              <a:rPr lang="pt-PT" dirty="0" smtClean="0">
                <a:sym typeface="Symbol"/>
              </a:rPr>
              <a:t></a:t>
            </a:r>
            <a:r>
              <a:rPr lang="pt-PT" dirty="0" smtClean="0"/>
              <a:t> </a:t>
            </a:r>
            <a:r>
              <a:rPr lang="pt-PT" b="1" dirty="0" err="1" smtClean="0"/>
              <a:t>byte[</a:t>
            </a:r>
            <a:r>
              <a:rPr lang="pt-PT" b="1" dirty="0" smtClean="0"/>
              <a:t>] </a:t>
            </a:r>
            <a:r>
              <a:rPr lang="pt-PT" dirty="0" smtClean="0"/>
              <a:t>– finaliza a operação incremental</a:t>
            </a:r>
          </a:p>
          <a:p>
            <a:pPr lvl="1"/>
            <a:r>
              <a:rPr lang="pt-PT" b="1" dirty="0" err="1" smtClean="0"/>
              <a:t>wrap</a:t>
            </a:r>
            <a:r>
              <a:rPr lang="pt-PT" dirty="0" smtClean="0"/>
              <a:t>: </a:t>
            </a:r>
            <a:r>
              <a:rPr lang="pt-PT" b="1" dirty="0" err="1" smtClean="0"/>
              <a:t>Key</a:t>
            </a:r>
            <a:r>
              <a:rPr lang="pt-PT" dirty="0" smtClean="0"/>
              <a:t> </a:t>
            </a:r>
            <a:r>
              <a:rPr lang="pt-PT" dirty="0" smtClean="0">
                <a:sym typeface="Symbol"/>
              </a:rPr>
              <a:t> </a:t>
            </a:r>
            <a:r>
              <a:rPr lang="pt-PT" b="1" dirty="0" err="1" smtClean="0">
                <a:sym typeface="Symbol"/>
              </a:rPr>
              <a:t>byte[</a:t>
            </a:r>
            <a:r>
              <a:rPr lang="pt-PT" b="1" dirty="0" smtClean="0">
                <a:sym typeface="Symbol"/>
              </a:rPr>
              <a:t>] </a:t>
            </a:r>
            <a:r>
              <a:rPr lang="pt-PT" dirty="0" smtClean="0">
                <a:sym typeface="Symbol"/>
              </a:rPr>
              <a:t>– cifra chave</a:t>
            </a:r>
          </a:p>
          <a:p>
            <a:pPr lvl="1"/>
            <a:r>
              <a:rPr lang="pt-PT" b="1" dirty="0" err="1" smtClean="0">
                <a:sym typeface="Symbol"/>
              </a:rPr>
              <a:t>unwrap</a:t>
            </a:r>
            <a:r>
              <a:rPr lang="pt-PT" b="1" dirty="0" smtClean="0">
                <a:sym typeface="Symbol"/>
              </a:rPr>
              <a:t>: </a:t>
            </a:r>
            <a:r>
              <a:rPr lang="pt-PT" b="1" dirty="0" err="1" smtClean="0">
                <a:sym typeface="Symbol"/>
              </a:rPr>
              <a:t>byte[</a:t>
            </a:r>
            <a:r>
              <a:rPr lang="pt-PT" b="1" dirty="0" smtClean="0">
                <a:sym typeface="Symbol"/>
              </a:rPr>
              <a:t>], … </a:t>
            </a:r>
            <a:r>
              <a:rPr lang="pt-PT" dirty="0" smtClean="0">
                <a:sym typeface="Symbol"/>
              </a:rPr>
              <a:t> </a:t>
            </a:r>
            <a:r>
              <a:rPr lang="pt-PT" b="1" dirty="0" err="1" smtClean="0">
                <a:sym typeface="Symbol"/>
              </a:rPr>
              <a:t>Key</a:t>
            </a:r>
            <a:r>
              <a:rPr lang="pt-PT" b="1" dirty="0" smtClean="0">
                <a:sym typeface="Symbol"/>
              </a:rPr>
              <a:t> </a:t>
            </a:r>
            <a:r>
              <a:rPr lang="pt-PT" dirty="0" smtClean="0">
                <a:sym typeface="Symbol"/>
              </a:rPr>
              <a:t>– decifra chave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Métodos auxiliares</a:t>
            </a:r>
          </a:p>
          <a:p>
            <a:pPr lvl="1"/>
            <a:r>
              <a:rPr lang="pt-PT" b="1" dirty="0" err="1" smtClean="0"/>
              <a:t>byte[</a:t>
            </a:r>
            <a:r>
              <a:rPr lang="pt-PT" b="1" dirty="0" smtClean="0"/>
              <a:t>] </a:t>
            </a:r>
            <a:r>
              <a:rPr lang="pt-PT" b="1" dirty="0" err="1" smtClean="0"/>
              <a:t>getIV(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AlgorithmParameters</a:t>
            </a:r>
            <a:r>
              <a:rPr lang="pt-PT" b="1" dirty="0" smtClean="0"/>
              <a:t> </a:t>
            </a:r>
            <a:r>
              <a:rPr lang="pt-PT" b="1" dirty="0" err="1" smtClean="0"/>
              <a:t>getParameters(</a:t>
            </a:r>
            <a:r>
              <a:rPr lang="pt-PT" b="1" dirty="0" smtClean="0"/>
              <a:t>)</a:t>
            </a:r>
          </a:p>
          <a:p>
            <a:pPr lvl="1"/>
            <a:r>
              <a:rPr lang="pt-PT" dirty="0" smtClean="0"/>
              <a:t>…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54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/>
              <a:t>Cipher</a:t>
            </a:r>
            <a:r>
              <a:rPr lang="pt-PT" dirty="0" smtClean="0"/>
              <a:t>: operação </a:t>
            </a:r>
            <a:r>
              <a:rPr lang="pt-PT" dirty="0"/>
              <a:t>incremental</a:t>
            </a:r>
            <a:endParaRPr 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82000" cy="236691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Nota: </a:t>
            </a:r>
            <a:r>
              <a:rPr lang="pt-PT" b="1" dirty="0" err="1" smtClean="0"/>
              <a:t>E(k</a:t>
            </a:r>
            <a:r>
              <a:rPr lang="pt-PT" b="1" dirty="0" smtClean="0"/>
              <a:t>)(m1</a:t>
            </a:r>
            <a:r>
              <a:rPr lang="pt-PT" b="1" dirty="0"/>
              <a:t>|| m2</a:t>
            </a:r>
            <a:r>
              <a:rPr lang="pt-PT" b="1" dirty="0" smtClean="0"/>
              <a:t>) </a:t>
            </a:r>
            <a:r>
              <a:rPr lang="pt-PT" b="1" dirty="0" smtClean="0">
                <a:cs typeface="Times New Roman" pitchFamily="18" charset="0"/>
              </a:rPr>
              <a:t>≠ </a:t>
            </a:r>
            <a:r>
              <a:rPr lang="pt-PT" b="1" dirty="0" err="1" smtClean="0"/>
              <a:t>E(k</a:t>
            </a:r>
            <a:r>
              <a:rPr lang="pt-PT" b="1" dirty="0" smtClean="0"/>
              <a:t>)(m1</a:t>
            </a:r>
            <a:r>
              <a:rPr lang="pt-PT" b="1" dirty="0"/>
              <a:t>) || </a:t>
            </a:r>
            <a:r>
              <a:rPr lang="pt-PT" b="1" dirty="0" err="1" smtClean="0"/>
              <a:t>E(k</a:t>
            </a:r>
            <a:r>
              <a:rPr lang="pt-PT" b="1" dirty="0" smtClean="0"/>
              <a:t>)(m2</a:t>
            </a:r>
            <a:r>
              <a:rPr lang="pt-PT" b="1" dirty="0"/>
              <a:t>)</a:t>
            </a:r>
          </a:p>
          <a:p>
            <a:r>
              <a:rPr lang="pt-PT" dirty="0"/>
              <a:t>Cifra de mensagens com grande dimensão ou disponibilizadas parcialmente</a:t>
            </a:r>
          </a:p>
          <a:p>
            <a:pPr lvl="1"/>
            <a:r>
              <a:rPr lang="pt-PT" b="1" dirty="0" smtClean="0"/>
              <a:t>Método </a:t>
            </a:r>
            <a:r>
              <a:rPr lang="pt-PT" b="1" dirty="0" err="1" smtClean="0"/>
              <a:t>update</a:t>
            </a:r>
            <a:r>
              <a:rPr lang="pt-PT" dirty="0" smtClean="0"/>
              <a:t> </a:t>
            </a:r>
            <a:r>
              <a:rPr lang="pt-PT" dirty="0"/>
              <a:t>recebe parte da mensagem e retorna parte do </a:t>
            </a:r>
            <a:r>
              <a:rPr lang="pt-PT" dirty="0" err="1"/>
              <a:t>criptograma</a:t>
            </a:r>
            <a:endParaRPr lang="pt-PT" dirty="0"/>
          </a:p>
          <a:p>
            <a:pPr lvl="1"/>
            <a:r>
              <a:rPr lang="pt-PT" b="1" dirty="0" smtClean="0"/>
              <a:t>Método </a:t>
            </a:r>
            <a:r>
              <a:rPr lang="pt-PT" b="1" dirty="0" err="1" smtClean="0"/>
              <a:t>doFinal</a:t>
            </a:r>
            <a:r>
              <a:rPr lang="pt-PT" dirty="0" smtClean="0"/>
              <a:t> </a:t>
            </a:r>
            <a:r>
              <a:rPr lang="pt-PT" dirty="0"/>
              <a:t>recebe o final da mensagem e retorna o final do </a:t>
            </a:r>
            <a:r>
              <a:rPr lang="pt-PT" dirty="0" err="1"/>
              <a:t>criptograma</a:t>
            </a:r>
            <a:endParaRPr lang="en-US" dirty="0"/>
          </a:p>
        </p:txBody>
      </p:sp>
      <p:sp>
        <p:nvSpPr>
          <p:cNvPr id="280580" name="AutoShape 4"/>
          <p:cNvSpPr>
            <a:spLocks noChangeArrowheads="1"/>
          </p:cNvSpPr>
          <p:nvPr/>
        </p:nvSpPr>
        <p:spPr bwMode="auto">
          <a:xfrm>
            <a:off x="539750" y="4205059"/>
            <a:ext cx="513593" cy="411036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800" i="0" baseline="0">
                <a:effectLst/>
                <a:latin typeface="+mn-lt"/>
              </a:rPr>
              <a:t>init</a:t>
            </a:r>
            <a:endParaRPr lang="en-US" sz="1800" i="0" baseline="0">
              <a:effectLst/>
              <a:latin typeface="+mn-lt"/>
            </a:endParaRPr>
          </a:p>
        </p:txBody>
      </p:sp>
      <p:sp>
        <p:nvSpPr>
          <p:cNvPr id="280581" name="AutoShape 5"/>
          <p:cNvSpPr>
            <a:spLocks noChangeArrowheads="1"/>
          </p:cNvSpPr>
          <p:nvPr/>
        </p:nvSpPr>
        <p:spPr bwMode="auto">
          <a:xfrm>
            <a:off x="2051050" y="4205059"/>
            <a:ext cx="921396" cy="411036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800" i="0" baseline="0">
                <a:effectLst/>
                <a:latin typeface="+mn-lt"/>
              </a:rPr>
              <a:t>update</a:t>
            </a:r>
            <a:endParaRPr lang="en-US" sz="1800" i="0" baseline="0">
              <a:effectLst/>
              <a:latin typeface="+mn-lt"/>
            </a:endParaRPr>
          </a:p>
        </p:txBody>
      </p:sp>
      <p:sp>
        <p:nvSpPr>
          <p:cNvPr id="280582" name="AutoShape 6"/>
          <p:cNvSpPr>
            <a:spLocks noChangeArrowheads="1"/>
          </p:cNvSpPr>
          <p:nvPr/>
        </p:nvSpPr>
        <p:spPr bwMode="auto">
          <a:xfrm>
            <a:off x="1974850" y="5213121"/>
            <a:ext cx="974676" cy="411036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800" i="0" baseline="0">
                <a:effectLst/>
                <a:latin typeface="+mn-lt"/>
              </a:rPr>
              <a:t>doFinal</a:t>
            </a:r>
            <a:endParaRPr lang="en-US" sz="1800" i="0" baseline="0">
              <a:effectLst/>
              <a:latin typeface="+mn-lt"/>
            </a:endParaRPr>
          </a:p>
        </p:txBody>
      </p:sp>
      <p:cxnSp>
        <p:nvCxnSpPr>
          <p:cNvPr id="280583" name="AutoShape 7"/>
          <p:cNvCxnSpPr>
            <a:cxnSpLocks noChangeShapeType="1"/>
            <a:stCxn id="280580" idx="3"/>
            <a:endCxn id="280581" idx="1"/>
          </p:cNvCxnSpPr>
          <p:nvPr/>
        </p:nvCxnSpPr>
        <p:spPr bwMode="auto">
          <a:xfrm>
            <a:off x="1053343" y="4410577"/>
            <a:ext cx="99770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0585" name="AutoShape 9"/>
          <p:cNvCxnSpPr>
            <a:cxnSpLocks noChangeShapeType="1"/>
            <a:stCxn id="280580" idx="3"/>
            <a:endCxn id="280582" idx="1"/>
          </p:cNvCxnSpPr>
          <p:nvPr/>
        </p:nvCxnSpPr>
        <p:spPr bwMode="auto">
          <a:xfrm>
            <a:off x="1053343" y="4410577"/>
            <a:ext cx="921507" cy="1008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0586" name="AutoShape 10"/>
          <p:cNvCxnSpPr>
            <a:cxnSpLocks noChangeShapeType="1"/>
            <a:stCxn id="280581" idx="2"/>
            <a:endCxn id="280582" idx="0"/>
          </p:cNvCxnSpPr>
          <p:nvPr/>
        </p:nvCxnSpPr>
        <p:spPr bwMode="auto">
          <a:xfrm rot="5400000">
            <a:off x="2188455" y="4889828"/>
            <a:ext cx="597026" cy="495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0587" name="AutoShape 11"/>
          <p:cNvCxnSpPr>
            <a:cxnSpLocks noChangeShapeType="1"/>
            <a:stCxn id="280581" idx="3"/>
            <a:endCxn id="280581" idx="0"/>
          </p:cNvCxnSpPr>
          <p:nvPr/>
        </p:nvCxnSpPr>
        <p:spPr bwMode="auto">
          <a:xfrm flipH="1" flipV="1">
            <a:off x="2511748" y="4205059"/>
            <a:ext cx="460698" cy="205518"/>
          </a:xfrm>
          <a:prstGeom prst="curvedConnector4">
            <a:avLst>
              <a:gd name="adj1" fmla="val -49620"/>
              <a:gd name="adj2" fmla="val 211231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0589" name="AutoShape 13"/>
          <p:cNvCxnSpPr>
            <a:cxnSpLocks noChangeShapeType="1"/>
            <a:stCxn id="280582" idx="3"/>
            <a:endCxn id="280582" idx="0"/>
          </p:cNvCxnSpPr>
          <p:nvPr/>
        </p:nvCxnSpPr>
        <p:spPr bwMode="auto">
          <a:xfrm flipH="1" flipV="1">
            <a:off x="2462188" y="5213121"/>
            <a:ext cx="487338" cy="205518"/>
          </a:xfrm>
          <a:prstGeom prst="curvedConnector4">
            <a:avLst>
              <a:gd name="adj1" fmla="val -46908"/>
              <a:gd name="adj2" fmla="val 211231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0590" name="AutoShape 14"/>
          <p:cNvCxnSpPr>
            <a:cxnSpLocks noChangeShapeType="1"/>
            <a:stCxn id="280582" idx="2"/>
            <a:endCxn id="280580" idx="2"/>
          </p:cNvCxnSpPr>
          <p:nvPr/>
        </p:nvCxnSpPr>
        <p:spPr bwMode="auto">
          <a:xfrm rot="5400000" flipH="1">
            <a:off x="1125337" y="4287306"/>
            <a:ext cx="1008062" cy="1665641"/>
          </a:xfrm>
          <a:prstGeom prst="curvedConnector3">
            <a:avLst>
              <a:gd name="adj1" fmla="val -2267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0591" name="AutoShape 15"/>
          <p:cNvCxnSpPr>
            <a:cxnSpLocks noChangeShapeType="1"/>
            <a:stCxn id="280582" idx="2"/>
            <a:endCxn id="280581" idx="0"/>
          </p:cNvCxnSpPr>
          <p:nvPr/>
        </p:nvCxnSpPr>
        <p:spPr bwMode="auto">
          <a:xfrm rot="5400000" flipH="1" flipV="1">
            <a:off x="1777419" y="4889828"/>
            <a:ext cx="1419098" cy="49560"/>
          </a:xfrm>
          <a:prstGeom prst="curvedConnector5">
            <a:avLst>
              <a:gd name="adj1" fmla="val -16109"/>
              <a:gd name="adj2" fmla="val 2403843"/>
              <a:gd name="adj3" fmla="val 126738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4356100" y="3700234"/>
            <a:ext cx="922910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5292724" y="3700234"/>
            <a:ext cx="947819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0594" name="Rectangle 18"/>
          <p:cNvSpPr>
            <a:spLocks noChangeArrowheads="1"/>
          </p:cNvSpPr>
          <p:nvPr/>
        </p:nvSpPr>
        <p:spPr bwMode="auto">
          <a:xfrm>
            <a:off x="6227762" y="3700234"/>
            <a:ext cx="927181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0595" name="Rectangle 19"/>
          <p:cNvSpPr>
            <a:spLocks noChangeArrowheads="1"/>
          </p:cNvSpPr>
          <p:nvPr/>
        </p:nvSpPr>
        <p:spPr bwMode="auto">
          <a:xfrm>
            <a:off x="7164388" y="3700234"/>
            <a:ext cx="647700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0596" name="Rectangle 20"/>
          <p:cNvSpPr>
            <a:spLocks noChangeArrowheads="1"/>
          </p:cNvSpPr>
          <p:nvPr/>
        </p:nvSpPr>
        <p:spPr bwMode="auto">
          <a:xfrm>
            <a:off x="4356100" y="5644921"/>
            <a:ext cx="863600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0597" name="Rectangle 21"/>
          <p:cNvSpPr>
            <a:spLocks noChangeArrowheads="1"/>
          </p:cNvSpPr>
          <p:nvPr/>
        </p:nvSpPr>
        <p:spPr bwMode="auto">
          <a:xfrm>
            <a:off x="5219700" y="5644921"/>
            <a:ext cx="865188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0598" name="Rectangle 22"/>
          <p:cNvSpPr>
            <a:spLocks noChangeArrowheads="1"/>
          </p:cNvSpPr>
          <p:nvPr/>
        </p:nvSpPr>
        <p:spPr bwMode="auto">
          <a:xfrm>
            <a:off x="6084888" y="5644921"/>
            <a:ext cx="1079500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0599" name="Rectangle 23"/>
          <p:cNvSpPr>
            <a:spLocks noChangeArrowheads="1"/>
          </p:cNvSpPr>
          <p:nvPr/>
        </p:nvSpPr>
        <p:spPr bwMode="auto">
          <a:xfrm>
            <a:off x="7164388" y="5644921"/>
            <a:ext cx="936625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0603" name="AutoShape 27"/>
          <p:cNvSpPr>
            <a:spLocks noChangeArrowheads="1"/>
          </p:cNvSpPr>
          <p:nvPr/>
        </p:nvSpPr>
        <p:spPr bwMode="auto">
          <a:xfrm>
            <a:off x="4427538" y="4565421"/>
            <a:ext cx="674973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update</a:t>
            </a:r>
            <a:endParaRPr lang="en-US" sz="1200" i="0" baseline="0">
              <a:effectLst/>
              <a:latin typeface="+mn-lt"/>
            </a:endParaRPr>
          </a:p>
        </p:txBody>
      </p:sp>
      <p:sp>
        <p:nvSpPr>
          <p:cNvPr id="280604" name="AutoShape 28"/>
          <p:cNvSpPr>
            <a:spLocks noChangeArrowheads="1"/>
          </p:cNvSpPr>
          <p:nvPr/>
        </p:nvSpPr>
        <p:spPr bwMode="auto">
          <a:xfrm>
            <a:off x="5364163" y="4565421"/>
            <a:ext cx="674973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update</a:t>
            </a:r>
            <a:endParaRPr lang="en-US" sz="1200" i="0" baseline="0">
              <a:effectLst/>
              <a:latin typeface="+mn-lt"/>
            </a:endParaRPr>
          </a:p>
        </p:txBody>
      </p:sp>
      <p:sp>
        <p:nvSpPr>
          <p:cNvPr id="280605" name="AutoShape 29"/>
          <p:cNvSpPr>
            <a:spLocks noChangeArrowheads="1"/>
          </p:cNvSpPr>
          <p:nvPr/>
        </p:nvSpPr>
        <p:spPr bwMode="auto">
          <a:xfrm>
            <a:off x="6300788" y="4565421"/>
            <a:ext cx="674973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update</a:t>
            </a:r>
            <a:endParaRPr lang="en-US" sz="1200" i="0" baseline="0">
              <a:effectLst/>
              <a:latin typeface="+mn-lt"/>
            </a:endParaRPr>
          </a:p>
        </p:txBody>
      </p:sp>
      <p:sp>
        <p:nvSpPr>
          <p:cNvPr id="280606" name="AutoShape 30"/>
          <p:cNvSpPr>
            <a:spLocks noChangeArrowheads="1"/>
          </p:cNvSpPr>
          <p:nvPr/>
        </p:nvSpPr>
        <p:spPr bwMode="auto">
          <a:xfrm>
            <a:off x="7186613" y="4565421"/>
            <a:ext cx="709939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doFinal</a:t>
            </a:r>
            <a:endParaRPr lang="en-US" sz="1200" i="0" baseline="0">
              <a:effectLst/>
              <a:latin typeface="+mn-lt"/>
            </a:endParaRPr>
          </a:p>
        </p:txBody>
      </p:sp>
      <p:cxnSp>
        <p:nvCxnSpPr>
          <p:cNvPr id="280607" name="AutoShape 31"/>
          <p:cNvCxnSpPr>
            <a:cxnSpLocks noChangeShapeType="1"/>
            <a:stCxn id="280592" idx="2"/>
            <a:endCxn id="280603" idx="0"/>
          </p:cNvCxnSpPr>
          <p:nvPr/>
        </p:nvCxnSpPr>
        <p:spPr bwMode="auto">
          <a:xfrm rot="5400000">
            <a:off x="4513676" y="4261541"/>
            <a:ext cx="555229" cy="5253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0608" name="AutoShape 32"/>
          <p:cNvCxnSpPr>
            <a:cxnSpLocks noChangeShapeType="1"/>
            <a:stCxn id="280603" idx="2"/>
            <a:endCxn id="280596" idx="0"/>
          </p:cNvCxnSpPr>
          <p:nvPr/>
        </p:nvCxnSpPr>
        <p:spPr bwMode="auto">
          <a:xfrm rot="16200000" flipH="1">
            <a:off x="4391152" y="5248173"/>
            <a:ext cx="770620" cy="22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0609" name="AutoShape 33"/>
          <p:cNvCxnSpPr>
            <a:cxnSpLocks noChangeShapeType="1"/>
            <a:stCxn id="280594" idx="2"/>
            <a:endCxn id="280605" idx="0"/>
          </p:cNvCxnSpPr>
          <p:nvPr/>
        </p:nvCxnSpPr>
        <p:spPr bwMode="auto">
          <a:xfrm rot="5400000">
            <a:off x="6387200" y="4261267"/>
            <a:ext cx="555229" cy="5307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0610" name="AutoShape 34"/>
          <p:cNvCxnSpPr>
            <a:cxnSpLocks noChangeShapeType="1"/>
            <a:endCxn id="280606" idx="0"/>
          </p:cNvCxnSpPr>
          <p:nvPr/>
        </p:nvCxnSpPr>
        <p:spPr bwMode="auto">
          <a:xfrm rot="16200000" flipH="1">
            <a:off x="7172011" y="4195848"/>
            <a:ext cx="649287" cy="8985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0611" name="AutoShape 35"/>
          <p:cNvCxnSpPr>
            <a:cxnSpLocks noChangeShapeType="1"/>
            <a:stCxn id="280593" idx="2"/>
            <a:endCxn id="280604" idx="0"/>
          </p:cNvCxnSpPr>
          <p:nvPr/>
        </p:nvCxnSpPr>
        <p:spPr bwMode="auto">
          <a:xfrm rot="5400000">
            <a:off x="5456528" y="4255314"/>
            <a:ext cx="555229" cy="649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0612" name="AutoShape 36"/>
          <p:cNvCxnSpPr>
            <a:cxnSpLocks noChangeShapeType="1"/>
            <a:stCxn id="280604" idx="2"/>
            <a:endCxn id="280597" idx="0"/>
          </p:cNvCxnSpPr>
          <p:nvPr/>
        </p:nvCxnSpPr>
        <p:spPr bwMode="auto">
          <a:xfrm rot="5400000">
            <a:off x="5291662" y="5234933"/>
            <a:ext cx="770620" cy="493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0613" name="AutoShape 37"/>
          <p:cNvCxnSpPr>
            <a:cxnSpLocks noChangeShapeType="1"/>
            <a:stCxn id="280605" idx="2"/>
            <a:endCxn id="280598" idx="0"/>
          </p:cNvCxnSpPr>
          <p:nvPr/>
        </p:nvCxnSpPr>
        <p:spPr bwMode="auto">
          <a:xfrm rot="5400000">
            <a:off x="6246147" y="5252793"/>
            <a:ext cx="770620" cy="13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0614" name="AutoShape 38"/>
          <p:cNvCxnSpPr>
            <a:cxnSpLocks noChangeShapeType="1"/>
            <a:stCxn id="280606" idx="2"/>
            <a:endCxn id="280599" idx="0"/>
          </p:cNvCxnSpPr>
          <p:nvPr/>
        </p:nvCxnSpPr>
        <p:spPr bwMode="auto">
          <a:xfrm rot="16200000" flipH="1">
            <a:off x="7201832" y="5214052"/>
            <a:ext cx="770620" cy="911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19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Classe </a:t>
            </a:r>
            <a:r>
              <a:rPr lang="pt-PT" b="1" dirty="0" err="1" smtClean="0"/>
              <a:t>Mac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b="1" dirty="0" err="1" smtClean="0"/>
              <a:t>init</a:t>
            </a:r>
            <a:r>
              <a:rPr lang="pt-PT" dirty="0" smtClean="0"/>
              <a:t> (várias sobrecargas)</a:t>
            </a:r>
          </a:p>
          <a:p>
            <a:pPr lvl="1"/>
            <a:r>
              <a:rPr lang="pt-PT" dirty="0" smtClean="0"/>
              <a:t>Parâmetros: chave e parâmetros específicos do algoritmo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Métodos de geração de marca</a:t>
            </a:r>
          </a:p>
          <a:p>
            <a:pPr lvl="1"/>
            <a:r>
              <a:rPr lang="pt-PT" b="1" dirty="0" err="1" smtClean="0"/>
              <a:t>update</a:t>
            </a:r>
            <a:r>
              <a:rPr lang="pt-PT" dirty="0" smtClean="0"/>
              <a:t>: </a:t>
            </a:r>
            <a:r>
              <a:rPr lang="pt-PT" b="1" dirty="0" err="1" smtClean="0"/>
              <a:t>byte[</a:t>
            </a:r>
            <a:r>
              <a:rPr lang="pt-PT" b="1" dirty="0" smtClean="0"/>
              <a:t>] </a:t>
            </a:r>
            <a:r>
              <a:rPr lang="pt-PT" dirty="0" smtClean="0">
                <a:sym typeface="Symbol"/>
              </a:rPr>
              <a:t></a:t>
            </a:r>
            <a:r>
              <a:rPr lang="pt-PT" dirty="0" smtClean="0"/>
              <a:t> </a:t>
            </a:r>
            <a:r>
              <a:rPr lang="pt-PT" b="1" dirty="0" err="1" smtClean="0"/>
              <a:t>void</a:t>
            </a:r>
            <a:r>
              <a:rPr lang="pt-PT" b="1" dirty="0" smtClean="0"/>
              <a:t> </a:t>
            </a:r>
            <a:r>
              <a:rPr lang="pt-PT" dirty="0" smtClean="0"/>
              <a:t>– continua a operação incremental</a:t>
            </a:r>
          </a:p>
          <a:p>
            <a:pPr lvl="1"/>
            <a:r>
              <a:rPr lang="pt-PT" b="1" dirty="0" err="1" smtClean="0"/>
              <a:t>doFinal</a:t>
            </a:r>
            <a:r>
              <a:rPr lang="pt-PT" b="1" dirty="0" smtClean="0"/>
              <a:t>: </a:t>
            </a:r>
            <a:r>
              <a:rPr lang="pt-PT" b="1" dirty="0" err="1" smtClean="0"/>
              <a:t>byte[</a:t>
            </a:r>
            <a:r>
              <a:rPr lang="pt-PT" b="1" dirty="0" smtClean="0"/>
              <a:t>] </a:t>
            </a:r>
            <a:r>
              <a:rPr lang="pt-PT" dirty="0" smtClean="0">
                <a:sym typeface="Symbol"/>
              </a:rPr>
              <a:t></a:t>
            </a:r>
            <a:r>
              <a:rPr lang="pt-PT" dirty="0" smtClean="0"/>
              <a:t> </a:t>
            </a:r>
            <a:r>
              <a:rPr lang="pt-PT" b="1" dirty="0" err="1" smtClean="0"/>
              <a:t>byte[</a:t>
            </a:r>
            <a:r>
              <a:rPr lang="pt-PT" b="1" dirty="0" smtClean="0"/>
              <a:t>] </a:t>
            </a:r>
            <a:r>
              <a:rPr lang="pt-PT" dirty="0" smtClean="0"/>
              <a:t>– finaliza a operação incremental, retornando a marca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Métodos auxiliares</a:t>
            </a:r>
          </a:p>
          <a:p>
            <a:pPr lvl="1"/>
            <a:r>
              <a:rPr lang="pt-PT" b="1" dirty="0" err="1" smtClean="0"/>
              <a:t>int</a:t>
            </a:r>
            <a:r>
              <a:rPr lang="pt-PT" b="1" dirty="0" smtClean="0"/>
              <a:t> </a:t>
            </a:r>
            <a:r>
              <a:rPr lang="pt-PT" b="1" dirty="0" err="1" smtClean="0"/>
              <a:t>getMacLength(</a:t>
            </a:r>
            <a:r>
              <a:rPr lang="pt-PT" b="1" dirty="0" smtClean="0"/>
              <a:t>)</a:t>
            </a:r>
          </a:p>
          <a:p>
            <a:pPr lvl="1"/>
            <a:r>
              <a:rPr lang="pt-PT" dirty="0" smtClean="0"/>
              <a:t>…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43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Mac</a:t>
            </a:r>
            <a:r>
              <a:rPr lang="pt-PT" dirty="0"/>
              <a:t>: operação incremental</a:t>
            </a:r>
            <a:endParaRPr lang="en-US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82000" cy="1798638"/>
          </a:xfrm>
        </p:spPr>
        <p:txBody>
          <a:bodyPr>
            <a:normAutofit lnSpcReduction="10000"/>
          </a:bodyPr>
          <a:lstStyle/>
          <a:p>
            <a:r>
              <a:rPr lang="pt-PT" dirty="0"/>
              <a:t>MAC de mensagens com grande dimensão ou disponibilizadas parcialmente</a:t>
            </a:r>
          </a:p>
          <a:p>
            <a:pPr lvl="1"/>
            <a:r>
              <a:rPr lang="pt-PT" dirty="0" smtClean="0"/>
              <a:t>Método </a:t>
            </a:r>
            <a:r>
              <a:rPr lang="pt-PT" b="1" dirty="0" err="1" smtClean="0"/>
              <a:t>update</a:t>
            </a:r>
            <a:r>
              <a:rPr lang="pt-PT" dirty="0" smtClean="0"/>
              <a:t> </a:t>
            </a:r>
            <a:r>
              <a:rPr lang="pt-PT" dirty="0"/>
              <a:t>recebe parte da mensagem</a:t>
            </a:r>
          </a:p>
          <a:p>
            <a:pPr lvl="1"/>
            <a:r>
              <a:rPr lang="pt-PT" dirty="0" smtClean="0"/>
              <a:t>Método </a:t>
            </a:r>
            <a:r>
              <a:rPr lang="pt-PT" b="1" dirty="0" err="1" smtClean="0"/>
              <a:t>doFinal</a:t>
            </a:r>
            <a:r>
              <a:rPr lang="pt-PT" dirty="0" smtClean="0"/>
              <a:t> </a:t>
            </a:r>
            <a:r>
              <a:rPr lang="pt-PT" dirty="0"/>
              <a:t>recebe o final da mensagem e retorna a </a:t>
            </a:r>
            <a:r>
              <a:rPr lang="pt-PT" dirty="0" smtClean="0"/>
              <a:t>marca</a:t>
            </a:r>
            <a:endParaRPr lang="en-US" dirty="0"/>
          </a:p>
        </p:txBody>
      </p:sp>
      <p:sp>
        <p:nvSpPr>
          <p:cNvPr id="284676" name="AutoShape 4"/>
          <p:cNvSpPr>
            <a:spLocks noChangeArrowheads="1"/>
          </p:cNvSpPr>
          <p:nvPr/>
        </p:nvSpPr>
        <p:spPr bwMode="auto">
          <a:xfrm>
            <a:off x="539750" y="3573463"/>
            <a:ext cx="513593" cy="411036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800" i="0" baseline="0">
                <a:effectLst/>
                <a:latin typeface="+mn-lt"/>
              </a:rPr>
              <a:t>init</a:t>
            </a:r>
            <a:endParaRPr lang="en-US" sz="1800" i="0" baseline="0">
              <a:effectLst/>
              <a:latin typeface="+mn-lt"/>
            </a:endParaRPr>
          </a:p>
        </p:txBody>
      </p:sp>
      <p:sp>
        <p:nvSpPr>
          <p:cNvPr id="284677" name="AutoShape 5"/>
          <p:cNvSpPr>
            <a:spLocks noChangeArrowheads="1"/>
          </p:cNvSpPr>
          <p:nvPr/>
        </p:nvSpPr>
        <p:spPr bwMode="auto">
          <a:xfrm>
            <a:off x="2051050" y="3573463"/>
            <a:ext cx="921396" cy="411036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800" i="0" baseline="0">
                <a:effectLst/>
                <a:latin typeface="+mn-lt"/>
              </a:rPr>
              <a:t>update</a:t>
            </a:r>
            <a:endParaRPr lang="en-US" sz="1800" i="0" baseline="0">
              <a:effectLst/>
              <a:latin typeface="+mn-lt"/>
            </a:endParaRPr>
          </a:p>
        </p:txBody>
      </p:sp>
      <p:sp>
        <p:nvSpPr>
          <p:cNvPr id="284678" name="AutoShape 6"/>
          <p:cNvSpPr>
            <a:spLocks noChangeArrowheads="1"/>
          </p:cNvSpPr>
          <p:nvPr/>
        </p:nvSpPr>
        <p:spPr bwMode="auto">
          <a:xfrm>
            <a:off x="1974850" y="4581525"/>
            <a:ext cx="974676" cy="411036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800" i="0" baseline="0">
                <a:effectLst/>
                <a:latin typeface="+mn-lt"/>
              </a:rPr>
              <a:t>doFinal</a:t>
            </a:r>
            <a:endParaRPr lang="en-US" sz="1800" i="0" baseline="0">
              <a:effectLst/>
              <a:latin typeface="+mn-lt"/>
            </a:endParaRPr>
          </a:p>
        </p:txBody>
      </p:sp>
      <p:cxnSp>
        <p:nvCxnSpPr>
          <p:cNvPr id="284679" name="AutoShape 7"/>
          <p:cNvCxnSpPr>
            <a:cxnSpLocks noChangeShapeType="1"/>
            <a:stCxn id="284676" idx="3"/>
            <a:endCxn id="284677" idx="1"/>
          </p:cNvCxnSpPr>
          <p:nvPr/>
        </p:nvCxnSpPr>
        <p:spPr bwMode="auto">
          <a:xfrm>
            <a:off x="1053343" y="3778981"/>
            <a:ext cx="99770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4680" name="AutoShape 8"/>
          <p:cNvCxnSpPr>
            <a:cxnSpLocks noChangeShapeType="1"/>
            <a:stCxn id="284676" idx="3"/>
            <a:endCxn id="284678" idx="1"/>
          </p:cNvCxnSpPr>
          <p:nvPr/>
        </p:nvCxnSpPr>
        <p:spPr bwMode="auto">
          <a:xfrm>
            <a:off x="1053343" y="3778981"/>
            <a:ext cx="921507" cy="1008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4681" name="AutoShape 9"/>
          <p:cNvCxnSpPr>
            <a:cxnSpLocks noChangeShapeType="1"/>
            <a:stCxn id="284677" idx="2"/>
            <a:endCxn id="284678" idx="0"/>
          </p:cNvCxnSpPr>
          <p:nvPr/>
        </p:nvCxnSpPr>
        <p:spPr bwMode="auto">
          <a:xfrm rot="5400000">
            <a:off x="2188455" y="4258232"/>
            <a:ext cx="597026" cy="495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4682" name="AutoShape 10"/>
          <p:cNvCxnSpPr>
            <a:cxnSpLocks noChangeShapeType="1"/>
            <a:stCxn id="284677" idx="3"/>
            <a:endCxn id="284677" idx="0"/>
          </p:cNvCxnSpPr>
          <p:nvPr/>
        </p:nvCxnSpPr>
        <p:spPr bwMode="auto">
          <a:xfrm flipH="1" flipV="1">
            <a:off x="2511748" y="3573463"/>
            <a:ext cx="460698" cy="205518"/>
          </a:xfrm>
          <a:prstGeom prst="curvedConnector4">
            <a:avLst>
              <a:gd name="adj1" fmla="val -49620"/>
              <a:gd name="adj2" fmla="val 211231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4683" name="AutoShape 11"/>
          <p:cNvCxnSpPr>
            <a:cxnSpLocks noChangeShapeType="1"/>
            <a:stCxn id="284678" idx="3"/>
            <a:endCxn id="284678" idx="0"/>
          </p:cNvCxnSpPr>
          <p:nvPr/>
        </p:nvCxnSpPr>
        <p:spPr bwMode="auto">
          <a:xfrm flipH="1" flipV="1">
            <a:off x="2462188" y="4581525"/>
            <a:ext cx="487338" cy="205518"/>
          </a:xfrm>
          <a:prstGeom prst="curvedConnector4">
            <a:avLst>
              <a:gd name="adj1" fmla="val -46908"/>
              <a:gd name="adj2" fmla="val 211231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4684" name="AutoShape 12"/>
          <p:cNvCxnSpPr>
            <a:cxnSpLocks noChangeShapeType="1"/>
            <a:stCxn id="284678" idx="2"/>
            <a:endCxn id="284676" idx="2"/>
          </p:cNvCxnSpPr>
          <p:nvPr/>
        </p:nvCxnSpPr>
        <p:spPr bwMode="auto">
          <a:xfrm rot="5400000" flipH="1">
            <a:off x="1125337" y="3655710"/>
            <a:ext cx="1008062" cy="1665641"/>
          </a:xfrm>
          <a:prstGeom prst="curvedConnector3">
            <a:avLst>
              <a:gd name="adj1" fmla="val -2267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4685" name="AutoShape 13"/>
          <p:cNvCxnSpPr>
            <a:cxnSpLocks noChangeShapeType="1"/>
            <a:stCxn id="284678" idx="2"/>
            <a:endCxn id="284677" idx="0"/>
          </p:cNvCxnSpPr>
          <p:nvPr/>
        </p:nvCxnSpPr>
        <p:spPr bwMode="auto">
          <a:xfrm rot="5400000" flipH="1" flipV="1">
            <a:off x="1777419" y="4258232"/>
            <a:ext cx="1419098" cy="49560"/>
          </a:xfrm>
          <a:prstGeom prst="curvedConnector5">
            <a:avLst>
              <a:gd name="adj1" fmla="val -16109"/>
              <a:gd name="adj2" fmla="val 2346780"/>
              <a:gd name="adj3" fmla="val 12673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4686" name="Rectangle 14"/>
          <p:cNvSpPr>
            <a:spLocks noChangeArrowheads="1"/>
          </p:cNvSpPr>
          <p:nvPr/>
        </p:nvSpPr>
        <p:spPr bwMode="auto">
          <a:xfrm>
            <a:off x="4356099" y="3068638"/>
            <a:ext cx="932337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4687" name="Rectangle 15"/>
          <p:cNvSpPr>
            <a:spLocks noChangeArrowheads="1"/>
          </p:cNvSpPr>
          <p:nvPr/>
        </p:nvSpPr>
        <p:spPr bwMode="auto">
          <a:xfrm>
            <a:off x="5292724" y="3068638"/>
            <a:ext cx="938393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4688" name="Rectangle 16"/>
          <p:cNvSpPr>
            <a:spLocks noChangeArrowheads="1"/>
          </p:cNvSpPr>
          <p:nvPr/>
        </p:nvSpPr>
        <p:spPr bwMode="auto">
          <a:xfrm>
            <a:off x="6227762" y="3068638"/>
            <a:ext cx="946035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4689" name="Rectangle 17"/>
          <p:cNvSpPr>
            <a:spLocks noChangeArrowheads="1"/>
          </p:cNvSpPr>
          <p:nvPr/>
        </p:nvSpPr>
        <p:spPr bwMode="auto">
          <a:xfrm>
            <a:off x="7164388" y="3068638"/>
            <a:ext cx="647700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4693" name="Rectangle 21"/>
          <p:cNvSpPr>
            <a:spLocks noChangeArrowheads="1"/>
          </p:cNvSpPr>
          <p:nvPr/>
        </p:nvSpPr>
        <p:spPr bwMode="auto">
          <a:xfrm>
            <a:off x="7380288" y="4652963"/>
            <a:ext cx="5048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pt-PT" sz="1800" baseline="0" dirty="0">
                <a:effectLst/>
                <a:latin typeface="+mn-lt"/>
              </a:rPr>
              <a:t>t</a:t>
            </a:r>
            <a:endParaRPr lang="en-US" sz="1800" baseline="0" dirty="0">
              <a:effectLst/>
              <a:latin typeface="+mn-lt"/>
            </a:endParaRPr>
          </a:p>
        </p:txBody>
      </p:sp>
      <p:sp>
        <p:nvSpPr>
          <p:cNvPr id="284694" name="AutoShape 22"/>
          <p:cNvSpPr>
            <a:spLocks noChangeArrowheads="1"/>
          </p:cNvSpPr>
          <p:nvPr/>
        </p:nvSpPr>
        <p:spPr bwMode="auto">
          <a:xfrm>
            <a:off x="4427538" y="3933825"/>
            <a:ext cx="674973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update</a:t>
            </a:r>
            <a:endParaRPr lang="en-US" sz="1200" i="0" baseline="0">
              <a:effectLst/>
              <a:latin typeface="+mn-lt"/>
            </a:endParaRPr>
          </a:p>
        </p:txBody>
      </p:sp>
      <p:sp>
        <p:nvSpPr>
          <p:cNvPr id="284695" name="AutoShape 23"/>
          <p:cNvSpPr>
            <a:spLocks noChangeArrowheads="1"/>
          </p:cNvSpPr>
          <p:nvPr/>
        </p:nvSpPr>
        <p:spPr bwMode="auto">
          <a:xfrm>
            <a:off x="5364163" y="3933825"/>
            <a:ext cx="674973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update</a:t>
            </a:r>
            <a:endParaRPr lang="en-US" sz="1200" i="0" baseline="0">
              <a:effectLst/>
              <a:latin typeface="+mn-lt"/>
            </a:endParaRPr>
          </a:p>
        </p:txBody>
      </p:sp>
      <p:sp>
        <p:nvSpPr>
          <p:cNvPr id="284696" name="AutoShape 24"/>
          <p:cNvSpPr>
            <a:spLocks noChangeArrowheads="1"/>
          </p:cNvSpPr>
          <p:nvPr/>
        </p:nvSpPr>
        <p:spPr bwMode="auto">
          <a:xfrm>
            <a:off x="6300788" y="3933825"/>
            <a:ext cx="674973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update</a:t>
            </a:r>
            <a:endParaRPr lang="en-US" sz="1200" i="0" baseline="0">
              <a:effectLst/>
              <a:latin typeface="+mn-lt"/>
            </a:endParaRPr>
          </a:p>
        </p:txBody>
      </p:sp>
      <p:sp>
        <p:nvSpPr>
          <p:cNvPr id="284697" name="AutoShape 25"/>
          <p:cNvSpPr>
            <a:spLocks noChangeArrowheads="1"/>
          </p:cNvSpPr>
          <p:nvPr/>
        </p:nvSpPr>
        <p:spPr bwMode="auto">
          <a:xfrm>
            <a:off x="7186613" y="3933825"/>
            <a:ext cx="709939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doFinal</a:t>
            </a:r>
            <a:endParaRPr lang="en-US" sz="1200" i="0" baseline="0">
              <a:effectLst/>
              <a:latin typeface="+mn-lt"/>
            </a:endParaRPr>
          </a:p>
        </p:txBody>
      </p:sp>
      <p:cxnSp>
        <p:nvCxnSpPr>
          <p:cNvPr id="284698" name="AutoShape 26"/>
          <p:cNvCxnSpPr>
            <a:cxnSpLocks noChangeShapeType="1"/>
            <a:stCxn id="284686" idx="2"/>
            <a:endCxn id="284694" idx="0"/>
          </p:cNvCxnSpPr>
          <p:nvPr/>
        </p:nvCxnSpPr>
        <p:spPr bwMode="auto">
          <a:xfrm rot="5400000">
            <a:off x="4516033" y="3627589"/>
            <a:ext cx="555229" cy="572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4700" name="AutoShape 28"/>
          <p:cNvCxnSpPr>
            <a:cxnSpLocks noChangeShapeType="1"/>
            <a:stCxn id="284688" idx="2"/>
            <a:endCxn id="284696" idx="0"/>
          </p:cNvCxnSpPr>
          <p:nvPr/>
        </p:nvCxnSpPr>
        <p:spPr bwMode="auto">
          <a:xfrm rot="5400000">
            <a:off x="6391914" y="3624958"/>
            <a:ext cx="555229" cy="6250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4701" name="AutoShape 29"/>
          <p:cNvCxnSpPr>
            <a:cxnSpLocks noChangeShapeType="1"/>
            <a:endCxn id="284697" idx="0"/>
          </p:cNvCxnSpPr>
          <p:nvPr/>
        </p:nvCxnSpPr>
        <p:spPr bwMode="auto">
          <a:xfrm rot="16200000" flipH="1">
            <a:off x="7172011" y="3564252"/>
            <a:ext cx="649287" cy="8985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4702" name="AutoShape 30"/>
          <p:cNvCxnSpPr>
            <a:cxnSpLocks noChangeShapeType="1"/>
            <a:stCxn id="284687" idx="2"/>
            <a:endCxn id="284695" idx="0"/>
          </p:cNvCxnSpPr>
          <p:nvPr/>
        </p:nvCxnSpPr>
        <p:spPr bwMode="auto">
          <a:xfrm rot="5400000">
            <a:off x="5454172" y="3626075"/>
            <a:ext cx="555229" cy="6027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4705" name="AutoShape 33"/>
          <p:cNvCxnSpPr>
            <a:cxnSpLocks noChangeShapeType="1"/>
            <a:stCxn id="284697" idx="2"/>
            <a:endCxn id="284693" idx="0"/>
          </p:cNvCxnSpPr>
          <p:nvPr/>
        </p:nvCxnSpPr>
        <p:spPr bwMode="auto">
          <a:xfrm rot="16200000" flipH="1">
            <a:off x="7382013" y="4402275"/>
            <a:ext cx="410258" cy="911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40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Critérios de desenho da JCA</a:t>
            </a:r>
          </a:p>
          <a:p>
            <a:r>
              <a:rPr lang="pt-PT" dirty="0" smtClean="0"/>
              <a:t>Constituintes da arquitectura: </a:t>
            </a:r>
            <a:r>
              <a:rPr lang="pt-PT" i="1" dirty="0" err="1" smtClean="0"/>
              <a:t>providers</a:t>
            </a:r>
            <a:r>
              <a:rPr lang="pt-PT" dirty="0" smtClean="0"/>
              <a:t>, </a:t>
            </a:r>
            <a:r>
              <a:rPr lang="pt-PT" i="1" dirty="0" err="1" smtClean="0"/>
              <a:t>engine</a:t>
            </a:r>
            <a:r>
              <a:rPr lang="pt-PT" i="1" dirty="0" smtClean="0"/>
              <a:t> classes</a:t>
            </a:r>
            <a:r>
              <a:rPr lang="pt-PT" dirty="0" smtClean="0"/>
              <a:t>, </a:t>
            </a:r>
            <a:r>
              <a:rPr lang="pt-PT" i="1" dirty="0" err="1" smtClean="0"/>
              <a:t>specification</a:t>
            </a:r>
            <a:r>
              <a:rPr lang="pt-PT" i="1" dirty="0" smtClean="0"/>
              <a:t> classes, </a:t>
            </a:r>
            <a:r>
              <a:rPr lang="pt-PT" dirty="0" smtClean="0"/>
              <a:t>interfaces</a:t>
            </a:r>
          </a:p>
          <a:p>
            <a:r>
              <a:rPr lang="pt-PT" dirty="0" smtClean="0"/>
              <a:t>Tipos de </a:t>
            </a:r>
            <a:r>
              <a:rPr lang="pt-PT" i="1" dirty="0" err="1" smtClean="0"/>
              <a:t>engine</a:t>
            </a:r>
            <a:r>
              <a:rPr lang="pt-PT" i="1" dirty="0" smtClean="0"/>
              <a:t> classes </a:t>
            </a:r>
            <a:r>
              <a:rPr lang="pt-PT" dirty="0" smtClean="0"/>
              <a:t>e a relação com chaves</a:t>
            </a:r>
          </a:p>
          <a:p>
            <a:r>
              <a:rPr lang="pt-PT" dirty="0" smtClean="0"/>
              <a:t>Representações opacas e transparentes de chaves e parâmetros</a:t>
            </a:r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8904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Classe </a:t>
            </a:r>
            <a:r>
              <a:rPr lang="pt-PT" b="1" dirty="0" err="1" smtClean="0"/>
              <a:t>Signature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b="1" dirty="0" err="1" smtClean="0"/>
              <a:t>initSign</a:t>
            </a:r>
            <a:r>
              <a:rPr lang="pt-PT" dirty="0" smtClean="0"/>
              <a:t> (várias sobrecargas)</a:t>
            </a:r>
          </a:p>
          <a:p>
            <a:pPr lvl="1"/>
            <a:r>
              <a:rPr lang="pt-PT" dirty="0" smtClean="0"/>
              <a:t>Parâmetros: chave privada e gerador aleatório</a:t>
            </a:r>
          </a:p>
          <a:p>
            <a:r>
              <a:rPr lang="pt-PT" dirty="0" smtClean="0"/>
              <a:t>Método </a:t>
            </a:r>
            <a:r>
              <a:rPr lang="pt-PT" b="1" dirty="0" err="1" smtClean="0"/>
              <a:t>initVerify</a:t>
            </a:r>
            <a:r>
              <a:rPr lang="pt-PT" dirty="0" smtClean="0"/>
              <a:t> (várias sobrecargas)</a:t>
            </a:r>
          </a:p>
          <a:p>
            <a:pPr lvl="1"/>
            <a:r>
              <a:rPr lang="pt-PT" dirty="0" smtClean="0"/>
              <a:t>Parâmetros: chave pública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Métodos de geração de assinatura</a:t>
            </a:r>
          </a:p>
          <a:p>
            <a:pPr lvl="1"/>
            <a:r>
              <a:rPr lang="pt-PT" b="1" dirty="0" err="1" smtClean="0"/>
              <a:t>update</a:t>
            </a:r>
            <a:r>
              <a:rPr lang="pt-PT" dirty="0" smtClean="0"/>
              <a:t>: </a:t>
            </a:r>
            <a:r>
              <a:rPr lang="pt-PT" b="1" dirty="0" err="1" smtClean="0"/>
              <a:t>byte[</a:t>
            </a:r>
            <a:r>
              <a:rPr lang="pt-PT" b="1" dirty="0" smtClean="0"/>
              <a:t>] </a:t>
            </a:r>
            <a:r>
              <a:rPr lang="pt-PT" dirty="0" smtClean="0">
                <a:sym typeface="Symbol"/>
              </a:rPr>
              <a:t></a:t>
            </a:r>
            <a:r>
              <a:rPr lang="pt-PT" dirty="0" smtClean="0"/>
              <a:t> </a:t>
            </a:r>
            <a:r>
              <a:rPr lang="pt-PT" b="1" dirty="0" err="1" smtClean="0"/>
              <a:t>void</a:t>
            </a:r>
            <a:r>
              <a:rPr lang="pt-PT" b="1" dirty="0" smtClean="0"/>
              <a:t> </a:t>
            </a:r>
            <a:r>
              <a:rPr lang="pt-PT" dirty="0" smtClean="0"/>
              <a:t>– continua a operação incremental</a:t>
            </a:r>
          </a:p>
          <a:p>
            <a:pPr lvl="1"/>
            <a:r>
              <a:rPr lang="pt-PT" b="1" dirty="0" err="1" smtClean="0"/>
              <a:t>sign</a:t>
            </a:r>
            <a:r>
              <a:rPr lang="pt-PT" b="1" dirty="0" smtClean="0"/>
              <a:t>: </a:t>
            </a:r>
            <a:r>
              <a:rPr lang="pt-PT" b="1" dirty="0" err="1" smtClean="0"/>
              <a:t>void</a:t>
            </a:r>
            <a:r>
              <a:rPr lang="pt-PT" b="1" dirty="0" smtClean="0"/>
              <a:t> </a:t>
            </a:r>
            <a:r>
              <a:rPr lang="pt-PT" dirty="0" smtClean="0">
                <a:sym typeface="Symbol"/>
              </a:rPr>
              <a:t></a:t>
            </a:r>
            <a:r>
              <a:rPr lang="pt-PT" dirty="0" smtClean="0"/>
              <a:t> </a:t>
            </a:r>
            <a:r>
              <a:rPr lang="pt-PT" b="1" dirty="0" err="1" smtClean="0"/>
              <a:t>byte[</a:t>
            </a:r>
            <a:r>
              <a:rPr lang="pt-PT" b="1" dirty="0" smtClean="0"/>
              <a:t>] </a:t>
            </a:r>
            <a:r>
              <a:rPr lang="pt-PT" dirty="0" smtClean="0"/>
              <a:t>– finaliza operação incremental, retornando a assinatura</a:t>
            </a:r>
          </a:p>
          <a:p>
            <a:r>
              <a:rPr lang="pt-PT" dirty="0" smtClean="0"/>
              <a:t>Métodos de verificação de assinatura</a:t>
            </a:r>
          </a:p>
          <a:p>
            <a:pPr lvl="1"/>
            <a:r>
              <a:rPr lang="pt-PT" b="1" dirty="0" err="1" smtClean="0"/>
              <a:t>update</a:t>
            </a:r>
            <a:r>
              <a:rPr lang="pt-PT" dirty="0" smtClean="0"/>
              <a:t>: </a:t>
            </a:r>
            <a:r>
              <a:rPr lang="pt-PT" b="1" dirty="0" err="1" smtClean="0"/>
              <a:t>byte[</a:t>
            </a:r>
            <a:r>
              <a:rPr lang="pt-PT" b="1" dirty="0" smtClean="0"/>
              <a:t>] </a:t>
            </a:r>
            <a:r>
              <a:rPr lang="pt-PT" b="1" dirty="0" smtClean="0">
                <a:sym typeface="Symbol"/>
              </a:rPr>
              <a:t></a:t>
            </a:r>
            <a:r>
              <a:rPr lang="pt-PT" b="1" dirty="0" smtClean="0"/>
              <a:t> </a:t>
            </a:r>
            <a:r>
              <a:rPr lang="pt-PT" b="1" dirty="0" err="1" smtClean="0"/>
              <a:t>void</a:t>
            </a:r>
            <a:r>
              <a:rPr lang="pt-PT" b="1" dirty="0" smtClean="0"/>
              <a:t> </a:t>
            </a:r>
            <a:r>
              <a:rPr lang="pt-PT" dirty="0" smtClean="0"/>
              <a:t>– continua a operação incremental</a:t>
            </a:r>
          </a:p>
          <a:p>
            <a:pPr lvl="1"/>
            <a:r>
              <a:rPr lang="pt-PT" b="1" dirty="0" err="1" smtClean="0"/>
              <a:t>verify</a:t>
            </a:r>
            <a:r>
              <a:rPr lang="pt-PT" dirty="0" smtClean="0"/>
              <a:t>: </a:t>
            </a:r>
            <a:r>
              <a:rPr lang="pt-PT" b="1" dirty="0" err="1" smtClean="0"/>
              <a:t>byte[</a:t>
            </a:r>
            <a:r>
              <a:rPr lang="pt-PT" b="1" dirty="0" smtClean="0"/>
              <a:t>] </a:t>
            </a:r>
            <a:r>
              <a:rPr lang="pt-PT" b="1" dirty="0" smtClean="0">
                <a:sym typeface="Symbol"/>
              </a:rPr>
              <a:t> {</a:t>
            </a:r>
            <a:r>
              <a:rPr lang="pt-PT" b="1" dirty="0" err="1" smtClean="0">
                <a:sym typeface="Symbol"/>
              </a:rPr>
              <a:t>true,false</a:t>
            </a:r>
            <a:r>
              <a:rPr lang="pt-PT" b="1" dirty="0" smtClean="0">
                <a:sym typeface="Symbol"/>
              </a:rPr>
              <a:t>} </a:t>
            </a:r>
            <a:r>
              <a:rPr lang="pt-PT" dirty="0" smtClean="0">
                <a:sym typeface="Symbol"/>
              </a:rPr>
              <a:t>– finaliza a operação incremental, retornando a validade da assinatura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857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Signature</a:t>
            </a:r>
            <a:r>
              <a:rPr lang="pt-PT" dirty="0"/>
              <a:t>: operação incremental</a:t>
            </a:r>
            <a:endParaRPr lang="en-US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82000" cy="1798638"/>
          </a:xfrm>
        </p:spPr>
        <p:txBody>
          <a:bodyPr/>
          <a:lstStyle/>
          <a:p>
            <a:r>
              <a:rPr lang="pt-PT" dirty="0" smtClean="0"/>
              <a:t>Assinatura/verificação </a:t>
            </a:r>
            <a:r>
              <a:rPr lang="pt-PT" dirty="0"/>
              <a:t>de mensagens com grande dimensão ou disponibilizadas parcialmente</a:t>
            </a:r>
          </a:p>
          <a:p>
            <a:pPr lvl="1"/>
            <a:r>
              <a:rPr lang="pt-PT" b="1" dirty="0" err="1"/>
              <a:t>update</a:t>
            </a:r>
            <a:r>
              <a:rPr lang="pt-PT" dirty="0"/>
              <a:t> recebe as parte da mensagem</a:t>
            </a:r>
          </a:p>
          <a:p>
            <a:pPr lvl="1"/>
            <a:r>
              <a:rPr lang="pt-PT" b="1" dirty="0" err="1" smtClean="0"/>
              <a:t>sign</a:t>
            </a:r>
            <a:r>
              <a:rPr lang="pt-PT" b="1" dirty="0" smtClean="0"/>
              <a:t>/</a:t>
            </a:r>
            <a:r>
              <a:rPr lang="pt-PT" b="1" dirty="0" err="1" smtClean="0"/>
              <a:t>verify</a:t>
            </a:r>
            <a:r>
              <a:rPr lang="pt-PT" dirty="0" smtClean="0"/>
              <a:t> </a:t>
            </a:r>
            <a:r>
              <a:rPr lang="pt-PT" dirty="0"/>
              <a:t>produz/verifica a assinatura</a:t>
            </a:r>
            <a:endParaRPr lang="en-US" dirty="0"/>
          </a:p>
        </p:txBody>
      </p:sp>
      <p:sp>
        <p:nvSpPr>
          <p:cNvPr id="287748" name="AutoShape 4"/>
          <p:cNvSpPr>
            <a:spLocks noChangeArrowheads="1"/>
          </p:cNvSpPr>
          <p:nvPr/>
        </p:nvSpPr>
        <p:spPr bwMode="auto">
          <a:xfrm>
            <a:off x="608013" y="3068638"/>
            <a:ext cx="884765" cy="376984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600" i="0" baseline="0">
                <a:effectLst/>
                <a:latin typeface="+mn-lt"/>
              </a:rPr>
              <a:t>initSign</a:t>
            </a:r>
            <a:endParaRPr lang="en-US" sz="1600" i="0" baseline="0">
              <a:effectLst/>
              <a:latin typeface="+mn-lt"/>
            </a:endParaRPr>
          </a:p>
        </p:txBody>
      </p:sp>
      <p:sp>
        <p:nvSpPr>
          <p:cNvPr id="287749" name="AutoShape 5"/>
          <p:cNvSpPr>
            <a:spLocks noChangeArrowheads="1"/>
          </p:cNvSpPr>
          <p:nvPr/>
        </p:nvSpPr>
        <p:spPr bwMode="auto">
          <a:xfrm>
            <a:off x="739775" y="3932238"/>
            <a:ext cx="839810" cy="376984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600" i="0" baseline="0">
                <a:effectLst/>
                <a:latin typeface="+mn-lt"/>
              </a:rPr>
              <a:t>update</a:t>
            </a:r>
            <a:endParaRPr lang="en-US" sz="1600" i="0" baseline="0">
              <a:effectLst/>
              <a:latin typeface="+mn-lt"/>
            </a:endParaRPr>
          </a:p>
        </p:txBody>
      </p:sp>
      <p:sp>
        <p:nvSpPr>
          <p:cNvPr id="287750" name="AutoShape 6"/>
          <p:cNvSpPr>
            <a:spLocks noChangeArrowheads="1"/>
          </p:cNvSpPr>
          <p:nvPr/>
        </p:nvSpPr>
        <p:spPr bwMode="auto">
          <a:xfrm>
            <a:off x="874713" y="4868863"/>
            <a:ext cx="589173" cy="376984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600" i="0" baseline="0">
                <a:effectLst/>
                <a:latin typeface="+mn-lt"/>
              </a:rPr>
              <a:t>sign</a:t>
            </a:r>
            <a:endParaRPr lang="en-US" sz="1600" i="0" baseline="0">
              <a:effectLst/>
              <a:latin typeface="+mn-lt"/>
            </a:endParaRPr>
          </a:p>
        </p:txBody>
      </p:sp>
      <p:cxnSp>
        <p:nvCxnSpPr>
          <p:cNvPr id="287751" name="AutoShape 7"/>
          <p:cNvCxnSpPr>
            <a:cxnSpLocks noChangeShapeType="1"/>
            <a:stCxn id="287748" idx="2"/>
            <a:endCxn id="287749" idx="0"/>
          </p:cNvCxnSpPr>
          <p:nvPr/>
        </p:nvCxnSpPr>
        <p:spPr bwMode="auto">
          <a:xfrm rot="16200000" flipH="1">
            <a:off x="861730" y="3634288"/>
            <a:ext cx="486616" cy="109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53" name="AutoShape 9"/>
          <p:cNvCxnSpPr>
            <a:cxnSpLocks noChangeShapeType="1"/>
            <a:stCxn id="287749" idx="2"/>
            <a:endCxn id="287750" idx="0"/>
          </p:cNvCxnSpPr>
          <p:nvPr/>
        </p:nvCxnSpPr>
        <p:spPr bwMode="auto">
          <a:xfrm rot="16200000" flipH="1">
            <a:off x="884670" y="4584232"/>
            <a:ext cx="559641" cy="9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54" name="AutoShape 10"/>
          <p:cNvCxnSpPr>
            <a:cxnSpLocks noChangeShapeType="1"/>
            <a:stCxn id="287749" idx="2"/>
            <a:endCxn id="287749" idx="0"/>
          </p:cNvCxnSpPr>
          <p:nvPr/>
        </p:nvCxnSpPr>
        <p:spPr bwMode="auto">
          <a:xfrm rot="5400000" flipH="1">
            <a:off x="971188" y="4120730"/>
            <a:ext cx="376984" cy="1588"/>
          </a:xfrm>
          <a:prstGeom prst="curvedConnector5">
            <a:avLst>
              <a:gd name="adj1" fmla="val -60639"/>
              <a:gd name="adj2" fmla="val 40837846"/>
              <a:gd name="adj3" fmla="val 16063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55" name="AutoShape 11"/>
          <p:cNvCxnSpPr>
            <a:cxnSpLocks noChangeShapeType="1"/>
            <a:stCxn id="287750" idx="2"/>
            <a:endCxn id="287748" idx="0"/>
          </p:cNvCxnSpPr>
          <p:nvPr/>
        </p:nvCxnSpPr>
        <p:spPr bwMode="auto">
          <a:xfrm rot="5400000" flipH="1">
            <a:off x="21243" y="4097791"/>
            <a:ext cx="2177209" cy="118904"/>
          </a:xfrm>
          <a:prstGeom prst="curvedConnector5">
            <a:avLst>
              <a:gd name="adj1" fmla="val -10500"/>
              <a:gd name="adj2" fmla="val 664306"/>
              <a:gd name="adj3" fmla="val 1105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57" name="AutoShape 13"/>
          <p:cNvCxnSpPr>
            <a:cxnSpLocks noChangeShapeType="1"/>
            <a:stCxn id="287750" idx="2"/>
            <a:endCxn id="287749" idx="0"/>
          </p:cNvCxnSpPr>
          <p:nvPr/>
        </p:nvCxnSpPr>
        <p:spPr bwMode="auto">
          <a:xfrm rot="5400000" flipH="1">
            <a:off x="507685" y="4584233"/>
            <a:ext cx="1313609" cy="9620"/>
          </a:xfrm>
          <a:prstGeom prst="curvedConnector5">
            <a:avLst>
              <a:gd name="adj1" fmla="val -17402"/>
              <a:gd name="adj2" fmla="val -7857570"/>
              <a:gd name="adj3" fmla="val 11740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7758" name="Rectangle 14"/>
          <p:cNvSpPr>
            <a:spLocks noChangeArrowheads="1"/>
          </p:cNvSpPr>
          <p:nvPr/>
        </p:nvSpPr>
        <p:spPr bwMode="auto">
          <a:xfrm>
            <a:off x="4356100" y="3068638"/>
            <a:ext cx="922910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7759" name="Rectangle 15"/>
          <p:cNvSpPr>
            <a:spLocks noChangeArrowheads="1"/>
          </p:cNvSpPr>
          <p:nvPr/>
        </p:nvSpPr>
        <p:spPr bwMode="auto">
          <a:xfrm>
            <a:off x="5292725" y="3068638"/>
            <a:ext cx="928966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7760" name="Rectangle 16"/>
          <p:cNvSpPr>
            <a:spLocks noChangeArrowheads="1"/>
          </p:cNvSpPr>
          <p:nvPr/>
        </p:nvSpPr>
        <p:spPr bwMode="auto">
          <a:xfrm>
            <a:off x="6227763" y="3068638"/>
            <a:ext cx="908328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7762" name="Rectangle 18"/>
          <p:cNvSpPr>
            <a:spLocks noChangeArrowheads="1"/>
          </p:cNvSpPr>
          <p:nvPr/>
        </p:nvSpPr>
        <p:spPr bwMode="auto">
          <a:xfrm>
            <a:off x="7389715" y="4431613"/>
            <a:ext cx="504825" cy="3194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pt-PT" sz="1800" baseline="0" dirty="0" smtClean="0">
                <a:effectLst/>
                <a:latin typeface="+mn-lt"/>
              </a:rPr>
              <a:t>s</a:t>
            </a:r>
            <a:endParaRPr lang="en-US" sz="1800" baseline="0" dirty="0">
              <a:effectLst/>
              <a:latin typeface="+mn-lt"/>
            </a:endParaRPr>
          </a:p>
        </p:txBody>
      </p:sp>
      <p:sp>
        <p:nvSpPr>
          <p:cNvPr id="287763" name="AutoShape 19"/>
          <p:cNvSpPr>
            <a:spLocks noChangeArrowheads="1"/>
          </p:cNvSpPr>
          <p:nvPr/>
        </p:nvSpPr>
        <p:spPr bwMode="auto">
          <a:xfrm>
            <a:off x="4427538" y="3646488"/>
            <a:ext cx="674973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update</a:t>
            </a:r>
            <a:endParaRPr lang="en-US" sz="1200" i="0" baseline="0">
              <a:effectLst/>
              <a:latin typeface="+mn-lt"/>
            </a:endParaRPr>
          </a:p>
        </p:txBody>
      </p:sp>
      <p:sp>
        <p:nvSpPr>
          <p:cNvPr id="287764" name="AutoShape 20"/>
          <p:cNvSpPr>
            <a:spLocks noChangeArrowheads="1"/>
          </p:cNvSpPr>
          <p:nvPr/>
        </p:nvSpPr>
        <p:spPr bwMode="auto">
          <a:xfrm>
            <a:off x="5364163" y="3646488"/>
            <a:ext cx="674973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update</a:t>
            </a:r>
            <a:endParaRPr lang="en-US" sz="1200" i="0" baseline="0">
              <a:effectLst/>
              <a:latin typeface="+mn-lt"/>
            </a:endParaRPr>
          </a:p>
        </p:txBody>
      </p:sp>
      <p:sp>
        <p:nvSpPr>
          <p:cNvPr id="287765" name="AutoShape 21"/>
          <p:cNvSpPr>
            <a:spLocks noChangeArrowheads="1"/>
          </p:cNvSpPr>
          <p:nvPr/>
        </p:nvSpPr>
        <p:spPr bwMode="auto">
          <a:xfrm>
            <a:off x="6300788" y="3646488"/>
            <a:ext cx="674973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update</a:t>
            </a:r>
            <a:endParaRPr lang="en-US" sz="1200" i="0" baseline="0">
              <a:effectLst/>
              <a:latin typeface="+mn-lt"/>
            </a:endParaRPr>
          </a:p>
        </p:txBody>
      </p:sp>
      <p:sp>
        <p:nvSpPr>
          <p:cNvPr id="287766" name="AutoShape 22"/>
          <p:cNvSpPr>
            <a:spLocks noChangeArrowheads="1"/>
          </p:cNvSpPr>
          <p:nvPr/>
        </p:nvSpPr>
        <p:spPr bwMode="auto">
          <a:xfrm>
            <a:off x="7326313" y="3646488"/>
            <a:ext cx="489109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sign</a:t>
            </a:r>
            <a:endParaRPr lang="en-US" sz="1200" i="0" baseline="0">
              <a:effectLst/>
              <a:latin typeface="+mn-lt"/>
            </a:endParaRPr>
          </a:p>
        </p:txBody>
      </p:sp>
      <p:cxnSp>
        <p:nvCxnSpPr>
          <p:cNvPr id="287767" name="AutoShape 23"/>
          <p:cNvCxnSpPr>
            <a:cxnSpLocks noChangeShapeType="1"/>
            <a:stCxn id="287758" idx="2"/>
            <a:endCxn id="287763" idx="0"/>
          </p:cNvCxnSpPr>
          <p:nvPr/>
        </p:nvCxnSpPr>
        <p:spPr bwMode="auto">
          <a:xfrm rot="5400000">
            <a:off x="4657344" y="3486277"/>
            <a:ext cx="267892" cy="5253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68" name="AutoShape 24"/>
          <p:cNvCxnSpPr>
            <a:cxnSpLocks noChangeShapeType="1"/>
            <a:stCxn id="287760" idx="2"/>
            <a:endCxn id="287765" idx="0"/>
          </p:cNvCxnSpPr>
          <p:nvPr/>
        </p:nvCxnSpPr>
        <p:spPr bwMode="auto">
          <a:xfrm rot="5400000">
            <a:off x="6526155" y="3490716"/>
            <a:ext cx="267892" cy="4365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70" name="AutoShape 26"/>
          <p:cNvCxnSpPr>
            <a:cxnSpLocks noChangeShapeType="1"/>
            <a:stCxn id="287759" idx="2"/>
            <a:endCxn id="287764" idx="0"/>
          </p:cNvCxnSpPr>
          <p:nvPr/>
        </p:nvCxnSpPr>
        <p:spPr bwMode="auto">
          <a:xfrm rot="5400000">
            <a:off x="5595483" y="3484763"/>
            <a:ext cx="267892" cy="5555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71" name="AutoShape 27"/>
          <p:cNvCxnSpPr>
            <a:cxnSpLocks noChangeShapeType="1"/>
            <a:stCxn id="287766" idx="2"/>
            <a:endCxn id="287762" idx="0"/>
          </p:cNvCxnSpPr>
          <p:nvPr/>
        </p:nvCxnSpPr>
        <p:spPr bwMode="auto">
          <a:xfrm rot="16200000" flipH="1">
            <a:off x="7368376" y="4157860"/>
            <a:ext cx="476245" cy="712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7772" name="AutoShape 28"/>
          <p:cNvSpPr>
            <a:spLocks noChangeArrowheads="1"/>
          </p:cNvSpPr>
          <p:nvPr/>
        </p:nvSpPr>
        <p:spPr bwMode="auto">
          <a:xfrm>
            <a:off x="2268538" y="3068638"/>
            <a:ext cx="983614" cy="376984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600" i="0" baseline="0">
                <a:effectLst/>
                <a:latin typeface="+mn-lt"/>
              </a:rPr>
              <a:t>initVerify</a:t>
            </a:r>
            <a:endParaRPr lang="en-US" sz="1600" i="0" baseline="0">
              <a:effectLst/>
              <a:latin typeface="+mn-lt"/>
            </a:endParaRPr>
          </a:p>
        </p:txBody>
      </p:sp>
      <p:sp>
        <p:nvSpPr>
          <p:cNvPr id="287773" name="AutoShape 29"/>
          <p:cNvSpPr>
            <a:spLocks noChangeArrowheads="1"/>
          </p:cNvSpPr>
          <p:nvPr/>
        </p:nvSpPr>
        <p:spPr bwMode="auto">
          <a:xfrm>
            <a:off x="2540000" y="3932238"/>
            <a:ext cx="839810" cy="376984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600" i="0" baseline="0">
                <a:effectLst/>
                <a:latin typeface="+mn-lt"/>
              </a:rPr>
              <a:t>update</a:t>
            </a:r>
            <a:endParaRPr lang="en-US" sz="1600" i="0" baseline="0">
              <a:effectLst/>
              <a:latin typeface="+mn-lt"/>
            </a:endParaRPr>
          </a:p>
        </p:txBody>
      </p:sp>
      <p:sp>
        <p:nvSpPr>
          <p:cNvPr id="287774" name="AutoShape 30"/>
          <p:cNvSpPr>
            <a:spLocks noChangeArrowheads="1"/>
          </p:cNvSpPr>
          <p:nvPr/>
        </p:nvSpPr>
        <p:spPr bwMode="auto">
          <a:xfrm>
            <a:off x="2535238" y="4868863"/>
            <a:ext cx="704785" cy="376984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600" i="0" baseline="0">
                <a:effectLst/>
                <a:latin typeface="+mn-lt"/>
              </a:rPr>
              <a:t>verify</a:t>
            </a:r>
            <a:endParaRPr lang="en-US" sz="1600" i="0" baseline="0">
              <a:effectLst/>
              <a:latin typeface="+mn-lt"/>
            </a:endParaRPr>
          </a:p>
        </p:txBody>
      </p:sp>
      <p:cxnSp>
        <p:nvCxnSpPr>
          <p:cNvPr id="287775" name="AutoShape 31"/>
          <p:cNvCxnSpPr>
            <a:cxnSpLocks noChangeShapeType="1"/>
            <a:stCxn id="287772" idx="2"/>
            <a:endCxn id="287773" idx="0"/>
          </p:cNvCxnSpPr>
          <p:nvPr/>
        </p:nvCxnSpPr>
        <p:spPr bwMode="auto">
          <a:xfrm rot="16200000" flipH="1">
            <a:off x="2616817" y="3589150"/>
            <a:ext cx="486616" cy="1995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76" name="AutoShape 32"/>
          <p:cNvCxnSpPr>
            <a:cxnSpLocks noChangeShapeType="1"/>
            <a:stCxn id="287773" idx="2"/>
            <a:endCxn id="287774" idx="0"/>
          </p:cNvCxnSpPr>
          <p:nvPr/>
        </p:nvCxnSpPr>
        <p:spPr bwMode="auto">
          <a:xfrm rot="5400000">
            <a:off x="2643948" y="4552905"/>
            <a:ext cx="559641" cy="722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77" name="AutoShape 33"/>
          <p:cNvCxnSpPr>
            <a:cxnSpLocks noChangeShapeType="1"/>
            <a:stCxn id="287773" idx="2"/>
            <a:endCxn id="287773" idx="0"/>
          </p:cNvCxnSpPr>
          <p:nvPr/>
        </p:nvCxnSpPr>
        <p:spPr bwMode="auto">
          <a:xfrm rot="5400000" flipH="1">
            <a:off x="2771413" y="4120730"/>
            <a:ext cx="376984" cy="1588"/>
          </a:xfrm>
          <a:prstGeom prst="curvedConnector5">
            <a:avLst>
              <a:gd name="adj1" fmla="val -60639"/>
              <a:gd name="adj2" fmla="val 40837846"/>
              <a:gd name="adj3" fmla="val 16063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78" name="AutoShape 34"/>
          <p:cNvCxnSpPr>
            <a:cxnSpLocks noChangeShapeType="1"/>
            <a:stCxn id="287774" idx="2"/>
            <a:endCxn id="287772" idx="0"/>
          </p:cNvCxnSpPr>
          <p:nvPr/>
        </p:nvCxnSpPr>
        <p:spPr bwMode="auto">
          <a:xfrm rot="5400000" flipH="1">
            <a:off x="1735383" y="4093600"/>
            <a:ext cx="2177209" cy="127286"/>
          </a:xfrm>
          <a:prstGeom prst="curvedConnector5">
            <a:avLst>
              <a:gd name="adj1" fmla="val -10500"/>
              <a:gd name="adj2" fmla="val 665975"/>
              <a:gd name="adj3" fmla="val 1105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79" name="AutoShape 35"/>
          <p:cNvCxnSpPr>
            <a:cxnSpLocks noChangeShapeType="1"/>
            <a:stCxn id="287774" idx="2"/>
            <a:endCxn id="287773" idx="0"/>
          </p:cNvCxnSpPr>
          <p:nvPr/>
        </p:nvCxnSpPr>
        <p:spPr bwMode="auto">
          <a:xfrm rot="5400000" flipH="1" flipV="1">
            <a:off x="2266963" y="4552906"/>
            <a:ext cx="1313609" cy="72274"/>
          </a:xfrm>
          <a:prstGeom prst="curvedConnector5">
            <a:avLst>
              <a:gd name="adj1" fmla="val -17402"/>
              <a:gd name="adj2" fmla="val 997287"/>
              <a:gd name="adj3" fmla="val 11740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4356100" y="4437063"/>
            <a:ext cx="720725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7781" name="Rectangle 37"/>
          <p:cNvSpPr>
            <a:spLocks noChangeArrowheads="1"/>
          </p:cNvSpPr>
          <p:nvPr/>
        </p:nvSpPr>
        <p:spPr bwMode="auto">
          <a:xfrm>
            <a:off x="5076825" y="4437063"/>
            <a:ext cx="1511300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7782" name="Rectangle 38"/>
          <p:cNvSpPr>
            <a:spLocks noChangeArrowheads="1"/>
          </p:cNvSpPr>
          <p:nvPr/>
        </p:nvSpPr>
        <p:spPr bwMode="auto">
          <a:xfrm>
            <a:off x="6588125" y="4437063"/>
            <a:ext cx="576263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PT">
              <a:effectLst/>
              <a:latin typeface="+mn-lt"/>
            </a:endParaRPr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>
            <a:off x="4354513" y="5084763"/>
            <a:ext cx="674973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update</a:t>
            </a:r>
            <a:endParaRPr lang="en-US" sz="1200" i="0" baseline="0">
              <a:effectLst/>
              <a:latin typeface="+mn-lt"/>
            </a:endParaRPr>
          </a:p>
        </p:txBody>
      </p:sp>
      <p:sp>
        <p:nvSpPr>
          <p:cNvPr id="287784" name="AutoShape 40"/>
          <p:cNvSpPr>
            <a:spLocks noChangeArrowheads="1"/>
          </p:cNvSpPr>
          <p:nvPr/>
        </p:nvSpPr>
        <p:spPr bwMode="auto">
          <a:xfrm>
            <a:off x="5291138" y="5084763"/>
            <a:ext cx="674973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update</a:t>
            </a:r>
            <a:endParaRPr lang="en-US" sz="1200" i="0" baseline="0">
              <a:effectLst/>
              <a:latin typeface="+mn-lt"/>
            </a:endParaRPr>
          </a:p>
        </p:txBody>
      </p:sp>
      <p:sp>
        <p:nvSpPr>
          <p:cNvPr id="287785" name="AutoShape 41"/>
          <p:cNvSpPr>
            <a:spLocks noChangeArrowheads="1"/>
          </p:cNvSpPr>
          <p:nvPr/>
        </p:nvSpPr>
        <p:spPr bwMode="auto">
          <a:xfrm>
            <a:off x="6227763" y="5084763"/>
            <a:ext cx="674973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update</a:t>
            </a:r>
            <a:endParaRPr lang="en-US" sz="1200" i="0" baseline="0">
              <a:effectLst/>
              <a:latin typeface="+mn-lt"/>
            </a:endParaRPr>
          </a:p>
        </p:txBody>
      </p:sp>
      <p:sp>
        <p:nvSpPr>
          <p:cNvPr id="287786" name="AutoShape 42"/>
          <p:cNvSpPr>
            <a:spLocks noChangeArrowheads="1"/>
          </p:cNvSpPr>
          <p:nvPr/>
        </p:nvSpPr>
        <p:spPr bwMode="auto">
          <a:xfrm>
            <a:off x="7380288" y="5084763"/>
            <a:ext cx="575386" cy="30888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pt-PT" sz="1200" i="0" baseline="0">
                <a:effectLst/>
                <a:latin typeface="+mn-lt"/>
              </a:rPr>
              <a:t>verify</a:t>
            </a:r>
            <a:endParaRPr lang="en-US" sz="1200" i="0" baseline="0">
              <a:effectLst/>
              <a:latin typeface="+mn-lt"/>
            </a:endParaRPr>
          </a:p>
        </p:txBody>
      </p:sp>
      <p:cxnSp>
        <p:nvCxnSpPr>
          <p:cNvPr id="287787" name="AutoShape 43"/>
          <p:cNvCxnSpPr>
            <a:cxnSpLocks noChangeShapeType="1"/>
            <a:stCxn id="287780" idx="2"/>
            <a:endCxn id="287783" idx="0"/>
          </p:cNvCxnSpPr>
          <p:nvPr/>
        </p:nvCxnSpPr>
        <p:spPr bwMode="auto">
          <a:xfrm rot="5400000">
            <a:off x="4535361" y="4903661"/>
            <a:ext cx="337742" cy="24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88" name="AutoShape 44"/>
          <p:cNvCxnSpPr>
            <a:cxnSpLocks noChangeShapeType="1"/>
            <a:stCxn id="287781" idx="2"/>
            <a:endCxn id="287784" idx="0"/>
          </p:cNvCxnSpPr>
          <p:nvPr/>
        </p:nvCxnSpPr>
        <p:spPr bwMode="auto">
          <a:xfrm rot="5400000">
            <a:off x="5561679" y="4813967"/>
            <a:ext cx="337742" cy="20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89" name="AutoShape 45"/>
          <p:cNvCxnSpPr>
            <a:cxnSpLocks noChangeShapeType="1"/>
            <a:stCxn id="287762" idx="2"/>
            <a:endCxn id="287786" idx="0"/>
          </p:cNvCxnSpPr>
          <p:nvPr/>
        </p:nvCxnSpPr>
        <p:spPr bwMode="auto">
          <a:xfrm rot="16200000" flipH="1">
            <a:off x="7488227" y="4905009"/>
            <a:ext cx="333654" cy="2585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7790" name="Rectangle 46"/>
          <p:cNvSpPr>
            <a:spLocks noChangeArrowheads="1"/>
          </p:cNvSpPr>
          <p:nvPr/>
        </p:nvSpPr>
        <p:spPr bwMode="auto">
          <a:xfrm>
            <a:off x="7411629" y="5661025"/>
            <a:ext cx="504825" cy="3815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pt-PT" sz="1800" baseline="0" dirty="0">
                <a:effectLst/>
                <a:latin typeface="+mn-lt"/>
              </a:rPr>
              <a:t>v</a:t>
            </a:r>
            <a:endParaRPr lang="en-US" sz="1800" baseline="0" dirty="0">
              <a:effectLst/>
              <a:latin typeface="+mn-lt"/>
            </a:endParaRPr>
          </a:p>
        </p:txBody>
      </p:sp>
      <p:cxnSp>
        <p:nvCxnSpPr>
          <p:cNvPr id="287791" name="AutoShape 47"/>
          <p:cNvCxnSpPr>
            <a:cxnSpLocks noChangeShapeType="1"/>
            <a:stCxn id="287786" idx="2"/>
            <a:endCxn id="287790" idx="0"/>
          </p:cNvCxnSpPr>
          <p:nvPr/>
        </p:nvCxnSpPr>
        <p:spPr bwMode="auto">
          <a:xfrm rot="5400000">
            <a:off x="7532321" y="5525365"/>
            <a:ext cx="267382" cy="39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93" name="AutoShape 49"/>
          <p:cNvCxnSpPr>
            <a:cxnSpLocks noChangeShapeType="1"/>
            <a:stCxn id="287782" idx="2"/>
            <a:endCxn id="287785" idx="0"/>
          </p:cNvCxnSpPr>
          <p:nvPr/>
        </p:nvCxnSpPr>
        <p:spPr bwMode="auto">
          <a:xfrm rot="5400000">
            <a:off x="6551883" y="4760389"/>
            <a:ext cx="337742" cy="3110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470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Key</a:t>
            </a:r>
            <a:r>
              <a:rPr lang="pt-PT" i="1" dirty="0" smtClean="0"/>
              <a:t> </a:t>
            </a:r>
            <a:r>
              <a:rPr lang="pt-PT" i="1" dirty="0" err="1" smtClean="0"/>
              <a:t>Stores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Armazenamento de chaves e certificados</a:t>
            </a:r>
          </a:p>
          <a:p>
            <a:r>
              <a:rPr lang="pt-PT" dirty="0" smtClean="0"/>
              <a:t>Representação através da </a:t>
            </a:r>
            <a:r>
              <a:rPr lang="pt-PT" i="1" dirty="0" err="1" smtClean="0"/>
              <a:t>engine</a:t>
            </a:r>
            <a:r>
              <a:rPr lang="pt-PT" i="1" dirty="0" smtClean="0"/>
              <a:t> </a:t>
            </a:r>
            <a:r>
              <a:rPr lang="pt-PT" i="1" dirty="0" err="1" smtClean="0"/>
              <a:t>class</a:t>
            </a:r>
            <a:r>
              <a:rPr lang="pt-PT" dirty="0" smtClean="0"/>
              <a:t> </a:t>
            </a:r>
            <a:r>
              <a:rPr lang="pt-PT" b="1" dirty="0" err="1" smtClean="0"/>
              <a:t>KeyStore</a:t>
            </a:r>
            <a:endParaRPr lang="pt-PT" dirty="0" smtClean="0"/>
          </a:p>
          <a:p>
            <a:r>
              <a:rPr lang="pt-PT" dirty="0" smtClean="0"/>
              <a:t>Três tipos de entrada</a:t>
            </a:r>
          </a:p>
          <a:p>
            <a:pPr lvl="1"/>
            <a:r>
              <a:rPr lang="pt-PT" dirty="0" smtClean="0"/>
              <a:t>Chaves privadas e certificados associados (incluindo a cadeia)</a:t>
            </a:r>
          </a:p>
          <a:p>
            <a:pPr lvl="1"/>
            <a:r>
              <a:rPr lang="pt-PT" dirty="0" smtClean="0"/>
              <a:t>Chaves simétricas</a:t>
            </a:r>
          </a:p>
          <a:p>
            <a:pPr lvl="1"/>
            <a:r>
              <a:rPr lang="pt-PT" dirty="0" smtClean="0"/>
              <a:t>Certificados representando </a:t>
            </a:r>
            <a:r>
              <a:rPr lang="pt-PT" i="1" dirty="0" err="1" smtClean="0"/>
              <a:t>trust</a:t>
            </a:r>
            <a:r>
              <a:rPr lang="pt-PT" i="1" dirty="0" smtClean="0"/>
              <a:t> </a:t>
            </a:r>
            <a:r>
              <a:rPr lang="pt-PT" i="1" dirty="0" err="1" smtClean="0"/>
              <a:t>anchors</a:t>
            </a:r>
            <a:endParaRPr lang="pt-PT" dirty="0" smtClean="0"/>
          </a:p>
          <a:p>
            <a:r>
              <a:rPr lang="pt-PT" dirty="0" smtClean="0"/>
              <a:t>Protecção baseada em </a:t>
            </a:r>
            <a:r>
              <a:rPr lang="pt-PT" i="1" dirty="0" err="1" smtClean="0"/>
              <a:t>passwords</a:t>
            </a:r>
            <a:endParaRPr lang="pt-PT" i="1" dirty="0" smtClean="0"/>
          </a:p>
          <a:p>
            <a:pPr lvl="1"/>
            <a:r>
              <a:rPr lang="pt-PT" dirty="0" smtClean="0"/>
              <a:t>Integridade de todo o repositório - uma </a:t>
            </a:r>
            <a:r>
              <a:rPr lang="pt-PT" dirty="0" err="1" smtClean="0"/>
              <a:t>password</a:t>
            </a:r>
            <a:r>
              <a:rPr lang="pt-PT" dirty="0" smtClean="0"/>
              <a:t> por repositório</a:t>
            </a:r>
          </a:p>
          <a:p>
            <a:pPr lvl="1"/>
            <a:r>
              <a:rPr lang="pt-PT" dirty="0" smtClean="0"/>
              <a:t>Confidencialidade das entradas contendo chaves privadas ou secretas </a:t>
            </a:r>
            <a:r>
              <a:rPr lang="pt-PT" smtClean="0"/>
              <a:t>- uma </a:t>
            </a:r>
            <a:r>
              <a:rPr lang="pt-PT" dirty="0" err="1" smtClean="0"/>
              <a:t>password</a:t>
            </a:r>
            <a:r>
              <a:rPr lang="pt-PT" dirty="0" smtClean="0"/>
              <a:t> por entrada do repositório</a:t>
            </a:r>
          </a:p>
          <a:p>
            <a:r>
              <a:rPr lang="pt-PT" dirty="0" smtClean="0"/>
              <a:t>Formatos de ficheiro (tipos de </a:t>
            </a:r>
            <a:r>
              <a:rPr lang="pt-PT" i="1" dirty="0" err="1" smtClean="0"/>
              <a:t>provider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JKS – Formato proprietário da </a:t>
            </a:r>
            <a:r>
              <a:rPr lang="pt-PT" i="1" dirty="0" err="1" smtClean="0"/>
              <a:t>Sun</a:t>
            </a:r>
            <a:endParaRPr lang="pt-PT" i="1" dirty="0" smtClean="0"/>
          </a:p>
          <a:p>
            <a:pPr lvl="1"/>
            <a:r>
              <a:rPr lang="pt-PT" dirty="0" smtClean="0"/>
              <a:t>JCEKS – Evolução do formato JCE com melhor protecção</a:t>
            </a:r>
          </a:p>
          <a:p>
            <a:pPr lvl="1"/>
            <a:r>
              <a:rPr lang="pt-PT" dirty="0" smtClean="0"/>
              <a:t>PKCS12 – Norma PKCS#12 (usada nos ficheiros .</a:t>
            </a:r>
            <a:r>
              <a:rPr lang="pt-PT" dirty="0" err="1" smtClean="0"/>
              <a:t>pfx</a:t>
            </a:r>
            <a:r>
              <a:rPr lang="pt-PT" dirty="0" smtClean="0"/>
              <a:t> criados pelo </a:t>
            </a:r>
            <a:r>
              <a:rPr lang="pt-PT" i="1" dirty="0" smtClean="0"/>
              <a:t>Windows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83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Entradas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Cada entrada tem um associado um </a:t>
            </a:r>
            <a:r>
              <a:rPr lang="pt-PT" i="1" dirty="0" smtClean="0"/>
              <a:t>alias</a:t>
            </a:r>
            <a:r>
              <a:rPr lang="pt-PT" dirty="0" smtClean="0"/>
              <a:t>, do tipo </a:t>
            </a:r>
            <a:r>
              <a:rPr lang="pt-PT" b="1" dirty="0" err="1" smtClean="0"/>
              <a:t>String</a:t>
            </a:r>
            <a:endParaRPr lang="pt-PT" b="1" dirty="0" smtClean="0"/>
          </a:p>
          <a:p>
            <a:r>
              <a:rPr lang="pt-PT" dirty="0" smtClean="0"/>
              <a:t>Interface base</a:t>
            </a:r>
            <a:r>
              <a:rPr lang="pt-PT" b="1" dirty="0" smtClean="0"/>
              <a:t> </a:t>
            </a:r>
            <a:r>
              <a:rPr lang="pt-PT" b="1" dirty="0" err="1" smtClean="0"/>
              <a:t>Entry</a:t>
            </a:r>
            <a:endParaRPr lang="pt-PT" b="1" dirty="0" smtClean="0"/>
          </a:p>
          <a:p>
            <a:endParaRPr lang="pt-PT" b="1" dirty="0" smtClean="0"/>
          </a:p>
          <a:p>
            <a:r>
              <a:rPr lang="pt-PT" b="1" dirty="0" err="1" smtClean="0"/>
              <a:t>PrivateKeyEntry</a:t>
            </a:r>
            <a:r>
              <a:rPr lang="pt-PT" b="1" dirty="0" smtClean="0"/>
              <a:t> - </a:t>
            </a:r>
            <a:r>
              <a:rPr lang="pt-PT" dirty="0" smtClean="0"/>
              <a:t>Chaves privadas e certificados associados</a:t>
            </a:r>
          </a:p>
          <a:p>
            <a:pPr lvl="1"/>
            <a:r>
              <a:rPr lang="pt-PT" b="1" dirty="0" err="1" smtClean="0"/>
              <a:t>ctor(PrivateKey</a:t>
            </a:r>
            <a:r>
              <a:rPr lang="pt-PT" b="1" dirty="0" smtClean="0"/>
              <a:t>, </a:t>
            </a:r>
            <a:r>
              <a:rPr lang="pt-PT" b="1" dirty="0" err="1" smtClean="0"/>
              <a:t>Certificate[</a:t>
            </a:r>
            <a:r>
              <a:rPr lang="pt-PT" b="1" dirty="0" smtClean="0"/>
              <a:t>])</a:t>
            </a:r>
          </a:p>
          <a:p>
            <a:pPr lvl="1"/>
            <a:r>
              <a:rPr lang="pt-PT" b="1" dirty="0" err="1" smtClean="0"/>
              <a:t>Certificate</a:t>
            </a:r>
            <a:r>
              <a:rPr lang="pt-PT" b="1" dirty="0" smtClean="0"/>
              <a:t> </a:t>
            </a:r>
            <a:r>
              <a:rPr lang="pt-PT" b="1" dirty="0" err="1" smtClean="0"/>
              <a:t>getCertificate(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Certificate[</a:t>
            </a:r>
            <a:r>
              <a:rPr lang="pt-PT" b="1" dirty="0" smtClean="0"/>
              <a:t>] </a:t>
            </a:r>
            <a:r>
              <a:rPr lang="pt-PT" b="1" dirty="0" err="1" smtClean="0"/>
              <a:t>getCertificateChain(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PrivateKey</a:t>
            </a:r>
            <a:r>
              <a:rPr lang="pt-PT" b="1" dirty="0" smtClean="0"/>
              <a:t> </a:t>
            </a:r>
            <a:r>
              <a:rPr lang="pt-PT" b="1" dirty="0" err="1" smtClean="0"/>
              <a:t>getPrivateKey(</a:t>
            </a:r>
            <a:r>
              <a:rPr lang="pt-PT" b="1" dirty="0" smtClean="0"/>
              <a:t>)</a:t>
            </a:r>
          </a:p>
          <a:p>
            <a:r>
              <a:rPr lang="pt-PT" b="1" dirty="0" err="1" smtClean="0"/>
              <a:t>SecretKeyEntry</a:t>
            </a:r>
            <a:r>
              <a:rPr lang="pt-PT" b="1" dirty="0" smtClean="0"/>
              <a:t> - </a:t>
            </a:r>
            <a:r>
              <a:rPr lang="pt-PT" dirty="0" smtClean="0"/>
              <a:t>Chaves simétricas</a:t>
            </a:r>
          </a:p>
          <a:p>
            <a:pPr lvl="1"/>
            <a:r>
              <a:rPr lang="pt-PT" b="1" dirty="0" err="1" smtClean="0"/>
              <a:t>ctor(SecretKey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SecretKey</a:t>
            </a:r>
            <a:r>
              <a:rPr lang="pt-PT" b="1" dirty="0" smtClean="0"/>
              <a:t> </a:t>
            </a:r>
            <a:r>
              <a:rPr lang="pt-PT" b="1" dirty="0" err="1" smtClean="0"/>
              <a:t>getSecretKey(</a:t>
            </a:r>
            <a:r>
              <a:rPr lang="pt-PT" b="1" dirty="0" smtClean="0"/>
              <a:t>)</a:t>
            </a:r>
          </a:p>
          <a:p>
            <a:r>
              <a:rPr lang="pt-PT" b="1" dirty="0" err="1" smtClean="0"/>
              <a:t>TrustedCertificateEntry</a:t>
            </a:r>
            <a:r>
              <a:rPr lang="pt-PT" b="1" dirty="0" smtClean="0"/>
              <a:t> - </a:t>
            </a:r>
            <a:r>
              <a:rPr lang="pt-PT" i="1" dirty="0" err="1" smtClean="0"/>
              <a:t>Trust</a:t>
            </a:r>
            <a:r>
              <a:rPr lang="pt-PT" i="1" dirty="0" smtClean="0"/>
              <a:t> </a:t>
            </a:r>
            <a:r>
              <a:rPr lang="pt-PT" i="1" dirty="0" err="1" smtClean="0"/>
              <a:t>anchors</a:t>
            </a:r>
            <a:endParaRPr lang="pt-PT" i="1" dirty="0" smtClean="0"/>
          </a:p>
          <a:p>
            <a:pPr lvl="1"/>
            <a:r>
              <a:rPr lang="pt-PT" b="1" dirty="0" err="1" smtClean="0"/>
              <a:t>ctor(Certificate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Certificate</a:t>
            </a:r>
            <a:r>
              <a:rPr lang="pt-PT" b="1" dirty="0" smtClean="0"/>
              <a:t> </a:t>
            </a:r>
            <a:r>
              <a:rPr lang="pt-PT" b="1" dirty="0" err="1" smtClean="0"/>
              <a:t>getTrustedCertificate(</a:t>
            </a:r>
            <a:r>
              <a:rPr lang="pt-PT" b="1" dirty="0" smtClean="0"/>
              <a:t>)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64897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Classe </a:t>
            </a:r>
            <a:r>
              <a:rPr lang="pt-PT" b="1" dirty="0" err="1" smtClean="0"/>
              <a:t>KeyStore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i="1" dirty="0" err="1" smtClean="0"/>
              <a:t>Load</a:t>
            </a:r>
            <a:r>
              <a:rPr lang="pt-PT" dirty="0" smtClean="0"/>
              <a:t> e </a:t>
            </a:r>
            <a:r>
              <a:rPr lang="pt-PT" i="1" dirty="0" err="1" smtClean="0"/>
              <a:t>store</a:t>
            </a:r>
            <a:endParaRPr lang="pt-PT" i="1" dirty="0" smtClean="0"/>
          </a:p>
          <a:p>
            <a:pPr lvl="1"/>
            <a:r>
              <a:rPr lang="pt-PT" b="1" dirty="0" err="1" smtClean="0"/>
              <a:t>void</a:t>
            </a:r>
            <a:r>
              <a:rPr lang="pt-PT" b="1" dirty="0" smtClean="0"/>
              <a:t> </a:t>
            </a:r>
            <a:r>
              <a:rPr lang="pt-PT" b="1" dirty="0" err="1" smtClean="0"/>
              <a:t>load(InputStream</a:t>
            </a:r>
            <a:r>
              <a:rPr lang="pt-PT" b="1" dirty="0" smtClean="0"/>
              <a:t>, </a:t>
            </a:r>
            <a:r>
              <a:rPr lang="pt-PT" b="1" dirty="0" err="1" smtClean="0"/>
              <a:t>char[</a:t>
            </a:r>
            <a:r>
              <a:rPr lang="pt-PT" b="1" dirty="0" smtClean="0"/>
              <a:t>] </a:t>
            </a:r>
            <a:r>
              <a:rPr lang="pt-PT" b="1" dirty="0" err="1" smtClean="0"/>
              <a:t>password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void</a:t>
            </a:r>
            <a:r>
              <a:rPr lang="pt-PT" b="1" dirty="0" smtClean="0"/>
              <a:t> </a:t>
            </a:r>
            <a:r>
              <a:rPr lang="pt-PT" b="1" dirty="0" err="1" smtClean="0"/>
              <a:t>load(LoadStoreParameter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void</a:t>
            </a:r>
            <a:r>
              <a:rPr lang="pt-PT" b="1" dirty="0" smtClean="0"/>
              <a:t> </a:t>
            </a:r>
            <a:r>
              <a:rPr lang="pt-PT" b="1" dirty="0" err="1" smtClean="0"/>
              <a:t>store(OutputStream</a:t>
            </a:r>
            <a:r>
              <a:rPr lang="pt-PT" b="1" dirty="0" smtClean="0"/>
              <a:t>, </a:t>
            </a:r>
            <a:r>
              <a:rPr lang="pt-PT" b="1" dirty="0" err="1" smtClean="0"/>
              <a:t>char[</a:t>
            </a:r>
            <a:r>
              <a:rPr lang="pt-PT" b="1" dirty="0" smtClean="0"/>
              <a:t>] </a:t>
            </a:r>
            <a:r>
              <a:rPr lang="pt-PT" b="1" dirty="0" err="1" smtClean="0"/>
              <a:t>password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void</a:t>
            </a:r>
            <a:r>
              <a:rPr lang="pt-PT" b="1" dirty="0" smtClean="0"/>
              <a:t> </a:t>
            </a:r>
            <a:r>
              <a:rPr lang="pt-PT" b="1" dirty="0" err="1" smtClean="0"/>
              <a:t>store(LoadStoreParameter</a:t>
            </a:r>
            <a:r>
              <a:rPr lang="pt-PT" b="1" dirty="0" smtClean="0"/>
              <a:t>)</a:t>
            </a:r>
          </a:p>
          <a:p>
            <a:r>
              <a:rPr lang="pt-PT" dirty="0" smtClean="0"/>
              <a:t>Listagem</a:t>
            </a:r>
          </a:p>
          <a:p>
            <a:pPr lvl="1"/>
            <a:r>
              <a:rPr lang="pt-PT" b="1" dirty="0" err="1" smtClean="0"/>
              <a:t>Enumeration&lt;String</a:t>
            </a:r>
            <a:r>
              <a:rPr lang="pt-PT" b="1" dirty="0" smtClean="0"/>
              <a:t>&gt; </a:t>
            </a:r>
            <a:r>
              <a:rPr lang="pt-PT" b="1" dirty="0" err="1" smtClean="0"/>
              <a:t>aliases(</a:t>
            </a:r>
            <a:r>
              <a:rPr lang="pt-PT" b="1" dirty="0" smtClean="0"/>
              <a:t>)</a:t>
            </a:r>
          </a:p>
          <a:p>
            <a:r>
              <a:rPr lang="pt-PT" dirty="0" smtClean="0"/>
              <a:t>Acesso a entradas</a:t>
            </a:r>
          </a:p>
          <a:p>
            <a:pPr lvl="1"/>
            <a:r>
              <a:rPr lang="pt-PT" b="1" dirty="0" err="1" smtClean="0"/>
              <a:t>Entry</a:t>
            </a:r>
            <a:r>
              <a:rPr lang="pt-PT" b="1" dirty="0" smtClean="0"/>
              <a:t> </a:t>
            </a:r>
            <a:r>
              <a:rPr lang="pt-PT" b="1" dirty="0" err="1" smtClean="0"/>
              <a:t>getEntry(String</a:t>
            </a:r>
            <a:r>
              <a:rPr lang="pt-PT" b="1" dirty="0" smtClean="0"/>
              <a:t> alias, </a:t>
            </a:r>
            <a:r>
              <a:rPr lang="pt-PT" b="1" dirty="0" err="1" smtClean="0"/>
              <a:t>ProtectionParameter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void</a:t>
            </a:r>
            <a:r>
              <a:rPr lang="pt-PT" b="1" dirty="0" smtClean="0"/>
              <a:t> </a:t>
            </a:r>
            <a:r>
              <a:rPr lang="pt-PT" b="1" dirty="0" err="1" smtClean="0"/>
              <a:t>setEntry(String</a:t>
            </a:r>
            <a:r>
              <a:rPr lang="pt-PT" b="1" dirty="0" smtClean="0"/>
              <a:t> alias, </a:t>
            </a:r>
            <a:r>
              <a:rPr lang="pt-PT" b="1" dirty="0" err="1" smtClean="0"/>
              <a:t>Entry</a:t>
            </a:r>
            <a:r>
              <a:rPr lang="pt-PT" b="1" dirty="0" smtClean="0"/>
              <a:t>, </a:t>
            </a:r>
            <a:r>
              <a:rPr lang="pt-PT" b="1" dirty="0" err="1" smtClean="0"/>
              <a:t>ProtectionParameters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boolean</a:t>
            </a:r>
            <a:r>
              <a:rPr lang="pt-PT" b="1" dirty="0" smtClean="0"/>
              <a:t> </a:t>
            </a:r>
            <a:r>
              <a:rPr lang="pt-PT" b="1" dirty="0" err="1" smtClean="0"/>
              <a:t>is</a:t>
            </a:r>
            <a:r>
              <a:rPr lang="pt-PT" b="1" i="1" dirty="0" err="1" smtClean="0"/>
              <a:t>Xxx</a:t>
            </a:r>
            <a:r>
              <a:rPr lang="pt-PT" b="1" dirty="0" err="1" smtClean="0"/>
              <a:t>Entry(String</a:t>
            </a:r>
            <a:r>
              <a:rPr lang="pt-PT" b="1" dirty="0" smtClean="0"/>
              <a:t> alias)</a:t>
            </a:r>
          </a:p>
          <a:p>
            <a:r>
              <a:rPr lang="pt-PT" dirty="0" smtClean="0"/>
              <a:t>Métodos especializados</a:t>
            </a:r>
          </a:p>
          <a:p>
            <a:pPr lvl="1"/>
            <a:r>
              <a:rPr lang="pt-PT" b="1" dirty="0" err="1" smtClean="0"/>
              <a:t>Key</a:t>
            </a:r>
            <a:r>
              <a:rPr lang="pt-PT" b="1" dirty="0" smtClean="0"/>
              <a:t> </a:t>
            </a:r>
            <a:r>
              <a:rPr lang="pt-PT" b="1" dirty="0" err="1" smtClean="0"/>
              <a:t>getKey(String</a:t>
            </a:r>
            <a:r>
              <a:rPr lang="pt-PT" b="1" dirty="0" smtClean="0"/>
              <a:t> alias, </a:t>
            </a:r>
            <a:r>
              <a:rPr lang="pt-PT" b="1" dirty="0" err="1" smtClean="0"/>
              <a:t>char[</a:t>
            </a:r>
            <a:r>
              <a:rPr lang="pt-PT" b="1" dirty="0" smtClean="0"/>
              <a:t>] </a:t>
            </a:r>
            <a:r>
              <a:rPr lang="pt-PT" b="1" dirty="0" err="1" smtClean="0"/>
              <a:t>password</a:t>
            </a:r>
            <a:r>
              <a:rPr lang="pt-PT" b="1" dirty="0" smtClean="0"/>
              <a:t>)</a:t>
            </a:r>
          </a:p>
          <a:p>
            <a:pPr lvl="1"/>
            <a:r>
              <a:rPr lang="pt-PT" dirty="0" smtClean="0"/>
              <a:t>…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58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Princípios de desenho</a:t>
            </a:r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Independência dos algoritmos e </a:t>
            </a:r>
            <a:r>
              <a:rPr lang="pt-PT" dirty="0" smtClean="0"/>
              <a:t>expansibilidade</a:t>
            </a:r>
            <a:endParaRPr lang="pt-PT" dirty="0"/>
          </a:p>
          <a:p>
            <a:pPr lvl="1"/>
            <a:r>
              <a:rPr lang="pt-PT" dirty="0" smtClean="0"/>
              <a:t>Utilização </a:t>
            </a:r>
            <a:r>
              <a:rPr lang="pt-PT" dirty="0"/>
              <a:t>de </a:t>
            </a:r>
            <a:r>
              <a:rPr lang="pt-PT" dirty="0" smtClean="0"/>
              <a:t>esquemas criptográficos</a:t>
            </a:r>
            <a:r>
              <a:rPr lang="pt-PT" dirty="0"/>
              <a:t>, como a assinatura digital e a cifra simétrica, independentemente dos algoritmos que os implementam</a:t>
            </a:r>
          </a:p>
          <a:p>
            <a:pPr lvl="1"/>
            <a:r>
              <a:rPr lang="pt-PT" dirty="0" smtClean="0"/>
              <a:t>Capacidade </a:t>
            </a:r>
            <a:r>
              <a:rPr lang="pt-PT" dirty="0"/>
              <a:t>de acrescentar novos algoritmos para os mecanismos criptográficos </a:t>
            </a:r>
            <a:r>
              <a:rPr lang="pt-PT" dirty="0" smtClean="0"/>
              <a:t>considerados</a:t>
            </a:r>
          </a:p>
          <a:p>
            <a:pPr lvl="1"/>
            <a:endParaRPr lang="pt-PT" dirty="0"/>
          </a:p>
          <a:p>
            <a:r>
              <a:rPr lang="pt-PT" dirty="0"/>
              <a:t>Independência da implementação e interoperabilidade</a:t>
            </a:r>
          </a:p>
          <a:p>
            <a:pPr lvl="1"/>
            <a:r>
              <a:rPr lang="pt-PT" dirty="0" smtClean="0"/>
              <a:t>Várias </a:t>
            </a:r>
            <a:r>
              <a:rPr lang="pt-PT" dirty="0"/>
              <a:t>implementações para o mesmo algoritmos</a:t>
            </a:r>
          </a:p>
          <a:p>
            <a:pPr lvl="1"/>
            <a:r>
              <a:rPr lang="pt-PT" dirty="0" smtClean="0"/>
              <a:t>Interoperabilidade </a:t>
            </a:r>
            <a:r>
              <a:rPr lang="pt-PT" dirty="0"/>
              <a:t>entre várias </a:t>
            </a:r>
            <a:r>
              <a:rPr lang="pt-PT" dirty="0" smtClean="0"/>
              <a:t>implementações, por exemplo, </a:t>
            </a:r>
            <a:r>
              <a:rPr lang="pt-PT" dirty="0"/>
              <a:t>assinar com uma implementação e verificar com outra</a:t>
            </a:r>
          </a:p>
          <a:p>
            <a:pPr lvl="1"/>
            <a:r>
              <a:rPr lang="pt-PT" dirty="0" smtClean="0"/>
              <a:t>Acesso </a:t>
            </a:r>
            <a:r>
              <a:rPr lang="pt-PT" dirty="0"/>
              <a:t>normalizado a características próprias dos algoritmos</a:t>
            </a:r>
          </a:p>
        </p:txBody>
      </p:sp>
    </p:spTree>
    <p:extLst>
      <p:ext uri="{BB962C8B-B14F-4D97-AF65-F5344CB8AC3E}">
        <p14:creationId xmlns:p14="http://schemas.microsoft.com/office/powerpoint/2010/main" val="26395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Esquemas, algoritmos e implementações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635375" y="1268413"/>
            <a:ext cx="993186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noAutofit/>
          </a:bodyPr>
          <a:lstStyle/>
          <a:p>
            <a:pPr algn="ctr"/>
            <a:r>
              <a:rPr lang="pt-PT" i="0" baseline="0" dirty="0">
                <a:effectLst/>
                <a:latin typeface="+mn-lt"/>
                <a:cs typeface="Times New Roman" pitchFamily="18" charset="0"/>
              </a:rPr>
              <a:t>Esquema</a:t>
            </a:r>
            <a:endParaRPr lang="en-US" i="0" baseline="0" dirty="0"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2339975" y="2492375"/>
            <a:ext cx="580906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noAutofit/>
          </a:bodyPr>
          <a:lstStyle/>
          <a:p>
            <a:pPr algn="ctr"/>
            <a:r>
              <a:rPr lang="pt-PT" i="0" baseline="0">
                <a:effectLst/>
                <a:latin typeface="+mn-lt"/>
                <a:cs typeface="Times New Roman" pitchFamily="18" charset="0"/>
              </a:rPr>
              <a:t>AlgA</a:t>
            </a:r>
            <a:endParaRPr lang="en-US" i="0" baseline="0"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5076825" y="2492375"/>
            <a:ext cx="571288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noAutofit/>
          </a:bodyPr>
          <a:lstStyle/>
          <a:p>
            <a:pPr algn="ctr"/>
            <a:r>
              <a:rPr lang="pt-PT" i="0" baseline="0">
                <a:effectLst/>
                <a:latin typeface="+mn-lt"/>
                <a:cs typeface="Times New Roman" pitchFamily="18" charset="0"/>
              </a:rPr>
              <a:t>AlgB</a:t>
            </a:r>
            <a:endParaRPr lang="en-US" i="0" baseline="0"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1116013" y="4005263"/>
            <a:ext cx="689910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noAutofit/>
          </a:bodyPr>
          <a:lstStyle/>
          <a:p>
            <a:pPr algn="ctr"/>
            <a:r>
              <a:rPr lang="pt-PT" i="0" baseline="0">
                <a:effectLst/>
                <a:latin typeface="+mn-lt"/>
                <a:cs typeface="Times New Roman" pitchFamily="18" charset="0"/>
              </a:rPr>
              <a:t>ImpA1</a:t>
            </a:r>
            <a:endParaRPr lang="en-US" i="0" baseline="0"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3563938" y="4076700"/>
            <a:ext cx="689910" cy="3099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noAutofit/>
          </a:bodyPr>
          <a:lstStyle/>
          <a:p>
            <a:pPr algn="ctr"/>
            <a:r>
              <a:rPr lang="pt-PT" i="0" baseline="0">
                <a:effectLst/>
                <a:latin typeface="+mn-lt"/>
                <a:cs typeface="Times New Roman" pitchFamily="18" charset="0"/>
              </a:rPr>
              <a:t>ImpA2</a:t>
            </a:r>
            <a:endParaRPr lang="en-US" i="0" baseline="0"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294921" name="Line 9"/>
          <p:cNvSpPr>
            <a:spLocks noChangeShapeType="1"/>
          </p:cNvSpPr>
          <p:nvPr/>
        </p:nvSpPr>
        <p:spPr bwMode="auto">
          <a:xfrm>
            <a:off x="1042988" y="2133600"/>
            <a:ext cx="655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noAutofit/>
          </a:bodyPr>
          <a:lstStyle/>
          <a:p>
            <a:endParaRPr lang="pt-PT"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294922" name="Line 10"/>
          <p:cNvSpPr>
            <a:spLocks noChangeShapeType="1"/>
          </p:cNvSpPr>
          <p:nvPr/>
        </p:nvSpPr>
        <p:spPr bwMode="auto">
          <a:xfrm>
            <a:off x="1042988" y="3573463"/>
            <a:ext cx="655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noAutofit/>
          </a:bodyPr>
          <a:lstStyle/>
          <a:p>
            <a:endParaRPr lang="pt-PT"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6948488" y="1268413"/>
            <a:ext cx="1117912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noAutofit/>
          </a:bodyPr>
          <a:lstStyle/>
          <a:p>
            <a:r>
              <a:rPr lang="pt-PT" sz="1800" i="0" baseline="0">
                <a:effectLst/>
                <a:latin typeface="+mn-lt"/>
                <a:cs typeface="Times New Roman" pitchFamily="18" charset="0"/>
              </a:rPr>
              <a:t>Esquemas</a:t>
            </a: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6891338" y="2565400"/>
            <a:ext cx="1233328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noAutofit/>
          </a:bodyPr>
          <a:lstStyle/>
          <a:p>
            <a:r>
              <a:rPr lang="pt-PT" sz="1800" i="0" baseline="0">
                <a:effectLst/>
                <a:latin typeface="+mn-lt"/>
                <a:cs typeface="Times New Roman" pitchFamily="18" charset="0"/>
              </a:rPr>
              <a:t>Algoritmos</a:t>
            </a:r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6662738" y="4076700"/>
            <a:ext cx="1694993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noAutofit/>
          </a:bodyPr>
          <a:lstStyle/>
          <a:p>
            <a:r>
              <a:rPr lang="pt-PT" sz="1800" i="0" baseline="0">
                <a:effectLst/>
                <a:latin typeface="+mn-lt"/>
                <a:cs typeface="Times New Roman" pitchFamily="18" charset="0"/>
              </a:rPr>
              <a:t>Implementações</a:t>
            </a:r>
          </a:p>
        </p:txBody>
      </p:sp>
      <p:cxnSp>
        <p:nvCxnSpPr>
          <p:cNvPr id="294926" name="AutoShape 14"/>
          <p:cNvCxnSpPr>
            <a:cxnSpLocks noChangeShapeType="1"/>
            <a:stCxn id="294916" idx="2"/>
            <a:endCxn id="294917" idx="0"/>
          </p:cNvCxnSpPr>
          <p:nvPr/>
        </p:nvCxnSpPr>
        <p:spPr bwMode="auto">
          <a:xfrm rot="5400000">
            <a:off x="2924196" y="1284603"/>
            <a:ext cx="914004" cy="1501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4927" name="AutoShape 15"/>
          <p:cNvCxnSpPr>
            <a:cxnSpLocks noChangeShapeType="1"/>
            <a:stCxn id="294916" idx="2"/>
            <a:endCxn id="294918" idx="0"/>
          </p:cNvCxnSpPr>
          <p:nvPr/>
        </p:nvCxnSpPr>
        <p:spPr bwMode="auto">
          <a:xfrm rot="16200000" flipH="1">
            <a:off x="4290216" y="1420122"/>
            <a:ext cx="914004" cy="12305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4928" name="AutoShape 16"/>
          <p:cNvCxnSpPr>
            <a:cxnSpLocks noChangeShapeType="1"/>
            <a:stCxn id="294917" idx="2"/>
            <a:endCxn id="294919" idx="0"/>
          </p:cNvCxnSpPr>
          <p:nvPr/>
        </p:nvCxnSpPr>
        <p:spPr bwMode="auto">
          <a:xfrm rot="5400000">
            <a:off x="1444233" y="2819068"/>
            <a:ext cx="1202930" cy="11694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4930" name="AutoShape 18"/>
          <p:cNvCxnSpPr>
            <a:cxnSpLocks noChangeShapeType="1"/>
            <a:stCxn id="294917" idx="2"/>
            <a:endCxn id="294920" idx="0"/>
          </p:cNvCxnSpPr>
          <p:nvPr/>
        </p:nvCxnSpPr>
        <p:spPr bwMode="auto">
          <a:xfrm rot="16200000" flipH="1">
            <a:off x="2632477" y="2800283"/>
            <a:ext cx="1274367" cy="127846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70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Arquitectura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Arquitectura baseada em:</a:t>
            </a:r>
          </a:p>
          <a:p>
            <a:pPr lvl="1"/>
            <a:r>
              <a:rPr lang="pt-PT" dirty="0"/>
              <a:t>CSP – </a:t>
            </a:r>
            <a:r>
              <a:rPr lang="pt-PT" i="1" dirty="0" err="1"/>
              <a:t>Cryptographic</a:t>
            </a:r>
            <a:r>
              <a:rPr lang="pt-PT" i="1" dirty="0"/>
              <a:t> </a:t>
            </a:r>
            <a:r>
              <a:rPr lang="pt-PT" i="1" dirty="0" err="1"/>
              <a:t>Service</a:t>
            </a:r>
            <a:r>
              <a:rPr lang="pt-PT" i="1" dirty="0"/>
              <a:t> </a:t>
            </a:r>
            <a:r>
              <a:rPr lang="pt-PT" i="1" dirty="0" err="1"/>
              <a:t>Provider</a:t>
            </a:r>
            <a:endParaRPr lang="pt-PT" i="1" dirty="0"/>
          </a:p>
          <a:p>
            <a:pPr lvl="2"/>
            <a:r>
              <a:rPr lang="pt-PT" i="1" dirty="0" err="1"/>
              <a:t>package</a:t>
            </a:r>
            <a:r>
              <a:rPr lang="pt-PT" dirty="0"/>
              <a:t> ou conjunto de </a:t>
            </a:r>
            <a:r>
              <a:rPr lang="pt-PT" i="1" dirty="0" err="1"/>
              <a:t>packages</a:t>
            </a:r>
            <a:r>
              <a:rPr lang="pt-PT" dirty="0"/>
              <a:t> que implementam um ou mais mecanismos criptográficos (serviços criptográficos</a:t>
            </a:r>
            <a:r>
              <a:rPr lang="pt-PT" dirty="0" smtClean="0"/>
              <a:t>)</a:t>
            </a:r>
          </a:p>
          <a:p>
            <a:pPr lvl="2"/>
            <a:endParaRPr lang="pt-PT" dirty="0"/>
          </a:p>
          <a:p>
            <a:pPr lvl="1"/>
            <a:r>
              <a:rPr lang="pt-PT" i="1" dirty="0" err="1"/>
              <a:t>Engine</a:t>
            </a:r>
            <a:r>
              <a:rPr lang="pt-PT" i="1" dirty="0"/>
              <a:t> Classes</a:t>
            </a:r>
          </a:p>
          <a:p>
            <a:pPr lvl="2"/>
            <a:r>
              <a:rPr lang="pt-PT" dirty="0"/>
              <a:t>Definição abstracta (sem implementação) dum mecanismo criptográfico</a:t>
            </a:r>
          </a:p>
          <a:p>
            <a:pPr lvl="2"/>
            <a:r>
              <a:rPr lang="pt-PT" dirty="0"/>
              <a:t>A criação dos objectos é realizada através de métodos estáticos </a:t>
            </a:r>
            <a:r>
              <a:rPr lang="pt-PT" b="1" dirty="0" err="1" smtClean="0"/>
              <a:t>getInstance</a:t>
            </a:r>
            <a:endParaRPr lang="pt-PT" b="1" dirty="0" smtClean="0"/>
          </a:p>
          <a:p>
            <a:pPr lvl="2"/>
            <a:endParaRPr lang="pt-PT" dirty="0">
              <a:latin typeface="Courier New" pitchFamily="49" charset="0"/>
            </a:endParaRPr>
          </a:p>
          <a:p>
            <a:pPr lvl="1"/>
            <a:r>
              <a:rPr lang="pt-PT" i="1" dirty="0" err="1"/>
              <a:t>Specification</a:t>
            </a:r>
            <a:r>
              <a:rPr lang="pt-PT" i="1" dirty="0"/>
              <a:t> Classes</a:t>
            </a:r>
          </a:p>
          <a:p>
            <a:pPr lvl="2"/>
            <a:r>
              <a:rPr lang="pt-PT" dirty="0"/>
              <a:t>Representações normalizadas e transparentes de objectos criptográficos, tais como chaves e parâmetros de algoritmos.</a:t>
            </a:r>
          </a:p>
        </p:txBody>
      </p:sp>
    </p:spTree>
    <p:extLst>
      <p:ext uri="{BB962C8B-B14F-4D97-AF65-F5344CB8AC3E}">
        <p14:creationId xmlns:p14="http://schemas.microsoft.com/office/powerpoint/2010/main" val="38718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Providers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77913"/>
            <a:ext cx="7462690" cy="4493328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Fornecem a </a:t>
            </a:r>
            <a:r>
              <a:rPr lang="pt-PT" i="1" dirty="0" smtClean="0"/>
              <a:t>implementação</a:t>
            </a:r>
            <a:r>
              <a:rPr lang="pt-PT" dirty="0" smtClean="0"/>
              <a:t> para as </a:t>
            </a:r>
            <a:r>
              <a:rPr lang="pt-PT" i="1" dirty="0" err="1" smtClean="0"/>
              <a:t>engines</a:t>
            </a:r>
            <a:r>
              <a:rPr lang="pt-PT" i="1" dirty="0" smtClean="0"/>
              <a:t> classes</a:t>
            </a:r>
          </a:p>
          <a:p>
            <a:pPr lvl="1"/>
            <a:r>
              <a:rPr lang="pt-PT" dirty="0" smtClean="0"/>
              <a:t>Implementam as classes abstractas </a:t>
            </a:r>
            <a:r>
              <a:rPr lang="pt-PT" i="1" dirty="0" smtClean="0"/>
              <a:t>&lt;</a:t>
            </a:r>
            <a:r>
              <a:rPr lang="pt-PT" i="1" dirty="0" err="1" smtClean="0"/>
              <a:t>EngineClass</a:t>
            </a:r>
            <a:r>
              <a:rPr lang="pt-PT" i="1" dirty="0" smtClean="0"/>
              <a:t>&gt;</a:t>
            </a:r>
            <a:r>
              <a:rPr lang="pt-PT" dirty="0" err="1" smtClean="0"/>
              <a:t>Spi</a:t>
            </a:r>
            <a:r>
              <a:rPr lang="pt-PT" dirty="0" smtClean="0"/>
              <a:t>, onde </a:t>
            </a:r>
            <a:r>
              <a:rPr lang="pt-PT" i="1" dirty="0" err="1" smtClean="0"/>
              <a:t>EngineClass</a:t>
            </a:r>
            <a:r>
              <a:rPr lang="pt-PT" dirty="0" smtClean="0"/>
              <a:t> é o nome duma </a:t>
            </a:r>
            <a:r>
              <a:rPr lang="pt-PT" i="1" dirty="0" err="1" smtClean="0"/>
              <a:t>engine</a:t>
            </a:r>
            <a:r>
              <a:rPr lang="pt-PT" i="1" dirty="0" smtClean="0"/>
              <a:t> </a:t>
            </a:r>
            <a:r>
              <a:rPr lang="pt-PT" i="1" dirty="0" err="1" smtClean="0"/>
              <a:t>class</a:t>
            </a:r>
            <a:endParaRPr lang="pt-PT" i="1" dirty="0" smtClean="0"/>
          </a:p>
          <a:p>
            <a:r>
              <a:rPr lang="pt-PT" dirty="0" smtClean="0"/>
              <a:t>Classe </a:t>
            </a:r>
            <a:r>
              <a:rPr lang="pt-PT" b="1" dirty="0" err="1" smtClean="0"/>
              <a:t>Provider</a:t>
            </a:r>
            <a:r>
              <a:rPr lang="pt-PT" dirty="0" smtClean="0"/>
              <a:t> é base para todos os </a:t>
            </a:r>
            <a:r>
              <a:rPr lang="pt-PT" i="1" dirty="0" err="1" smtClean="0"/>
              <a:t>providers</a:t>
            </a:r>
            <a:endParaRPr lang="pt-PT" i="1" dirty="0" smtClean="0"/>
          </a:p>
          <a:p>
            <a:r>
              <a:rPr lang="pt-PT" dirty="0" smtClean="0"/>
              <a:t>Instalação</a:t>
            </a:r>
          </a:p>
          <a:p>
            <a:pPr lvl="1"/>
            <a:r>
              <a:rPr lang="pt-PT" dirty="0" smtClean="0"/>
              <a:t>Colocar </a:t>
            </a:r>
            <a:r>
              <a:rPr lang="pt-PT" i="1" dirty="0" err="1" smtClean="0"/>
              <a:t>package</a:t>
            </a:r>
            <a:r>
              <a:rPr lang="pt-PT" dirty="0" smtClean="0"/>
              <a:t> na </a:t>
            </a:r>
            <a:r>
              <a:rPr lang="pt-PT" i="1" dirty="0" err="1" smtClean="0"/>
              <a:t>classpath</a:t>
            </a:r>
            <a:r>
              <a:rPr lang="pt-PT" dirty="0" smtClean="0"/>
              <a:t> ou na directoria de extensões</a:t>
            </a:r>
          </a:p>
          <a:p>
            <a:pPr lvl="1"/>
            <a:r>
              <a:rPr lang="pt-PT" dirty="0" smtClean="0"/>
              <a:t>Registrar no ficheiro </a:t>
            </a:r>
            <a:r>
              <a:rPr lang="pt-PT" dirty="0" err="1" smtClean="0"/>
              <a:t>java.security</a:t>
            </a:r>
            <a:endParaRPr lang="pt-PT" dirty="0" smtClean="0"/>
          </a:p>
          <a:p>
            <a:pPr lvl="1"/>
            <a:r>
              <a:rPr lang="pt-PT" dirty="0" smtClean="0"/>
              <a:t>Em alternativa, usar a classe </a:t>
            </a:r>
            <a:r>
              <a:rPr lang="pt-PT" b="1" dirty="0" err="1" smtClean="0"/>
              <a:t>Security</a:t>
            </a:r>
            <a:endParaRPr lang="pt-PT" b="1" dirty="0" smtClean="0"/>
          </a:p>
          <a:p>
            <a:r>
              <a:rPr lang="pt-PT" dirty="0" smtClean="0"/>
              <a:t>Classe</a:t>
            </a:r>
            <a:r>
              <a:rPr lang="pt-PT" b="1" dirty="0" smtClean="0"/>
              <a:t> </a:t>
            </a:r>
            <a:r>
              <a:rPr lang="pt-PT" b="1" dirty="0" err="1" smtClean="0"/>
              <a:t>Security</a:t>
            </a:r>
            <a:endParaRPr lang="pt-PT" b="1" dirty="0" smtClean="0"/>
          </a:p>
          <a:p>
            <a:pPr lvl="1"/>
            <a:r>
              <a:rPr lang="pt-PT" dirty="0" smtClean="0"/>
              <a:t>Registo dinâmico de </a:t>
            </a:r>
            <a:r>
              <a:rPr lang="pt-PT" i="1" dirty="0" err="1" smtClean="0"/>
              <a:t>providers</a:t>
            </a:r>
            <a:endParaRPr lang="pt-PT" i="1" dirty="0" smtClean="0"/>
          </a:p>
          <a:p>
            <a:pPr lvl="1"/>
            <a:r>
              <a:rPr lang="pt-PT" dirty="0" smtClean="0"/>
              <a:t>Listagem de </a:t>
            </a:r>
            <a:r>
              <a:rPr lang="pt-PT" i="1" dirty="0" err="1" smtClean="0"/>
              <a:t>providers</a:t>
            </a:r>
            <a:r>
              <a:rPr lang="pt-PT" dirty="0" smtClean="0"/>
              <a:t> e algoritmos</a:t>
            </a:r>
          </a:p>
          <a:p>
            <a:pPr lvl="1"/>
            <a:endParaRPr lang="pt-PT" b="1" dirty="0" smtClean="0"/>
          </a:p>
          <a:p>
            <a:pPr lvl="1"/>
            <a:endParaRPr lang="pt-PT" dirty="0" smtClean="0"/>
          </a:p>
          <a:p>
            <a:endParaRPr lang="pt-PT" i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165129" y="4204355"/>
            <a:ext cx="2413263" cy="395925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JCA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65129" y="5015061"/>
            <a:ext cx="1074657" cy="395925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Provider</a:t>
            </a:r>
            <a:endParaRPr kumimoji="0" lang="pt-PT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503735" y="5015061"/>
            <a:ext cx="1074657" cy="395925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Provider</a:t>
            </a:r>
            <a:endParaRPr kumimoji="0" lang="pt-PT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74557" y="3384223"/>
            <a:ext cx="2422688" cy="395925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Aplicação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74557" y="465684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effectLst/>
                <a:latin typeface="+mn-lt"/>
              </a:rPr>
              <a:t>CipherSpi</a:t>
            </a:r>
            <a:endParaRPr lang="pt-PT" b="1" dirty="0">
              <a:effectLst/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2396" y="383670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effectLst/>
                <a:latin typeface="+mn-lt"/>
              </a:rPr>
              <a:t>Cipher</a:t>
            </a:r>
            <a:endParaRPr lang="pt-PT" b="1" dirty="0">
              <a:effectLst/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2590" y="465684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effectLst/>
                <a:latin typeface="+mn-lt"/>
              </a:rPr>
              <a:t>CipherSpi</a:t>
            </a:r>
            <a:endParaRPr lang="pt-PT" b="1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Engines</a:t>
            </a:r>
            <a:r>
              <a:rPr lang="pt-PT" i="1" dirty="0" smtClean="0"/>
              <a:t> classes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 smtClean="0"/>
              <a:t>Classes: </a:t>
            </a:r>
            <a:r>
              <a:rPr lang="pt-PT" b="1" dirty="0" err="1" smtClean="0"/>
              <a:t>Cipher</a:t>
            </a:r>
            <a:r>
              <a:rPr lang="pt-PT" dirty="0" smtClean="0"/>
              <a:t> (esquemas simétricos e assimétricos), </a:t>
            </a:r>
            <a:r>
              <a:rPr lang="pt-PT" b="1" dirty="0" err="1" smtClean="0"/>
              <a:t>Mac</a:t>
            </a:r>
            <a:r>
              <a:rPr lang="pt-PT" dirty="0" smtClean="0"/>
              <a:t>, </a:t>
            </a:r>
            <a:r>
              <a:rPr lang="pt-PT" b="1" dirty="0" err="1" smtClean="0"/>
              <a:t>Signature</a:t>
            </a:r>
            <a:r>
              <a:rPr lang="pt-PT" dirty="0" smtClean="0"/>
              <a:t>, </a:t>
            </a:r>
            <a:r>
              <a:rPr lang="pt-PT" b="1" dirty="0" err="1" smtClean="0"/>
              <a:t>MessageDigest</a:t>
            </a:r>
            <a:r>
              <a:rPr lang="pt-PT" dirty="0" smtClean="0"/>
              <a:t>, </a:t>
            </a:r>
            <a:r>
              <a:rPr lang="pt-PT" b="1" dirty="0" err="1" smtClean="0"/>
              <a:t>KeyGenerator</a:t>
            </a:r>
            <a:r>
              <a:rPr lang="pt-PT" dirty="0" smtClean="0"/>
              <a:t>, </a:t>
            </a:r>
            <a:r>
              <a:rPr lang="pt-PT" b="1" dirty="0" err="1" smtClean="0"/>
              <a:t>KeyPairGenerator</a:t>
            </a:r>
            <a:r>
              <a:rPr lang="pt-PT" dirty="0" smtClean="0"/>
              <a:t>, </a:t>
            </a:r>
            <a:r>
              <a:rPr lang="pt-PT" b="1" dirty="0" err="1" smtClean="0"/>
              <a:t>SecureRandom</a:t>
            </a:r>
            <a:r>
              <a:rPr lang="pt-PT" dirty="0" smtClean="0"/>
              <a:t>, …</a:t>
            </a:r>
          </a:p>
          <a:p>
            <a:endParaRPr lang="pt-PT" b="1" dirty="0" smtClean="0"/>
          </a:p>
          <a:p>
            <a:r>
              <a:rPr lang="pt-PT" dirty="0" smtClean="0"/>
              <a:t>Métodos</a:t>
            </a:r>
            <a:r>
              <a:rPr lang="pt-PT" i="1" dirty="0" smtClean="0"/>
              <a:t> </a:t>
            </a:r>
            <a:r>
              <a:rPr lang="pt-PT" i="1" dirty="0" err="1" smtClean="0"/>
              <a:t>factory</a:t>
            </a:r>
            <a:endParaRPr lang="pt-PT" i="1" dirty="0" smtClean="0"/>
          </a:p>
          <a:p>
            <a:pPr lvl="1"/>
            <a:r>
              <a:rPr lang="pt-PT" b="1" dirty="0" err="1" smtClean="0"/>
              <a:t>static</a:t>
            </a:r>
            <a:r>
              <a:rPr lang="pt-PT" b="1" dirty="0" smtClean="0"/>
              <a:t> </a:t>
            </a:r>
            <a:r>
              <a:rPr lang="pt-PT" b="1" dirty="0" err="1" smtClean="0"/>
              <a:t>Cipher</a:t>
            </a:r>
            <a:r>
              <a:rPr lang="pt-PT" b="1" dirty="0" smtClean="0"/>
              <a:t> </a:t>
            </a:r>
            <a:r>
              <a:rPr lang="pt-PT" b="1" dirty="0" err="1" smtClean="0"/>
              <a:t>getInstance(String</a:t>
            </a:r>
            <a:r>
              <a:rPr lang="pt-PT" b="1" dirty="0" smtClean="0"/>
              <a:t> </a:t>
            </a:r>
            <a:r>
              <a:rPr lang="pt-PT" b="1" dirty="0" err="1" smtClean="0"/>
              <a:t>transformation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static</a:t>
            </a:r>
            <a:r>
              <a:rPr lang="pt-PT" b="1" dirty="0" smtClean="0"/>
              <a:t> </a:t>
            </a:r>
            <a:r>
              <a:rPr lang="pt-PT" b="1" dirty="0" err="1" smtClean="0"/>
              <a:t>Cipher</a:t>
            </a:r>
            <a:r>
              <a:rPr lang="pt-PT" b="1" dirty="0" smtClean="0"/>
              <a:t> </a:t>
            </a:r>
            <a:r>
              <a:rPr lang="pt-PT" b="1" dirty="0" err="1" smtClean="0"/>
              <a:t>getInstance(String</a:t>
            </a:r>
            <a:r>
              <a:rPr lang="pt-PT" b="1" dirty="0" smtClean="0"/>
              <a:t> </a:t>
            </a:r>
            <a:r>
              <a:rPr lang="pt-PT" b="1" dirty="0" err="1" smtClean="0"/>
              <a:t>transformation</a:t>
            </a:r>
            <a:r>
              <a:rPr lang="pt-PT" b="1" dirty="0" smtClean="0"/>
              <a:t>, </a:t>
            </a:r>
            <a:r>
              <a:rPr lang="pt-PT" b="1" dirty="0" err="1" smtClean="0"/>
              <a:t>String</a:t>
            </a:r>
            <a:r>
              <a:rPr lang="pt-PT" b="1" dirty="0" smtClean="0"/>
              <a:t> </a:t>
            </a:r>
            <a:r>
              <a:rPr lang="pt-PT" b="1" dirty="0" err="1" smtClean="0"/>
              <a:t>provider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static</a:t>
            </a:r>
            <a:r>
              <a:rPr lang="pt-PT" b="1" dirty="0" smtClean="0"/>
              <a:t> </a:t>
            </a:r>
            <a:r>
              <a:rPr lang="pt-PT" b="1" dirty="0" err="1" smtClean="0"/>
              <a:t>Cipher</a:t>
            </a:r>
            <a:r>
              <a:rPr lang="pt-PT" b="1" dirty="0" smtClean="0"/>
              <a:t> </a:t>
            </a:r>
            <a:r>
              <a:rPr lang="pt-PT" b="1" dirty="0" err="1" smtClean="0"/>
              <a:t>getInstance(String</a:t>
            </a:r>
            <a:r>
              <a:rPr lang="pt-PT" b="1" dirty="0" smtClean="0"/>
              <a:t> </a:t>
            </a:r>
            <a:r>
              <a:rPr lang="pt-PT" b="1" dirty="0" err="1" smtClean="0"/>
              <a:t>transformation</a:t>
            </a:r>
            <a:r>
              <a:rPr lang="pt-PT" b="1" dirty="0" smtClean="0"/>
              <a:t>, </a:t>
            </a:r>
            <a:r>
              <a:rPr lang="pt-PT" b="1" dirty="0" err="1" smtClean="0"/>
              <a:t>Provider</a:t>
            </a:r>
            <a:r>
              <a:rPr lang="pt-PT" b="1" dirty="0" smtClean="0"/>
              <a:t> </a:t>
            </a:r>
            <a:r>
              <a:rPr lang="pt-PT" b="1" dirty="0" err="1" smtClean="0"/>
              <a:t>provider</a:t>
            </a:r>
            <a:r>
              <a:rPr lang="pt-PT" b="1" dirty="0" smtClean="0"/>
              <a:t>)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Os algoritmos concretos e as implementações concretas (</a:t>
            </a:r>
            <a:r>
              <a:rPr lang="pt-PT" i="1" dirty="0" err="1" smtClean="0"/>
              <a:t>providers</a:t>
            </a:r>
            <a:r>
              <a:rPr lang="pt-PT" dirty="0" smtClean="0"/>
              <a:t>) são identificados por </a:t>
            </a:r>
            <a:r>
              <a:rPr lang="pt-PT" i="1" dirty="0" err="1" smtClean="0"/>
              <a:t>strings</a:t>
            </a:r>
            <a:r>
              <a:rPr lang="pt-PT" dirty="0" smtClean="0"/>
              <a:t> </a:t>
            </a:r>
          </a:p>
          <a:p>
            <a:endParaRPr lang="pt-PT" dirty="0" smtClean="0"/>
          </a:p>
          <a:p>
            <a:r>
              <a:rPr lang="pt-PT" i="1" dirty="0" err="1" smtClean="0"/>
              <a:t>Delayed</a:t>
            </a:r>
            <a:r>
              <a:rPr lang="pt-PT" i="1" dirty="0" smtClean="0"/>
              <a:t> </a:t>
            </a:r>
            <a:r>
              <a:rPr lang="pt-PT" i="1" dirty="0" err="1" smtClean="0"/>
              <a:t>Provider</a:t>
            </a:r>
            <a:r>
              <a:rPr lang="pt-PT" i="1" dirty="0" smtClean="0"/>
              <a:t> </a:t>
            </a:r>
            <a:r>
              <a:rPr lang="pt-PT" i="1" dirty="0" err="1" smtClean="0"/>
              <a:t>Selection</a:t>
            </a:r>
            <a:endParaRPr lang="pt-PT" i="1" dirty="0" smtClean="0"/>
          </a:p>
          <a:p>
            <a:pPr lvl="1"/>
            <a:r>
              <a:rPr lang="pt-PT" dirty="0" smtClean="0"/>
              <a:t>A Selecção do </a:t>
            </a:r>
            <a:r>
              <a:rPr lang="pt-PT" i="1" dirty="0" err="1" smtClean="0"/>
              <a:t>provider</a:t>
            </a:r>
            <a:r>
              <a:rPr lang="pt-PT" dirty="0" smtClean="0"/>
              <a:t> adequado é adiada até à iniciação com a chave</a:t>
            </a:r>
          </a:p>
          <a:p>
            <a:pPr lvl="1"/>
            <a:r>
              <a:rPr lang="pt-PT" dirty="0" smtClean="0"/>
              <a:t>Permite a selecção do </a:t>
            </a:r>
            <a:r>
              <a:rPr lang="pt-PT" i="1" dirty="0" err="1" smtClean="0"/>
              <a:t>provider</a:t>
            </a:r>
            <a:r>
              <a:rPr lang="pt-PT" dirty="0" smtClean="0"/>
              <a:t> com base no tipo concreto da chave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840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>
            <a:stCxn id="14" idx="1"/>
            <a:endCxn id="10" idx="3"/>
          </p:cNvCxnSpPr>
          <p:nvPr/>
        </p:nvCxnSpPr>
        <p:spPr bwMode="auto">
          <a:xfrm rot="10800000" flipV="1">
            <a:off x="2281287" y="3247534"/>
            <a:ext cx="2083326" cy="273376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" idx="1"/>
            <a:endCxn id="11" idx="3"/>
          </p:cNvCxnSpPr>
          <p:nvPr/>
        </p:nvCxnSpPr>
        <p:spPr bwMode="auto">
          <a:xfrm rot="10800000" flipV="1">
            <a:off x="2262433" y="2483963"/>
            <a:ext cx="2130462" cy="301658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Engines</a:t>
            </a:r>
            <a:r>
              <a:rPr lang="pt-PT" i="1" dirty="0" smtClean="0"/>
              <a:t> classes</a:t>
            </a:r>
            <a:r>
              <a:rPr lang="pt-PT" dirty="0" smtClean="0"/>
              <a:t> e chaves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392895" y="2243579"/>
            <a:ext cx="1159496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&lt;&lt;Interface&gt;&gt;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Key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5925" y="1008669"/>
            <a:ext cx="1885361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Engine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Cipher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6499" y="1772238"/>
            <a:ext cx="1885361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Engine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Mac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5926" y="3280526"/>
            <a:ext cx="1885361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Engine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Signature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77072" y="2545237"/>
            <a:ext cx="1885361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Engine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KeyAgreement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7072" y="4336329"/>
            <a:ext cx="1885361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Engine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MessageDigest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56085" y="3007150"/>
            <a:ext cx="1159496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&lt;&lt;Interface&gt;&gt;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SecretKey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64613" y="3007150"/>
            <a:ext cx="1159496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&lt;&lt;Interface&gt;&gt;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PrivateKey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01422" y="3007150"/>
            <a:ext cx="1159496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&lt;&lt;Interface&gt;&gt;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PublicKey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7" name="Straight Arrow Connector 16"/>
          <p:cNvCxnSpPr>
            <a:stCxn id="13" idx="0"/>
            <a:endCxn id="7" idx="2"/>
          </p:cNvCxnSpPr>
          <p:nvPr/>
        </p:nvCxnSpPr>
        <p:spPr bwMode="auto">
          <a:xfrm rot="16200000" flipV="1">
            <a:off x="5462836" y="2234153"/>
            <a:ext cx="282804" cy="1263190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14" idx="0"/>
            <a:endCxn id="7" idx="2"/>
          </p:cNvCxnSpPr>
          <p:nvPr/>
        </p:nvCxnSpPr>
        <p:spPr bwMode="auto">
          <a:xfrm rot="5400000" flipH="1" flipV="1">
            <a:off x="4817100" y="2851607"/>
            <a:ext cx="282804" cy="28282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5" idx="0"/>
            <a:endCxn id="7" idx="2"/>
          </p:cNvCxnSpPr>
          <p:nvPr/>
        </p:nvCxnSpPr>
        <p:spPr bwMode="auto">
          <a:xfrm rot="5400000" flipH="1" flipV="1">
            <a:off x="4185504" y="2220012"/>
            <a:ext cx="282804" cy="1291473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742445" y="3912123"/>
            <a:ext cx="1159496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KeyPair</a:t>
            </a:r>
            <a:endParaRPr kumimoji="0" lang="pt-P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Elbow Connector 28"/>
          <p:cNvCxnSpPr>
            <a:stCxn id="27" idx="0"/>
            <a:endCxn id="14" idx="2"/>
          </p:cNvCxnSpPr>
          <p:nvPr/>
        </p:nvCxnSpPr>
        <p:spPr bwMode="auto">
          <a:xfrm rot="5400000" flipH="1" flipV="1">
            <a:off x="4421174" y="3388936"/>
            <a:ext cx="424206" cy="622168"/>
          </a:xfrm>
          <a:prstGeom prst="bentConnector3">
            <a:avLst>
              <a:gd name="adj1" fmla="val 50000"/>
            </a:avLst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Elbow Connector 29"/>
          <p:cNvCxnSpPr>
            <a:stCxn id="27" idx="0"/>
            <a:endCxn id="15" idx="2"/>
          </p:cNvCxnSpPr>
          <p:nvPr/>
        </p:nvCxnSpPr>
        <p:spPr bwMode="auto">
          <a:xfrm rot="16200000" flipV="1">
            <a:off x="3789579" y="3379508"/>
            <a:ext cx="424206" cy="641023"/>
          </a:xfrm>
          <a:prstGeom prst="bentConnector3">
            <a:avLst>
              <a:gd name="adj1" fmla="val 50000"/>
            </a:avLst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352907" y="3007150"/>
            <a:ext cx="1649691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Engine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KeyGenerator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Straight Arrow Connector 35"/>
          <p:cNvCxnSpPr>
            <a:stCxn id="33" idx="1"/>
            <a:endCxn id="13" idx="3"/>
          </p:cNvCxnSpPr>
          <p:nvPr/>
        </p:nvCxnSpPr>
        <p:spPr bwMode="auto">
          <a:xfrm rot="10800000">
            <a:off x="6815581" y="3247534"/>
            <a:ext cx="537326" cy="1588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1"/>
            <a:endCxn id="27" idx="3"/>
          </p:cNvCxnSpPr>
          <p:nvPr/>
        </p:nvCxnSpPr>
        <p:spPr bwMode="auto">
          <a:xfrm rot="10800000">
            <a:off x="4901941" y="4152508"/>
            <a:ext cx="2450966" cy="1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742441" y="5137608"/>
            <a:ext cx="1649691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Engine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SecureRandom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3" name="Straight Arrow Connector 42"/>
          <p:cNvCxnSpPr>
            <a:stCxn id="42" idx="0"/>
            <a:endCxn id="33" idx="2"/>
          </p:cNvCxnSpPr>
          <p:nvPr/>
        </p:nvCxnSpPr>
        <p:spPr bwMode="auto">
          <a:xfrm rot="5400000" flipH="1" flipV="1">
            <a:off x="5547675" y="2507530"/>
            <a:ext cx="1649691" cy="3610466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42" idx="0"/>
            <a:endCxn id="34" idx="2"/>
          </p:cNvCxnSpPr>
          <p:nvPr/>
        </p:nvCxnSpPr>
        <p:spPr bwMode="auto">
          <a:xfrm rot="5400000" flipH="1" flipV="1">
            <a:off x="6000162" y="2960017"/>
            <a:ext cx="744717" cy="3610466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42" idx="1"/>
            <a:endCxn id="8" idx="3"/>
          </p:cNvCxnSpPr>
          <p:nvPr/>
        </p:nvCxnSpPr>
        <p:spPr bwMode="auto">
          <a:xfrm rot="10800000">
            <a:off x="2281287" y="1249054"/>
            <a:ext cx="1461155" cy="4128939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42" idx="1"/>
            <a:endCxn id="10" idx="3"/>
          </p:cNvCxnSpPr>
          <p:nvPr/>
        </p:nvCxnSpPr>
        <p:spPr bwMode="auto">
          <a:xfrm rot="10800000">
            <a:off x="2281287" y="3520910"/>
            <a:ext cx="1461154" cy="1857082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7" idx="1"/>
            <a:endCxn id="8" idx="3"/>
          </p:cNvCxnSpPr>
          <p:nvPr/>
        </p:nvCxnSpPr>
        <p:spPr bwMode="auto">
          <a:xfrm rot="10800000">
            <a:off x="2281287" y="1249053"/>
            <a:ext cx="2111609" cy="1234910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7" idx="1"/>
            <a:endCxn id="9" idx="3"/>
          </p:cNvCxnSpPr>
          <p:nvPr/>
        </p:nvCxnSpPr>
        <p:spPr bwMode="auto">
          <a:xfrm rot="10800000">
            <a:off x="2271861" y="2012623"/>
            <a:ext cx="2121035" cy="471341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5" idx="1"/>
            <a:endCxn id="10" idx="3"/>
          </p:cNvCxnSpPr>
          <p:nvPr/>
        </p:nvCxnSpPr>
        <p:spPr bwMode="auto">
          <a:xfrm rot="10800000" flipV="1">
            <a:off x="2281288" y="3247534"/>
            <a:ext cx="820135" cy="273376"/>
          </a:xfrm>
          <a:prstGeom prst="straightConnector1">
            <a:avLst/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7352907" y="3912124"/>
            <a:ext cx="1649691" cy="480767"/>
          </a:xfrm>
          <a:prstGeom prst="rect">
            <a:avLst/>
          </a:prstGeom>
          <a:solidFill>
            <a:srgbClr val="E1F1F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&lt;&lt;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Engine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err="1" smtClean="0">
                <a:effectLst/>
                <a:latin typeface="+mn-lt"/>
              </a:rPr>
              <a:t>KeyPairGenerator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62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Streams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Classe </a:t>
            </a:r>
            <a:r>
              <a:rPr lang="pt-PT" b="1" dirty="0" err="1" smtClean="0"/>
              <a:t>CipherInputStream</a:t>
            </a:r>
            <a:r>
              <a:rPr lang="pt-PT" b="1" dirty="0" smtClean="0"/>
              <a:t> : </a:t>
            </a:r>
            <a:r>
              <a:rPr lang="pt-PT" b="1" dirty="0" err="1" smtClean="0"/>
              <a:t>FilterInputStream</a:t>
            </a:r>
            <a:endParaRPr lang="pt-PT" b="1" dirty="0" smtClean="0"/>
          </a:p>
          <a:p>
            <a:pPr lvl="1"/>
            <a:r>
              <a:rPr lang="pt-PT" dirty="0" smtClean="0"/>
              <a:t>Processa (cifra ou decifra) os </a:t>
            </a:r>
            <a:r>
              <a:rPr lang="pt-PT" i="1" dirty="0" smtClean="0"/>
              <a:t>bytes</a:t>
            </a:r>
            <a:r>
              <a:rPr lang="pt-PT" dirty="0" smtClean="0"/>
              <a:t> lidos através do </a:t>
            </a:r>
            <a:r>
              <a:rPr lang="pt-PT" i="1" dirty="0" err="1" smtClean="0"/>
              <a:t>stream</a:t>
            </a:r>
            <a:endParaRPr lang="pt-PT" i="1" dirty="0" smtClean="0"/>
          </a:p>
          <a:p>
            <a:pPr lvl="1"/>
            <a:r>
              <a:rPr lang="pt-PT" b="1" dirty="0" err="1" smtClean="0"/>
              <a:t>ctor(InputStream</a:t>
            </a:r>
            <a:r>
              <a:rPr lang="pt-PT" b="1" dirty="0" smtClean="0"/>
              <a:t>, </a:t>
            </a:r>
            <a:r>
              <a:rPr lang="pt-PT" b="1" dirty="0" err="1" smtClean="0"/>
              <a:t>Cipher</a:t>
            </a:r>
            <a:r>
              <a:rPr lang="pt-PT" b="1" dirty="0" smtClean="0"/>
              <a:t>)</a:t>
            </a:r>
          </a:p>
          <a:p>
            <a:pPr lvl="1"/>
            <a:endParaRPr lang="pt-PT" b="1" dirty="0" smtClean="0"/>
          </a:p>
          <a:p>
            <a:r>
              <a:rPr lang="pt-PT" dirty="0" smtClean="0"/>
              <a:t>Classe </a:t>
            </a:r>
            <a:r>
              <a:rPr lang="pt-PT" b="1" dirty="0" err="1" smtClean="0"/>
              <a:t>CipherOutputStream</a:t>
            </a:r>
            <a:r>
              <a:rPr lang="pt-PT" b="1" dirty="0" smtClean="0"/>
              <a:t> : </a:t>
            </a:r>
            <a:r>
              <a:rPr lang="pt-PT" b="1" dirty="0" err="1" smtClean="0"/>
              <a:t>FilterOutputStream</a:t>
            </a:r>
            <a:r>
              <a:rPr lang="pt-PT" b="1" dirty="0" smtClean="0"/>
              <a:t> </a:t>
            </a:r>
          </a:p>
          <a:p>
            <a:pPr lvl="1"/>
            <a:r>
              <a:rPr lang="pt-PT" dirty="0" smtClean="0"/>
              <a:t>Processa (cifra ou decifra) os </a:t>
            </a:r>
            <a:r>
              <a:rPr lang="pt-PT" i="1" dirty="0" smtClean="0"/>
              <a:t>bytes</a:t>
            </a:r>
            <a:r>
              <a:rPr lang="pt-PT" dirty="0" smtClean="0"/>
              <a:t> escritos para o </a:t>
            </a:r>
            <a:r>
              <a:rPr lang="pt-PT" i="1" dirty="0" err="1" smtClean="0"/>
              <a:t>stream</a:t>
            </a:r>
            <a:endParaRPr lang="pt-PT" i="1" dirty="0" smtClean="0"/>
          </a:p>
          <a:p>
            <a:pPr lvl="1"/>
            <a:endParaRPr lang="pt-PT" b="1" dirty="0" smtClean="0"/>
          </a:p>
          <a:p>
            <a:r>
              <a:rPr lang="pt-PT" dirty="0" err="1" smtClean="0"/>
              <a:t>Class</a:t>
            </a:r>
            <a:r>
              <a:rPr lang="pt-PT" dirty="0" smtClean="0"/>
              <a:t> </a:t>
            </a:r>
            <a:r>
              <a:rPr lang="pt-PT" b="1" dirty="0" err="1" smtClean="0"/>
              <a:t>DigestInputStream</a:t>
            </a:r>
            <a:r>
              <a:rPr lang="pt-PT" b="1" dirty="0" smtClean="0"/>
              <a:t> : </a:t>
            </a:r>
            <a:r>
              <a:rPr lang="pt-PT" b="1" dirty="0" err="1" smtClean="0"/>
              <a:t>FilterInputStream</a:t>
            </a:r>
            <a:endParaRPr lang="pt-PT" b="1" dirty="0" smtClean="0"/>
          </a:p>
          <a:p>
            <a:pPr lvl="1"/>
            <a:r>
              <a:rPr lang="pt-PT" dirty="0" smtClean="0"/>
              <a:t>Processa (calcula o </a:t>
            </a:r>
            <a:r>
              <a:rPr lang="pt-PT" i="1" dirty="0" err="1" smtClean="0"/>
              <a:t>hash</a:t>
            </a:r>
            <a:r>
              <a:rPr lang="pt-PT" dirty="0" smtClean="0"/>
              <a:t>) os </a:t>
            </a:r>
            <a:r>
              <a:rPr lang="pt-PT" i="1" dirty="0" smtClean="0"/>
              <a:t>bytes</a:t>
            </a:r>
            <a:r>
              <a:rPr lang="pt-PT" dirty="0" smtClean="0"/>
              <a:t> lidos através do </a:t>
            </a:r>
            <a:r>
              <a:rPr lang="pt-PT" i="1" dirty="0" err="1" smtClean="0"/>
              <a:t>stream</a:t>
            </a:r>
            <a:endParaRPr lang="pt-PT" i="1" dirty="0" smtClean="0"/>
          </a:p>
          <a:p>
            <a:pPr lvl="1"/>
            <a:r>
              <a:rPr lang="pt-PT" b="1" dirty="0" err="1" smtClean="0"/>
              <a:t>ctor(InputStream</a:t>
            </a:r>
            <a:r>
              <a:rPr lang="pt-PT" b="1" dirty="0" smtClean="0"/>
              <a:t>, </a:t>
            </a:r>
            <a:r>
              <a:rPr lang="pt-PT" b="1" dirty="0" err="1" smtClean="0"/>
              <a:t>MessageDigest</a:t>
            </a:r>
            <a:r>
              <a:rPr lang="pt-PT" b="1" dirty="0" smtClean="0"/>
              <a:t>)</a:t>
            </a:r>
          </a:p>
          <a:p>
            <a:pPr lvl="1"/>
            <a:r>
              <a:rPr lang="pt-PT" b="1" dirty="0" err="1" smtClean="0"/>
              <a:t>MessageDigest</a:t>
            </a:r>
            <a:r>
              <a:rPr lang="pt-PT" b="1" dirty="0" smtClean="0"/>
              <a:t> </a:t>
            </a:r>
            <a:r>
              <a:rPr lang="pt-PT" b="1" dirty="0" err="1" smtClean="0"/>
              <a:t>getMessageDigest(</a:t>
            </a:r>
            <a:r>
              <a:rPr lang="pt-PT" b="1" dirty="0" smtClean="0"/>
              <a:t>)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Class</a:t>
            </a:r>
            <a:r>
              <a:rPr lang="pt-PT" dirty="0" smtClean="0"/>
              <a:t> </a:t>
            </a:r>
            <a:r>
              <a:rPr lang="pt-PT" b="1" dirty="0" err="1" smtClean="0"/>
              <a:t>DigestOutputStream</a:t>
            </a:r>
            <a:r>
              <a:rPr lang="pt-PT" b="1" dirty="0" smtClean="0"/>
              <a:t> : </a:t>
            </a:r>
            <a:r>
              <a:rPr lang="pt-PT" b="1" dirty="0" err="1" smtClean="0"/>
              <a:t>FilterOutputStream</a:t>
            </a:r>
            <a:endParaRPr lang="pt-PT" b="1" dirty="0" smtClean="0"/>
          </a:p>
          <a:p>
            <a:pPr lvl="1"/>
            <a:r>
              <a:rPr lang="pt-PT" dirty="0" smtClean="0"/>
              <a:t>Processa (calcula o </a:t>
            </a:r>
            <a:r>
              <a:rPr lang="pt-PT" i="1" dirty="0" err="1" smtClean="0"/>
              <a:t>hash</a:t>
            </a:r>
            <a:r>
              <a:rPr lang="pt-PT" dirty="0" smtClean="0"/>
              <a:t>) os </a:t>
            </a:r>
            <a:r>
              <a:rPr lang="pt-PT" i="1" dirty="0" smtClean="0"/>
              <a:t>bytes</a:t>
            </a:r>
            <a:r>
              <a:rPr lang="pt-PT" dirty="0" smtClean="0"/>
              <a:t> escritos para o </a:t>
            </a:r>
            <a:r>
              <a:rPr lang="pt-PT" i="1" dirty="0" err="1" smtClean="0"/>
              <a:t>stream</a:t>
            </a:r>
            <a:endParaRPr lang="pt-PT" i="1" dirty="0" smtClean="0"/>
          </a:p>
          <a:p>
            <a:pPr lvl="1"/>
            <a:endParaRPr lang="pt-PT" i="1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6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1412</Words>
  <Application>Microsoft Office PowerPoint</Application>
  <PresentationFormat>On-screen Show (4:3)</PresentationFormat>
  <Paragraphs>334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Java Cryptography Architecture</vt:lpstr>
      <vt:lpstr>Sumário</vt:lpstr>
      <vt:lpstr>Princípios de desenho</vt:lpstr>
      <vt:lpstr>Esquemas, algoritmos e implementações</vt:lpstr>
      <vt:lpstr>Arquitectura</vt:lpstr>
      <vt:lpstr>Providers</vt:lpstr>
      <vt:lpstr>Engines classes</vt:lpstr>
      <vt:lpstr>Engines classes e chaves</vt:lpstr>
      <vt:lpstr>Streams</vt:lpstr>
      <vt:lpstr>Transformações normalizadas</vt:lpstr>
      <vt:lpstr>Chaves</vt:lpstr>
      <vt:lpstr>Representações: opacas e transparentes</vt:lpstr>
      <vt:lpstr>Key factories</vt:lpstr>
      <vt:lpstr>Chaves, geradores e fábricas</vt:lpstr>
      <vt:lpstr>Parâmetros</vt:lpstr>
      <vt:lpstr>Classe Cipher</vt:lpstr>
      <vt:lpstr>Cipher: operação incremental</vt:lpstr>
      <vt:lpstr>Classe Mac</vt:lpstr>
      <vt:lpstr>Mac: operação incremental</vt:lpstr>
      <vt:lpstr>Classe Signature</vt:lpstr>
      <vt:lpstr>Signature: operação incremental</vt:lpstr>
      <vt:lpstr>Key Stores</vt:lpstr>
      <vt:lpstr>Entradas</vt:lpstr>
      <vt:lpstr>Classe KeyStore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Mechanisms</dc:title>
  <dc:creator>Pedro Felix</dc:creator>
  <cp:lastModifiedBy>Pedro Felix</cp:lastModifiedBy>
  <cp:revision>7</cp:revision>
  <dcterms:created xsi:type="dcterms:W3CDTF">2013-09-19T20:21:45Z</dcterms:created>
  <dcterms:modified xsi:type="dcterms:W3CDTF">2013-10-15T15:16:12Z</dcterms:modified>
</cp:coreProperties>
</file>