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8" autoAdjust="0"/>
  </p:normalViewPr>
  <p:slideViewPr>
    <p:cSldViewPr snapToGrid="0">
      <p:cViewPr varScale="1">
        <p:scale>
          <a:sx n="83" d="100"/>
          <a:sy n="83" d="100"/>
        </p:scale>
        <p:origin x="965" y="62"/>
      </p:cViewPr>
      <p:guideLst/>
    </p:cSldViewPr>
  </p:slideViewPr>
  <p:outlineViewPr>
    <p:cViewPr>
      <p:scale>
        <a:sx n="33" d="100"/>
        <a:sy n="33" d="100"/>
      </p:scale>
      <p:origin x="0" y="-2141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55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6EB24-7814-4FF9-B6F5-35A55A1AFD55}" type="datetimeFigureOut">
              <a:rPr lang="pt-PT" smtClean="0"/>
              <a:t>19/09/2013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E1112-A54F-4C78-8D11-BEBD499F4DA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38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E1112-A54F-4C78-8D11-BEBD499F4DA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04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80047E-3ACC-45B5-8DF5-20D883464873}" type="datetime1">
              <a:rPr lang="pt-PT" smtClean="0"/>
              <a:t>19/09/2013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787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8270D3-5839-4F52-A59A-FDF07BD9185B}" type="datetime1">
              <a:rPr lang="pt-PT" smtClean="0"/>
              <a:t>19/09/2013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11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FB8B6C-99B1-430B-B2DA-7ADBDA13631A}" type="datetime1">
              <a:rPr lang="pt-PT" smtClean="0"/>
              <a:t>19/09/2013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097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C1D9AB-1483-487C-A425-234CB267CFA4}" type="datetime1">
              <a:rPr lang="pt-PT" smtClean="0"/>
              <a:t>19/09/2013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75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986BFB8-50FE-4636-A72B-2493B7E7E8E4}" type="datetime1">
              <a:rPr lang="pt-PT" smtClean="0"/>
              <a:t>19/09/2013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22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B21678-D771-4F4F-BD24-305C42275A74}" type="datetime1">
              <a:rPr lang="pt-PT" smtClean="0"/>
              <a:t>19/09/2013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386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BF5C1D9-8B9E-4CBD-9A57-76A8317544DC}" type="datetime1">
              <a:rPr lang="pt-PT" smtClean="0"/>
              <a:t>19/09/2013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223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45B71F-167B-4862-ABC5-FE0F2D9CA6C8}" type="datetime1">
              <a:rPr lang="pt-PT" smtClean="0"/>
              <a:t>19/09/2013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181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B5C5990-A906-44A9-9095-2D34580DFE8E}" type="datetime1">
              <a:rPr lang="pt-PT" smtClean="0"/>
              <a:t>19/09/2013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72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6B97C9-0BCD-4465-8826-6AE41817D246}" type="datetime1">
              <a:rPr lang="pt-PT" smtClean="0"/>
              <a:t>19/09/2013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690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B528A3-CAE3-427C-B0AF-EBF586D4EBC3}" type="datetime1">
              <a:rPr lang="pt-PT" smtClean="0"/>
              <a:t>19/09/2013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Esquemas criptográficos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071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303" y="260624"/>
            <a:ext cx="8325394" cy="66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03" y="1018902"/>
            <a:ext cx="8325394" cy="5442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22720"/>
            <a:ext cx="2057400" cy="19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92D6-D736-4577-A7E1-329E3C7DB2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527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Cryptographic Mechanisms</a:t>
            </a:r>
            <a:endParaRPr lang="en-US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Pedro Félix, José Simão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92D6-D736-4577-A7E1-329E3C7DB24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85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Asymmetric Encryption Scheme</a:t>
            </a:r>
            <a:endParaRPr lang="en-US" noProof="0" dirty="0"/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77913"/>
            <a:ext cx="8362950" cy="2360612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Asymmetric encryption scheme – algorithms </a:t>
            </a:r>
            <a:r>
              <a:rPr lang="en-US" b="1" noProof="0" dirty="0" smtClean="0"/>
              <a:t>(G,E,D)</a:t>
            </a:r>
          </a:p>
          <a:p>
            <a:pPr lvl="1"/>
            <a:r>
              <a:rPr lang="en-US" b="1" noProof="0" dirty="0" smtClean="0"/>
              <a:t>G</a:t>
            </a:r>
            <a:r>
              <a:rPr lang="en-US" noProof="0" dirty="0" smtClean="0"/>
              <a:t> – Key pair generation function (random)</a:t>
            </a:r>
          </a:p>
          <a:p>
            <a:pPr lvl="2">
              <a:buFontTx/>
              <a:buNone/>
            </a:pPr>
            <a:r>
              <a:rPr lang="en-US" b="1" noProof="0" dirty="0" smtClean="0"/>
              <a:t>G</a:t>
            </a:r>
            <a:r>
              <a:rPr lang="en-US" noProof="0" dirty="0" smtClean="0"/>
              <a:t>: </a:t>
            </a:r>
            <a:r>
              <a:rPr lang="en-US" noProof="0" dirty="0" smtClean="0">
                <a:sym typeface="Symbol" pitchFamily="18" charset="2"/>
              </a:rPr>
              <a:t> </a:t>
            </a:r>
            <a:r>
              <a:rPr lang="en-US" b="1" noProof="0" dirty="0" err="1" smtClean="0">
                <a:sym typeface="Symbol" pitchFamily="18" charset="2"/>
              </a:rPr>
              <a:t>KeyPairs</a:t>
            </a:r>
            <a:r>
              <a:rPr lang="en-US" noProof="0" dirty="0" smtClean="0">
                <a:sym typeface="Symbol" pitchFamily="18" charset="2"/>
              </a:rPr>
              <a:t> , where </a:t>
            </a:r>
            <a:r>
              <a:rPr lang="en-US" b="1" noProof="0" dirty="0" err="1" smtClean="0">
                <a:sym typeface="Symbol" pitchFamily="18" charset="2"/>
              </a:rPr>
              <a:t>KeyPairs</a:t>
            </a:r>
            <a:r>
              <a:rPr lang="en-US" noProof="0" dirty="0" smtClean="0">
                <a:sym typeface="Symbol" pitchFamily="18" charset="2"/>
              </a:rPr>
              <a:t>  </a:t>
            </a:r>
            <a:r>
              <a:rPr lang="en-US" b="1" noProof="0" dirty="0" err="1" smtClean="0">
                <a:sym typeface="Symbol" pitchFamily="18" charset="2"/>
              </a:rPr>
              <a:t>PublicKeys</a:t>
            </a:r>
            <a:r>
              <a:rPr lang="en-US" noProof="0" dirty="0" smtClean="0">
                <a:sym typeface="Symbol" pitchFamily="18" charset="2"/>
              </a:rPr>
              <a:t> </a:t>
            </a:r>
            <a:r>
              <a:rPr lang="en-US" noProof="0" dirty="0" smtClean="0">
                <a:cs typeface="Arial" charset="0"/>
                <a:sym typeface="Symbol" pitchFamily="18" charset="2"/>
              </a:rPr>
              <a:t>× </a:t>
            </a:r>
            <a:r>
              <a:rPr lang="en-US" b="1" noProof="0" dirty="0" err="1" smtClean="0">
                <a:sym typeface="Symbol" pitchFamily="18" charset="2"/>
              </a:rPr>
              <a:t>PrivateKeys</a:t>
            </a:r>
            <a:endParaRPr lang="en-US" b="1" noProof="0" dirty="0" smtClean="0"/>
          </a:p>
          <a:p>
            <a:pPr lvl="1"/>
            <a:r>
              <a:rPr lang="en-US" b="1" noProof="0" dirty="0" smtClean="0"/>
              <a:t>E</a:t>
            </a:r>
            <a:r>
              <a:rPr lang="en-US" noProof="0" dirty="0" smtClean="0"/>
              <a:t> – Encryption function (random)</a:t>
            </a:r>
          </a:p>
          <a:p>
            <a:pPr lvl="2">
              <a:buFontTx/>
              <a:buNone/>
            </a:pPr>
            <a:r>
              <a:rPr lang="en-US" b="1" noProof="0" dirty="0" smtClean="0"/>
              <a:t>E</a:t>
            </a:r>
            <a:r>
              <a:rPr lang="en-US" noProof="0" dirty="0" smtClean="0"/>
              <a:t>: </a:t>
            </a:r>
            <a:r>
              <a:rPr lang="en-US" b="1" noProof="0" dirty="0" err="1" smtClean="0"/>
              <a:t>PublicKeys</a:t>
            </a:r>
            <a:r>
              <a:rPr lang="en-US" noProof="0" dirty="0" smtClean="0"/>
              <a:t> </a:t>
            </a:r>
            <a:r>
              <a:rPr lang="en-US" noProof="0" dirty="0" smtClean="0">
                <a:sym typeface="Symbol" pitchFamily="18" charset="2"/>
              </a:rPr>
              <a:t></a:t>
            </a:r>
            <a:r>
              <a:rPr lang="en-US" b="1" noProof="0" dirty="0" err="1" smtClean="0">
                <a:sym typeface="Symbol" pitchFamily="18" charset="2"/>
              </a:rPr>
              <a:t>PlainTexts</a:t>
            </a:r>
            <a:r>
              <a:rPr lang="en-US" noProof="0" dirty="0" smtClean="0">
                <a:sym typeface="Symbol" pitchFamily="18" charset="2"/>
              </a:rPr>
              <a:t>  </a:t>
            </a:r>
            <a:r>
              <a:rPr lang="en-US" b="1" noProof="0" dirty="0" err="1" smtClean="0">
                <a:sym typeface="Symbol" pitchFamily="18" charset="2"/>
              </a:rPr>
              <a:t>CipherTexts</a:t>
            </a:r>
            <a:endParaRPr lang="en-US" b="1" noProof="0" dirty="0" smtClean="0">
              <a:sym typeface="Symbol" pitchFamily="18" charset="2"/>
            </a:endParaRPr>
          </a:p>
          <a:p>
            <a:pPr lvl="1"/>
            <a:r>
              <a:rPr lang="en-US" b="1" noProof="0" dirty="0" smtClean="0"/>
              <a:t>D</a:t>
            </a:r>
            <a:r>
              <a:rPr lang="en-US" noProof="0" dirty="0" smtClean="0"/>
              <a:t> – Decryption function (random)</a:t>
            </a:r>
          </a:p>
          <a:p>
            <a:pPr lvl="2">
              <a:buFontTx/>
              <a:buNone/>
            </a:pPr>
            <a:r>
              <a:rPr lang="en-US" b="1" noProof="0" dirty="0" smtClean="0"/>
              <a:t>D</a:t>
            </a:r>
            <a:r>
              <a:rPr lang="en-US" noProof="0" dirty="0" smtClean="0"/>
              <a:t>: </a:t>
            </a:r>
            <a:r>
              <a:rPr lang="en-US" b="1" noProof="0" dirty="0" err="1" smtClean="0"/>
              <a:t>PrivateKeys</a:t>
            </a:r>
            <a:r>
              <a:rPr lang="en-US" noProof="0" dirty="0" smtClean="0"/>
              <a:t> </a:t>
            </a:r>
            <a:r>
              <a:rPr lang="en-US" noProof="0" dirty="0" smtClean="0">
                <a:sym typeface="Symbol" pitchFamily="18" charset="2"/>
              </a:rPr>
              <a:t></a:t>
            </a:r>
            <a:r>
              <a:rPr lang="en-US" b="1" noProof="0" dirty="0" err="1" smtClean="0">
                <a:sym typeface="Symbol" pitchFamily="18" charset="2"/>
              </a:rPr>
              <a:t>CipherTexts</a:t>
            </a:r>
            <a:r>
              <a:rPr lang="en-US" noProof="0" dirty="0" smtClean="0">
                <a:sym typeface="Symbol" pitchFamily="18" charset="2"/>
              </a:rPr>
              <a:t>  </a:t>
            </a:r>
            <a:r>
              <a:rPr lang="en-US" b="1" noProof="0" dirty="0" err="1" smtClean="0">
                <a:sym typeface="Symbol" pitchFamily="18" charset="2"/>
              </a:rPr>
              <a:t>PlainTexts</a:t>
            </a:r>
            <a:endParaRPr lang="en-US" b="1" noProof="0" dirty="0">
              <a:sym typeface="Symbol" pitchFamily="18" charset="2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951A-2602-4279-9640-6CBC99FABB93}" type="slidenum">
              <a:rPr lang="pt-PT"/>
              <a:pPr/>
              <a:t>10</a:t>
            </a:fld>
            <a:endParaRPr lang="pt-PT"/>
          </a:p>
        </p:txBody>
      </p:sp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2139950" y="3789363"/>
            <a:ext cx="6111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pt-PT" sz="2400"/>
              <a:t>E</a:t>
            </a:r>
            <a:endParaRPr lang="en-GB" sz="2400" dirty="0"/>
          </a:p>
        </p:txBody>
      </p:sp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5940427" y="3789363"/>
            <a:ext cx="6207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pt-PT" sz="2400"/>
              <a:t>D</a:t>
            </a:r>
            <a:endParaRPr lang="en-GB" sz="2400" baseline="30000" dirty="0"/>
          </a:p>
        </p:txBody>
      </p:sp>
      <p:cxnSp>
        <p:nvCxnSpPr>
          <p:cNvPr id="441350" name="AutoShape 6"/>
          <p:cNvCxnSpPr>
            <a:cxnSpLocks noChangeShapeType="1"/>
            <a:endCxn id="441348" idx="1"/>
          </p:cNvCxnSpPr>
          <p:nvPr/>
        </p:nvCxnSpPr>
        <p:spPr bwMode="auto">
          <a:xfrm>
            <a:off x="1606550" y="4024313"/>
            <a:ext cx="533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1351" name="AutoShape 7"/>
          <p:cNvCxnSpPr>
            <a:cxnSpLocks noChangeShapeType="1"/>
            <a:stCxn id="441348" idx="3"/>
            <a:endCxn id="441349" idx="1"/>
          </p:cNvCxnSpPr>
          <p:nvPr/>
        </p:nvCxnSpPr>
        <p:spPr bwMode="auto">
          <a:xfrm>
            <a:off x="2751140" y="4024313"/>
            <a:ext cx="31892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1352" name="AutoShape 8"/>
          <p:cNvCxnSpPr>
            <a:cxnSpLocks noChangeShapeType="1"/>
            <a:stCxn id="441349" idx="3"/>
          </p:cNvCxnSpPr>
          <p:nvPr/>
        </p:nvCxnSpPr>
        <p:spPr bwMode="auto">
          <a:xfrm>
            <a:off x="6561138" y="4024313"/>
            <a:ext cx="533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41353" name="Text Box 9"/>
          <p:cNvSpPr txBox="1">
            <a:spLocks noChangeArrowheads="1"/>
          </p:cNvSpPr>
          <p:nvPr/>
        </p:nvSpPr>
        <p:spPr bwMode="auto">
          <a:xfrm>
            <a:off x="1470025" y="3671890"/>
            <a:ext cx="394958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/>
              <a:t>m</a:t>
            </a:r>
            <a:endParaRPr lang="en-GB" sz="2000" dirty="0"/>
          </a:p>
        </p:txBody>
      </p:sp>
      <p:sp>
        <p:nvSpPr>
          <p:cNvPr id="441354" name="Text Box 10"/>
          <p:cNvSpPr txBox="1">
            <a:spLocks noChangeArrowheads="1"/>
          </p:cNvSpPr>
          <p:nvPr/>
        </p:nvSpPr>
        <p:spPr bwMode="auto">
          <a:xfrm>
            <a:off x="6690729" y="3671890"/>
            <a:ext cx="1474804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/>
              <a:t>m’ = D(k</a:t>
            </a:r>
            <a:r>
              <a:rPr lang="pt-PT" sz="2000" baseline="-25000"/>
              <a:t>d</a:t>
            </a:r>
            <a:r>
              <a:rPr lang="pt-PT" sz="2000"/>
              <a:t>)(c)</a:t>
            </a:r>
            <a:endParaRPr lang="en-GB" sz="2000" dirty="0"/>
          </a:p>
        </p:txBody>
      </p:sp>
      <p:sp>
        <p:nvSpPr>
          <p:cNvPr id="441355" name="Text Box 11"/>
          <p:cNvSpPr txBox="1">
            <a:spLocks noChangeArrowheads="1"/>
          </p:cNvSpPr>
          <p:nvPr/>
        </p:nvSpPr>
        <p:spPr bwMode="auto">
          <a:xfrm>
            <a:off x="3691117" y="3573465"/>
            <a:ext cx="1372532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/>
              <a:t>c = E(k</a:t>
            </a:r>
            <a:r>
              <a:rPr lang="pt-PT" sz="2000" baseline="-25000"/>
              <a:t>e</a:t>
            </a:r>
            <a:r>
              <a:rPr lang="pt-PT" sz="2000"/>
              <a:t>)(m)</a:t>
            </a:r>
            <a:endParaRPr lang="en-GB" sz="2000" dirty="0"/>
          </a:p>
        </p:txBody>
      </p:sp>
      <p:cxnSp>
        <p:nvCxnSpPr>
          <p:cNvPr id="441356" name="AutoShape 12"/>
          <p:cNvCxnSpPr>
            <a:cxnSpLocks noChangeShapeType="1"/>
            <a:endCxn id="441348" idx="2"/>
          </p:cNvCxnSpPr>
          <p:nvPr/>
        </p:nvCxnSpPr>
        <p:spPr bwMode="auto">
          <a:xfrm flipV="1">
            <a:off x="2446338" y="4259263"/>
            <a:ext cx="0" cy="450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1357" name="AutoShape 13"/>
          <p:cNvCxnSpPr>
            <a:cxnSpLocks noChangeShapeType="1"/>
            <a:endCxn id="441349" idx="2"/>
          </p:cNvCxnSpPr>
          <p:nvPr/>
        </p:nvCxnSpPr>
        <p:spPr bwMode="auto">
          <a:xfrm flipH="1" flipV="1">
            <a:off x="6251577" y="4259263"/>
            <a:ext cx="4763" cy="450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41358" name="Text Box 14"/>
          <p:cNvSpPr txBox="1">
            <a:spLocks noChangeArrowheads="1"/>
          </p:cNvSpPr>
          <p:nvPr/>
        </p:nvSpPr>
        <p:spPr bwMode="auto">
          <a:xfrm>
            <a:off x="6026483" y="4608513"/>
            <a:ext cx="420220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400">
                <a:solidFill>
                  <a:srgbClr val="CC3300"/>
                </a:solidFill>
              </a:rPr>
              <a:t>k</a:t>
            </a:r>
            <a:r>
              <a:rPr lang="pt-PT" sz="2400" baseline="-6000">
                <a:solidFill>
                  <a:srgbClr val="CC3300"/>
                </a:solidFill>
              </a:rPr>
              <a:t>d</a:t>
            </a:r>
            <a:endParaRPr lang="en-GB" sz="2400" baseline="-6000" dirty="0">
              <a:solidFill>
                <a:srgbClr val="CC3300"/>
              </a:solidFill>
            </a:endParaRPr>
          </a:p>
        </p:txBody>
      </p:sp>
      <p:sp>
        <p:nvSpPr>
          <p:cNvPr id="441359" name="Text Box 15"/>
          <p:cNvSpPr txBox="1">
            <a:spLocks noChangeArrowheads="1"/>
          </p:cNvSpPr>
          <p:nvPr/>
        </p:nvSpPr>
        <p:spPr bwMode="auto">
          <a:xfrm>
            <a:off x="2226008" y="4608513"/>
            <a:ext cx="413873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400" dirty="0" err="1">
                <a:solidFill>
                  <a:srgbClr val="00B050"/>
                </a:solidFill>
              </a:rPr>
              <a:t>k</a:t>
            </a:r>
            <a:r>
              <a:rPr lang="pt-PT" sz="2400" baseline="-6000" dirty="0" err="1">
                <a:solidFill>
                  <a:srgbClr val="00B050"/>
                </a:solidFill>
              </a:rPr>
              <a:t>e</a:t>
            </a:r>
            <a:endParaRPr lang="en-GB" sz="2400" baseline="-6000" dirty="0">
              <a:solidFill>
                <a:srgbClr val="00B050"/>
              </a:solidFill>
            </a:endParaRPr>
          </a:p>
        </p:txBody>
      </p:sp>
      <p:sp>
        <p:nvSpPr>
          <p:cNvPr id="441360" name="Rectangle 16"/>
          <p:cNvSpPr>
            <a:spLocks noChangeArrowheads="1"/>
          </p:cNvSpPr>
          <p:nvPr/>
        </p:nvSpPr>
        <p:spPr bwMode="auto">
          <a:xfrm>
            <a:off x="4067175" y="5616575"/>
            <a:ext cx="6111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pt-PT" sz="2400"/>
              <a:t>G</a:t>
            </a:r>
            <a:endParaRPr lang="en-GB" sz="2400" dirty="0"/>
          </a:p>
        </p:txBody>
      </p:sp>
      <p:cxnSp>
        <p:nvCxnSpPr>
          <p:cNvPr id="441361" name="AutoShape 17"/>
          <p:cNvCxnSpPr>
            <a:cxnSpLocks noChangeShapeType="1"/>
            <a:stCxn id="441360" idx="0"/>
            <a:endCxn id="441359" idx="3"/>
          </p:cNvCxnSpPr>
          <p:nvPr/>
        </p:nvCxnSpPr>
        <p:spPr bwMode="auto">
          <a:xfrm flipH="1" flipV="1">
            <a:off x="2639879" y="4840438"/>
            <a:ext cx="1732890" cy="77613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441362" name="AutoShape 18"/>
          <p:cNvCxnSpPr>
            <a:cxnSpLocks noChangeShapeType="1"/>
            <a:stCxn id="441360" idx="0"/>
            <a:endCxn id="441358" idx="1"/>
          </p:cNvCxnSpPr>
          <p:nvPr/>
        </p:nvCxnSpPr>
        <p:spPr bwMode="auto">
          <a:xfrm flipV="1">
            <a:off x="4372769" y="4840438"/>
            <a:ext cx="1653714" cy="77613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441363" name="Text Box 19"/>
          <p:cNvSpPr txBox="1">
            <a:spLocks noChangeArrowheads="1"/>
          </p:cNvSpPr>
          <p:nvPr/>
        </p:nvSpPr>
        <p:spPr bwMode="auto">
          <a:xfrm>
            <a:off x="814867" y="5472115"/>
            <a:ext cx="1026348" cy="3407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1600" dirty="0"/>
              <a:t>Public Key</a:t>
            </a:r>
          </a:p>
        </p:txBody>
      </p:sp>
      <p:sp>
        <p:nvSpPr>
          <p:cNvPr id="441364" name="Text Box 20"/>
          <p:cNvSpPr txBox="1">
            <a:spLocks noChangeArrowheads="1"/>
          </p:cNvSpPr>
          <p:nvPr/>
        </p:nvSpPr>
        <p:spPr bwMode="auto">
          <a:xfrm>
            <a:off x="7121292" y="5472115"/>
            <a:ext cx="1105792" cy="3407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1600" dirty="0"/>
              <a:t>Private Key</a:t>
            </a:r>
          </a:p>
        </p:txBody>
      </p:sp>
      <p:cxnSp>
        <p:nvCxnSpPr>
          <p:cNvPr id="441365" name="AutoShape 21"/>
          <p:cNvCxnSpPr>
            <a:cxnSpLocks noChangeShapeType="1"/>
            <a:stCxn id="441363" idx="3"/>
            <a:endCxn id="441359" idx="2"/>
          </p:cNvCxnSpPr>
          <p:nvPr/>
        </p:nvCxnSpPr>
        <p:spPr bwMode="auto">
          <a:xfrm flipV="1">
            <a:off x="1841215" y="5072359"/>
            <a:ext cx="591728" cy="57012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1366" name="AutoShape 22"/>
          <p:cNvCxnSpPr>
            <a:cxnSpLocks noChangeShapeType="1"/>
            <a:stCxn id="441364" idx="1"/>
            <a:endCxn id="441358" idx="2"/>
          </p:cNvCxnSpPr>
          <p:nvPr/>
        </p:nvCxnSpPr>
        <p:spPr bwMode="auto">
          <a:xfrm flipH="1" flipV="1">
            <a:off x="6236593" y="5072359"/>
            <a:ext cx="884699" cy="57012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768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Notes</a:t>
            </a:r>
            <a:endParaRPr lang="en-US" noProof="0" dirty="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noProof="0" dirty="0" smtClean="0"/>
              <a:t>Correction property</a:t>
            </a:r>
          </a:p>
          <a:p>
            <a:pPr lvl="1">
              <a:lnSpc>
                <a:spcPct val="100000"/>
              </a:lnSpc>
            </a:pPr>
            <a:r>
              <a:rPr lang="en-US" noProof="0" dirty="0" smtClean="0"/>
              <a:t>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</a:t>
            </a:r>
            <a:r>
              <a:rPr lang="en-US" noProof="0" dirty="0" smtClean="0"/>
              <a:t>m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</a:t>
            </a:r>
            <a:r>
              <a:rPr lang="en-US" noProof="0" dirty="0" smtClean="0">
                <a:latin typeface="cmsy10" pitchFamily="34" charset="0"/>
              </a:rPr>
              <a:t> </a:t>
            </a:r>
            <a:r>
              <a:rPr lang="en-US" noProof="0" dirty="0" smtClean="0"/>
              <a:t>M,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</a:t>
            </a:r>
            <a:r>
              <a:rPr lang="en-US" noProof="0" dirty="0" smtClean="0"/>
              <a:t>(</a:t>
            </a:r>
            <a:r>
              <a:rPr lang="en-US" noProof="0" dirty="0" err="1" smtClean="0"/>
              <a:t>k</a:t>
            </a:r>
            <a:r>
              <a:rPr lang="en-US" baseline="-25000" noProof="0" dirty="0" err="1" smtClean="0"/>
              <a:t>e</a:t>
            </a:r>
            <a:r>
              <a:rPr lang="en-US" noProof="0" dirty="0" err="1" smtClean="0"/>
              <a:t>,k</a:t>
            </a:r>
            <a:r>
              <a:rPr lang="en-US" baseline="-25000" noProof="0" dirty="0" err="1" smtClean="0"/>
              <a:t>d</a:t>
            </a:r>
            <a:r>
              <a:rPr lang="en-US" noProof="0" dirty="0" smtClean="0"/>
              <a:t>)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</a:t>
            </a:r>
            <a:r>
              <a:rPr lang="en-US" noProof="0" dirty="0" smtClean="0"/>
              <a:t> </a:t>
            </a:r>
            <a:r>
              <a:rPr lang="en-US" b="1" noProof="0" dirty="0" err="1" smtClean="0"/>
              <a:t>KeyPairs</a:t>
            </a:r>
            <a:r>
              <a:rPr lang="en-US" noProof="0" dirty="0" smtClean="0"/>
              <a:t>: D(</a:t>
            </a:r>
            <a:r>
              <a:rPr lang="en-US" noProof="0" dirty="0" err="1" smtClean="0"/>
              <a:t>k</a:t>
            </a:r>
            <a:r>
              <a:rPr lang="en-US" baseline="-25000" noProof="0" dirty="0" err="1" smtClean="0"/>
              <a:t>d</a:t>
            </a:r>
            <a:r>
              <a:rPr lang="en-US" noProof="0" dirty="0" smtClean="0"/>
              <a:t>)(E(</a:t>
            </a:r>
            <a:r>
              <a:rPr lang="en-US" noProof="0" dirty="0" err="1" smtClean="0"/>
              <a:t>k</a:t>
            </a:r>
            <a:r>
              <a:rPr lang="en-US" baseline="-25000" noProof="0" dirty="0" err="1" smtClean="0"/>
              <a:t>e</a:t>
            </a:r>
            <a:r>
              <a:rPr lang="en-US" noProof="0" dirty="0" smtClean="0"/>
              <a:t>)(m)) = m</a:t>
            </a:r>
          </a:p>
          <a:p>
            <a:pPr>
              <a:lnSpc>
                <a:spcPct val="100000"/>
              </a:lnSpc>
            </a:pPr>
            <a:r>
              <a:rPr lang="en-US" noProof="0" dirty="0" smtClean="0"/>
              <a:t>Security property</a:t>
            </a:r>
          </a:p>
          <a:p>
            <a:pPr lvl="1">
              <a:lnSpc>
                <a:spcPct val="100000"/>
              </a:lnSpc>
            </a:pPr>
            <a:r>
              <a:rPr lang="en-US" noProof="0" dirty="0" smtClean="0"/>
              <a:t>It’s computational unfeasible to obtain </a:t>
            </a:r>
            <a:r>
              <a:rPr lang="en-US" b="1" noProof="0" dirty="0" smtClean="0"/>
              <a:t>m</a:t>
            </a:r>
            <a:r>
              <a:rPr lang="en-US" noProof="0" dirty="0" smtClean="0"/>
              <a:t>, given </a:t>
            </a:r>
            <a:r>
              <a:rPr lang="en-US" b="1" noProof="0" dirty="0" smtClean="0"/>
              <a:t>c</a:t>
            </a:r>
            <a:r>
              <a:rPr lang="en-US" noProof="0" dirty="0" smtClean="0"/>
              <a:t>, without the knowledge of </a:t>
            </a:r>
            <a:r>
              <a:rPr lang="en-US" b="1" noProof="0" dirty="0" err="1" smtClean="0"/>
              <a:t>k</a:t>
            </a:r>
            <a:r>
              <a:rPr lang="en-US" b="1" baseline="-25000" noProof="0" dirty="0" err="1" smtClean="0"/>
              <a:t>d</a:t>
            </a:r>
            <a:endParaRPr lang="en-US" b="1" noProof="0" dirty="0" smtClean="0"/>
          </a:p>
          <a:p>
            <a:pPr>
              <a:lnSpc>
                <a:spcPct val="100000"/>
              </a:lnSpc>
            </a:pPr>
            <a:r>
              <a:rPr lang="en-US" noProof="0" dirty="0" smtClean="0"/>
              <a:t>Asymmetric scheme</a:t>
            </a:r>
          </a:p>
          <a:p>
            <a:pPr lvl="1">
              <a:lnSpc>
                <a:spcPct val="100000"/>
              </a:lnSpc>
            </a:pPr>
            <a:r>
              <a:rPr lang="en-US" noProof="0" dirty="0" smtClean="0"/>
              <a:t>The algorithms </a:t>
            </a:r>
            <a:r>
              <a:rPr lang="en-US" b="1" noProof="0" dirty="0" smtClean="0"/>
              <a:t>E</a:t>
            </a:r>
            <a:r>
              <a:rPr lang="en-US" noProof="0" dirty="0" smtClean="0"/>
              <a:t> and </a:t>
            </a:r>
            <a:r>
              <a:rPr lang="en-US" b="1" noProof="0" dirty="0" smtClean="0"/>
              <a:t>D</a:t>
            </a:r>
            <a:r>
              <a:rPr lang="en-US" noProof="0" dirty="0" smtClean="0"/>
              <a:t> use different keys</a:t>
            </a:r>
          </a:p>
          <a:p>
            <a:pPr>
              <a:lnSpc>
                <a:spcPct val="100000"/>
              </a:lnSpc>
            </a:pPr>
            <a:r>
              <a:rPr lang="en-US" noProof="0" dirty="0" smtClean="0"/>
              <a:t>The message space, denoted by </a:t>
            </a:r>
            <a:r>
              <a:rPr lang="en-US" b="1" noProof="0" dirty="0" err="1" smtClean="0">
                <a:sym typeface="Symbol" pitchFamily="18" charset="2"/>
              </a:rPr>
              <a:t>PlainTexts</a:t>
            </a:r>
            <a:r>
              <a:rPr lang="en-US" noProof="0" dirty="0" smtClean="0">
                <a:sym typeface="Symbol" pitchFamily="18" charset="2"/>
              </a:rPr>
              <a:t>,</a:t>
            </a:r>
            <a:r>
              <a:rPr lang="en-US" noProof="0" dirty="0" smtClean="0"/>
              <a:t> is defined by all the bit sequences not exceeding a given limit, defined by the scheme</a:t>
            </a:r>
          </a:p>
          <a:p>
            <a:pPr lvl="1">
              <a:lnSpc>
                <a:spcPct val="100000"/>
              </a:lnSpc>
            </a:pPr>
            <a:r>
              <a:rPr lang="en-US" noProof="0" dirty="0" smtClean="0"/>
              <a:t>The asymmetric schemes are typically used to encrypt keys</a:t>
            </a:r>
          </a:p>
          <a:p>
            <a:pPr>
              <a:lnSpc>
                <a:spcPct val="100000"/>
              </a:lnSpc>
            </a:pPr>
            <a:r>
              <a:rPr lang="en-US" noProof="0" dirty="0" smtClean="0"/>
              <a:t>Does not provide integrity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9BF3-55D5-4C7D-AAB1-067D4952A83D}" type="slidenum">
              <a:rPr lang="pt-PT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05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Notes(2)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Higher computational cost (great that two magnitude orders) than the symmetric algorithms</a:t>
            </a:r>
          </a:p>
          <a:p>
            <a:endParaRPr lang="en-US" noProof="0" dirty="0" smtClean="0"/>
          </a:p>
          <a:p>
            <a:r>
              <a:rPr lang="en-US" noProof="0" dirty="0" smtClean="0"/>
              <a:t>Message size limitations</a:t>
            </a:r>
          </a:p>
          <a:p>
            <a:pPr lvl="1"/>
            <a:r>
              <a:rPr lang="en-US" b="1" noProof="0" dirty="0" smtClean="0"/>
              <a:t>E</a:t>
            </a:r>
            <a:r>
              <a:rPr lang="en-US" noProof="0" dirty="0" smtClean="0"/>
              <a:t> domain is </a:t>
            </a:r>
            <a:r>
              <a:rPr lang="en-US" b="1" noProof="0" dirty="0" err="1" smtClean="0"/>
              <a:t>PlainTexts</a:t>
            </a:r>
            <a:r>
              <a:rPr lang="en-US" noProof="0" dirty="0" smtClean="0"/>
              <a:t> and not </a:t>
            </a:r>
            <a:r>
              <a:rPr lang="en-US" b="1" noProof="0" dirty="0" smtClean="0"/>
              <a:t>{0,1}</a:t>
            </a:r>
            <a:r>
              <a:rPr lang="en-US" b="1" baseline="30000" noProof="0" dirty="0" smtClean="0"/>
              <a:t>*</a:t>
            </a:r>
          </a:p>
          <a:p>
            <a:endParaRPr lang="en-US" noProof="0" dirty="0" smtClean="0"/>
          </a:p>
          <a:p>
            <a:r>
              <a:rPr lang="en-US" noProof="0" dirty="0" smtClean="0"/>
              <a:t>Used in hybrid schemes</a:t>
            </a:r>
          </a:p>
          <a:p>
            <a:pPr lvl="1"/>
            <a:r>
              <a:rPr lang="en-US" noProof="0" dirty="0" smtClean="0"/>
              <a:t>Asymmetric scheme used to encrypt a symmetric key – key transport</a:t>
            </a:r>
          </a:p>
          <a:p>
            <a:pPr lvl="1"/>
            <a:r>
              <a:rPr lang="en-US" noProof="0" dirty="0" smtClean="0"/>
              <a:t>Symmetric scheme used to encrypt the message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16E8-9D69-49AD-98EB-ADD85195A0E6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2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Digital Signature Scheme</a:t>
            </a:r>
            <a:endParaRPr lang="en-US" noProof="0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77913"/>
            <a:ext cx="8362950" cy="2360612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Digital Signature Scheme– algorithms </a:t>
            </a:r>
            <a:r>
              <a:rPr lang="en-US" b="1" noProof="0" dirty="0" smtClean="0"/>
              <a:t>(G,S,V)</a:t>
            </a:r>
          </a:p>
          <a:p>
            <a:pPr lvl="1"/>
            <a:r>
              <a:rPr lang="en-US" b="1" noProof="0" dirty="0" smtClean="0"/>
              <a:t>G </a:t>
            </a:r>
            <a:r>
              <a:rPr lang="en-US" noProof="0" dirty="0" smtClean="0"/>
              <a:t>– key pair generation function (random)</a:t>
            </a:r>
          </a:p>
          <a:p>
            <a:pPr lvl="2">
              <a:buFontTx/>
              <a:buNone/>
            </a:pPr>
            <a:r>
              <a:rPr lang="en-US" noProof="0" dirty="0" smtClean="0"/>
              <a:t>G: </a:t>
            </a:r>
            <a:r>
              <a:rPr lang="en-US" noProof="0" dirty="0" smtClean="0">
                <a:sym typeface="Symbol" pitchFamily="18" charset="2"/>
              </a:rPr>
              <a:t> </a:t>
            </a:r>
            <a:r>
              <a:rPr lang="en-US" b="1" noProof="0" dirty="0" err="1" smtClean="0">
                <a:sym typeface="Symbol" pitchFamily="18" charset="2"/>
              </a:rPr>
              <a:t>KeyPairs</a:t>
            </a:r>
            <a:r>
              <a:rPr lang="en-US" noProof="0" dirty="0" smtClean="0">
                <a:sym typeface="Symbol" pitchFamily="18" charset="2"/>
              </a:rPr>
              <a:t> , where </a:t>
            </a:r>
            <a:r>
              <a:rPr lang="en-US" b="1" noProof="0" dirty="0" err="1" smtClean="0">
                <a:sym typeface="Symbol" pitchFamily="18" charset="2"/>
              </a:rPr>
              <a:t>KeyPairs</a:t>
            </a:r>
            <a:r>
              <a:rPr lang="en-US" noProof="0" dirty="0" smtClean="0">
                <a:sym typeface="Symbol" pitchFamily="18" charset="2"/>
              </a:rPr>
              <a:t>  </a:t>
            </a:r>
            <a:r>
              <a:rPr lang="en-US" b="1" noProof="0" dirty="0" err="1" smtClean="0">
                <a:sym typeface="Symbol" pitchFamily="18" charset="2"/>
              </a:rPr>
              <a:t>PublicKeys</a:t>
            </a:r>
            <a:r>
              <a:rPr lang="en-US" noProof="0" dirty="0" smtClean="0">
                <a:sym typeface="Symbol" pitchFamily="18" charset="2"/>
              </a:rPr>
              <a:t> </a:t>
            </a:r>
            <a:r>
              <a:rPr lang="en-US" noProof="0" dirty="0" smtClean="0">
                <a:cs typeface="Arial" charset="0"/>
                <a:sym typeface="Symbol" pitchFamily="18" charset="2"/>
              </a:rPr>
              <a:t>× </a:t>
            </a:r>
            <a:r>
              <a:rPr lang="en-US" b="1" noProof="0" dirty="0" err="1" smtClean="0">
                <a:sym typeface="Symbol" pitchFamily="18" charset="2"/>
              </a:rPr>
              <a:t>PrivateKeys</a:t>
            </a:r>
            <a:endParaRPr lang="en-US" b="1" noProof="0" dirty="0" smtClean="0"/>
          </a:p>
          <a:p>
            <a:pPr lvl="1"/>
            <a:r>
              <a:rPr lang="en-US" b="1" noProof="0" dirty="0" smtClean="0"/>
              <a:t>S</a:t>
            </a:r>
            <a:r>
              <a:rPr lang="en-US" noProof="0" dirty="0" smtClean="0"/>
              <a:t> – signature function (random)</a:t>
            </a:r>
          </a:p>
          <a:p>
            <a:pPr lvl="2">
              <a:buFontTx/>
              <a:buNone/>
            </a:pPr>
            <a:r>
              <a:rPr lang="en-US" noProof="0" dirty="0" smtClean="0"/>
              <a:t>S: </a:t>
            </a:r>
            <a:r>
              <a:rPr lang="en-US" b="1" noProof="0" dirty="0" err="1" smtClean="0"/>
              <a:t>PrivateKeys</a:t>
            </a:r>
            <a:r>
              <a:rPr lang="en-US" noProof="0" dirty="0" smtClean="0"/>
              <a:t> </a:t>
            </a:r>
            <a:r>
              <a:rPr lang="en-US" noProof="0" dirty="0" smtClean="0">
                <a:sym typeface="Symbol" pitchFamily="18" charset="2"/>
              </a:rPr>
              <a:t> {0,1}*  </a:t>
            </a:r>
            <a:r>
              <a:rPr lang="en-US" b="1" noProof="0" dirty="0" smtClean="0">
                <a:sym typeface="Symbol" pitchFamily="18" charset="2"/>
              </a:rPr>
              <a:t>Signatures</a:t>
            </a:r>
            <a:endParaRPr lang="en-US" b="1" noProof="0" dirty="0" smtClean="0"/>
          </a:p>
          <a:p>
            <a:pPr lvl="1"/>
            <a:r>
              <a:rPr lang="en-US" b="1" noProof="0" dirty="0" smtClean="0"/>
              <a:t>V</a:t>
            </a:r>
            <a:r>
              <a:rPr lang="en-US" noProof="0" dirty="0" smtClean="0"/>
              <a:t> – verification function (deterministic)</a:t>
            </a:r>
          </a:p>
          <a:p>
            <a:pPr lvl="2">
              <a:buFontTx/>
              <a:buNone/>
            </a:pPr>
            <a:r>
              <a:rPr lang="en-US" noProof="0" dirty="0" smtClean="0"/>
              <a:t>V: </a:t>
            </a:r>
            <a:r>
              <a:rPr lang="en-US" b="1" noProof="0" dirty="0" err="1" smtClean="0"/>
              <a:t>PublicKeys</a:t>
            </a:r>
            <a:r>
              <a:rPr lang="en-US" noProof="0" dirty="0" smtClean="0"/>
              <a:t> </a:t>
            </a:r>
            <a:r>
              <a:rPr lang="en-US" noProof="0" dirty="0" smtClean="0">
                <a:sym typeface="Symbol" pitchFamily="18" charset="2"/>
              </a:rPr>
              <a:t> (</a:t>
            </a:r>
            <a:r>
              <a:rPr lang="en-US" b="1" noProof="0" dirty="0" smtClean="0">
                <a:sym typeface="Symbol" pitchFamily="18" charset="2"/>
              </a:rPr>
              <a:t>Signatures</a:t>
            </a:r>
            <a:r>
              <a:rPr lang="en-US" noProof="0" dirty="0" smtClean="0">
                <a:sym typeface="Symbol" pitchFamily="18" charset="2"/>
              </a:rPr>
              <a:t> </a:t>
            </a:r>
            <a:r>
              <a:rPr lang="en-US" noProof="0" dirty="0" smtClean="0">
                <a:cs typeface="Arial" charset="0"/>
                <a:sym typeface="Symbol" pitchFamily="18" charset="2"/>
              </a:rPr>
              <a:t>× {0,1}*)</a:t>
            </a:r>
            <a:r>
              <a:rPr lang="en-US" noProof="0" dirty="0" smtClean="0">
                <a:sym typeface="Symbol" pitchFamily="18" charset="2"/>
              </a:rPr>
              <a:t>  {</a:t>
            </a:r>
            <a:r>
              <a:rPr lang="en-US" noProof="0" dirty="0" err="1" smtClean="0">
                <a:sym typeface="Symbol" pitchFamily="18" charset="2"/>
              </a:rPr>
              <a:t>true,false</a:t>
            </a:r>
            <a:r>
              <a:rPr lang="en-US" noProof="0" dirty="0" smtClean="0">
                <a:sym typeface="Symbol" pitchFamily="18" charset="2"/>
              </a:rPr>
              <a:t>}</a:t>
            </a:r>
            <a:endParaRPr lang="en-US" noProof="0" dirty="0">
              <a:sym typeface="Symbol" pitchFamily="18" charset="2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FD9D-37FA-42B0-941A-63B80409F704}" type="slidenum">
              <a:rPr lang="pt-PT"/>
              <a:pPr/>
              <a:t>13</a:t>
            </a:fld>
            <a:endParaRPr lang="pt-PT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2139950" y="3789363"/>
            <a:ext cx="6111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pt-PT" sz="2400"/>
              <a:t>S</a:t>
            </a:r>
            <a:endParaRPr lang="en-GB" sz="2400" dirty="0"/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5940427" y="3789363"/>
            <a:ext cx="6207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pt-PT" sz="2400"/>
              <a:t>V</a:t>
            </a:r>
            <a:endParaRPr lang="en-GB" sz="2400" baseline="30000" dirty="0"/>
          </a:p>
        </p:txBody>
      </p:sp>
      <p:cxnSp>
        <p:nvCxnSpPr>
          <p:cNvPr id="443398" name="AutoShape 6"/>
          <p:cNvCxnSpPr>
            <a:cxnSpLocks noChangeShapeType="1"/>
            <a:endCxn id="443396" idx="1"/>
          </p:cNvCxnSpPr>
          <p:nvPr/>
        </p:nvCxnSpPr>
        <p:spPr bwMode="auto">
          <a:xfrm>
            <a:off x="1606550" y="4024313"/>
            <a:ext cx="533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3399" name="AutoShape 7"/>
          <p:cNvCxnSpPr>
            <a:cxnSpLocks noChangeShapeType="1"/>
            <a:stCxn id="443396" idx="3"/>
            <a:endCxn id="443397" idx="1"/>
          </p:cNvCxnSpPr>
          <p:nvPr/>
        </p:nvCxnSpPr>
        <p:spPr bwMode="auto">
          <a:xfrm>
            <a:off x="2751140" y="4024313"/>
            <a:ext cx="31892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3400" name="AutoShape 8"/>
          <p:cNvCxnSpPr>
            <a:cxnSpLocks noChangeShapeType="1"/>
            <a:stCxn id="443397" idx="3"/>
          </p:cNvCxnSpPr>
          <p:nvPr/>
        </p:nvCxnSpPr>
        <p:spPr bwMode="auto">
          <a:xfrm>
            <a:off x="6561138" y="4024313"/>
            <a:ext cx="533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43401" name="Text Box 9"/>
          <p:cNvSpPr txBox="1">
            <a:spLocks noChangeArrowheads="1"/>
          </p:cNvSpPr>
          <p:nvPr/>
        </p:nvSpPr>
        <p:spPr bwMode="auto">
          <a:xfrm>
            <a:off x="1168713" y="3823167"/>
            <a:ext cx="394958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 dirty="0"/>
              <a:t>m</a:t>
            </a:r>
            <a:endParaRPr lang="en-GB" sz="2000" dirty="0"/>
          </a:p>
        </p:txBody>
      </p:sp>
      <p:sp>
        <p:nvSpPr>
          <p:cNvPr id="443402" name="Text Box 10"/>
          <p:cNvSpPr txBox="1">
            <a:spLocks noChangeArrowheads="1"/>
          </p:cNvSpPr>
          <p:nvPr/>
        </p:nvSpPr>
        <p:spPr bwMode="auto">
          <a:xfrm>
            <a:off x="6646899" y="3600452"/>
            <a:ext cx="1565150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/>
              <a:t>v = V(k</a:t>
            </a:r>
            <a:r>
              <a:rPr lang="pt-PT" sz="2000" baseline="-25000"/>
              <a:t>v</a:t>
            </a:r>
            <a:r>
              <a:rPr lang="pt-PT" sz="2000"/>
              <a:t>)(s,m)</a:t>
            </a:r>
            <a:endParaRPr lang="en-GB" sz="2000" dirty="0"/>
          </a:p>
        </p:txBody>
      </p:sp>
      <p:sp>
        <p:nvSpPr>
          <p:cNvPr id="443403" name="Text Box 11"/>
          <p:cNvSpPr txBox="1">
            <a:spLocks noChangeArrowheads="1"/>
          </p:cNvSpPr>
          <p:nvPr/>
        </p:nvSpPr>
        <p:spPr bwMode="auto">
          <a:xfrm>
            <a:off x="3570139" y="3573465"/>
            <a:ext cx="1673384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/>
              <a:t>m, s = S(k</a:t>
            </a:r>
            <a:r>
              <a:rPr lang="pt-PT" sz="2000" baseline="-25000"/>
              <a:t>s</a:t>
            </a:r>
            <a:r>
              <a:rPr lang="pt-PT" sz="2000"/>
              <a:t>)(m)</a:t>
            </a:r>
            <a:endParaRPr lang="en-GB" sz="2000" dirty="0"/>
          </a:p>
        </p:txBody>
      </p:sp>
      <p:cxnSp>
        <p:nvCxnSpPr>
          <p:cNvPr id="443404" name="AutoShape 12"/>
          <p:cNvCxnSpPr>
            <a:cxnSpLocks noChangeShapeType="1"/>
            <a:endCxn id="443396" idx="2"/>
          </p:cNvCxnSpPr>
          <p:nvPr/>
        </p:nvCxnSpPr>
        <p:spPr bwMode="auto">
          <a:xfrm flipV="1">
            <a:off x="2446338" y="4259263"/>
            <a:ext cx="0" cy="450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3405" name="AutoShape 13"/>
          <p:cNvCxnSpPr>
            <a:cxnSpLocks noChangeShapeType="1"/>
            <a:endCxn id="443397" idx="2"/>
          </p:cNvCxnSpPr>
          <p:nvPr/>
        </p:nvCxnSpPr>
        <p:spPr bwMode="auto">
          <a:xfrm flipH="1" flipV="1">
            <a:off x="6251577" y="4259263"/>
            <a:ext cx="4763" cy="450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43406" name="Text Box 14"/>
          <p:cNvSpPr txBox="1">
            <a:spLocks noChangeArrowheads="1"/>
          </p:cNvSpPr>
          <p:nvPr/>
        </p:nvSpPr>
        <p:spPr bwMode="auto">
          <a:xfrm>
            <a:off x="6023885" y="4608513"/>
            <a:ext cx="414194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400" dirty="0" err="1">
                <a:solidFill>
                  <a:schemeClr val="bg1">
                    <a:lumMod val="25000"/>
                  </a:schemeClr>
                </a:solidFill>
              </a:rPr>
              <a:t>k</a:t>
            </a:r>
            <a:r>
              <a:rPr lang="pt-PT" sz="2400" baseline="-6000" dirty="0" err="1">
                <a:solidFill>
                  <a:schemeClr val="bg1">
                    <a:lumMod val="25000"/>
                  </a:schemeClr>
                </a:solidFill>
              </a:rPr>
              <a:t>v</a:t>
            </a:r>
            <a:endParaRPr lang="en-GB" sz="2400" baseline="-60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43407" name="Text Box 15"/>
          <p:cNvSpPr txBox="1">
            <a:spLocks noChangeArrowheads="1"/>
          </p:cNvSpPr>
          <p:nvPr/>
        </p:nvSpPr>
        <p:spPr bwMode="auto">
          <a:xfrm>
            <a:off x="2232852" y="4608513"/>
            <a:ext cx="398484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400">
                <a:solidFill>
                  <a:srgbClr val="CC3300"/>
                </a:solidFill>
              </a:rPr>
              <a:t>k</a:t>
            </a:r>
            <a:r>
              <a:rPr lang="pt-PT" sz="2400" baseline="-25000">
                <a:solidFill>
                  <a:srgbClr val="CC3300"/>
                </a:solidFill>
              </a:rPr>
              <a:t>s</a:t>
            </a:r>
            <a:endParaRPr lang="en-GB" sz="2400" baseline="-25000" dirty="0">
              <a:solidFill>
                <a:srgbClr val="CC3300"/>
              </a:solidFill>
            </a:endParaRPr>
          </a:p>
        </p:txBody>
      </p:sp>
      <p:sp>
        <p:nvSpPr>
          <p:cNvPr id="443408" name="Rectangle 16"/>
          <p:cNvSpPr>
            <a:spLocks noChangeArrowheads="1"/>
          </p:cNvSpPr>
          <p:nvPr/>
        </p:nvSpPr>
        <p:spPr bwMode="auto">
          <a:xfrm>
            <a:off x="4067175" y="5616575"/>
            <a:ext cx="6111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pt-PT" sz="2400"/>
              <a:t>G</a:t>
            </a:r>
            <a:endParaRPr lang="en-GB" sz="2400" dirty="0"/>
          </a:p>
        </p:txBody>
      </p:sp>
      <p:cxnSp>
        <p:nvCxnSpPr>
          <p:cNvPr id="443409" name="AutoShape 17"/>
          <p:cNvCxnSpPr>
            <a:cxnSpLocks noChangeShapeType="1"/>
            <a:stCxn id="443408" idx="0"/>
            <a:endCxn id="443407" idx="3"/>
          </p:cNvCxnSpPr>
          <p:nvPr/>
        </p:nvCxnSpPr>
        <p:spPr bwMode="auto">
          <a:xfrm flipH="1" flipV="1">
            <a:off x="2631338" y="4840438"/>
            <a:ext cx="1741433" cy="77613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443410" name="AutoShape 18"/>
          <p:cNvCxnSpPr>
            <a:cxnSpLocks noChangeShapeType="1"/>
            <a:stCxn id="443408" idx="0"/>
            <a:endCxn id="443406" idx="1"/>
          </p:cNvCxnSpPr>
          <p:nvPr/>
        </p:nvCxnSpPr>
        <p:spPr bwMode="auto">
          <a:xfrm flipV="1">
            <a:off x="4372769" y="4840438"/>
            <a:ext cx="1651116" cy="77613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443411" name="Text Box 19"/>
          <p:cNvSpPr txBox="1">
            <a:spLocks noChangeArrowheads="1"/>
          </p:cNvSpPr>
          <p:nvPr/>
        </p:nvSpPr>
        <p:spPr bwMode="auto">
          <a:xfrm>
            <a:off x="783992" y="5472115"/>
            <a:ext cx="1105792" cy="3407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1600" dirty="0"/>
              <a:t>Private Key</a:t>
            </a:r>
          </a:p>
        </p:txBody>
      </p:sp>
      <p:sp>
        <p:nvSpPr>
          <p:cNvPr id="443412" name="Text Box 20"/>
          <p:cNvSpPr txBox="1">
            <a:spLocks noChangeArrowheads="1"/>
          </p:cNvSpPr>
          <p:nvPr/>
        </p:nvSpPr>
        <p:spPr bwMode="auto">
          <a:xfrm>
            <a:off x="7152167" y="5472115"/>
            <a:ext cx="1026348" cy="3407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1600" dirty="0"/>
              <a:t>Public Key</a:t>
            </a:r>
          </a:p>
        </p:txBody>
      </p:sp>
      <p:cxnSp>
        <p:nvCxnSpPr>
          <p:cNvPr id="443413" name="AutoShape 21"/>
          <p:cNvCxnSpPr>
            <a:cxnSpLocks noChangeShapeType="1"/>
            <a:stCxn id="443411" idx="3"/>
            <a:endCxn id="443407" idx="2"/>
          </p:cNvCxnSpPr>
          <p:nvPr/>
        </p:nvCxnSpPr>
        <p:spPr bwMode="auto">
          <a:xfrm flipV="1">
            <a:off x="1889784" y="5072359"/>
            <a:ext cx="542310" cy="57012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3414" name="AutoShape 22"/>
          <p:cNvCxnSpPr>
            <a:cxnSpLocks noChangeShapeType="1"/>
            <a:stCxn id="443412" idx="1"/>
            <a:endCxn id="443406" idx="2"/>
          </p:cNvCxnSpPr>
          <p:nvPr/>
        </p:nvCxnSpPr>
        <p:spPr bwMode="auto">
          <a:xfrm flipH="1" flipV="1">
            <a:off x="6230984" y="5072359"/>
            <a:ext cx="921185" cy="57012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Elbow Connector 24"/>
          <p:cNvCxnSpPr>
            <a:stCxn id="443401" idx="0"/>
            <a:endCxn id="443397" idx="1"/>
          </p:cNvCxnSpPr>
          <p:nvPr/>
        </p:nvCxnSpPr>
        <p:spPr bwMode="auto">
          <a:xfrm rot="16200000" flipH="1">
            <a:off x="3552736" y="1636623"/>
            <a:ext cx="201146" cy="4574235"/>
          </a:xfrm>
          <a:prstGeom prst="bentConnector4">
            <a:avLst>
              <a:gd name="adj1" fmla="val -113649"/>
              <a:gd name="adj2" fmla="val 44688"/>
            </a:avLst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849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Notes</a:t>
            </a:r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0" dirty="0" smtClean="0"/>
              <a:t>Correction property</a:t>
            </a:r>
          </a:p>
          <a:p>
            <a:pPr lvl="1"/>
            <a:r>
              <a:rPr lang="en-US" noProof="0" dirty="0" smtClean="0"/>
              <a:t>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</a:t>
            </a:r>
            <a:r>
              <a:rPr lang="en-US" noProof="0" dirty="0" smtClean="0"/>
              <a:t> m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</a:t>
            </a:r>
            <a:r>
              <a:rPr lang="en-US" noProof="0" dirty="0" smtClean="0"/>
              <a:t> {0,1}</a:t>
            </a:r>
            <a:r>
              <a:rPr lang="en-US" baseline="30000" noProof="0" dirty="0" smtClean="0"/>
              <a:t>*</a:t>
            </a:r>
            <a:r>
              <a:rPr lang="en-US" noProof="0" dirty="0" smtClean="0"/>
              <a:t>,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</a:t>
            </a:r>
            <a:r>
              <a:rPr lang="en-US" noProof="0" dirty="0" smtClean="0"/>
              <a:t>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</a:t>
            </a:r>
            <a:r>
              <a:rPr lang="en-US" noProof="0" dirty="0" smtClean="0"/>
              <a:t> (</a:t>
            </a:r>
            <a:r>
              <a:rPr lang="en-US" noProof="0" dirty="0" err="1" smtClean="0"/>
              <a:t>k</a:t>
            </a:r>
            <a:r>
              <a:rPr lang="en-US" baseline="-25000" noProof="0" dirty="0" err="1" smtClean="0"/>
              <a:t>s</a:t>
            </a:r>
            <a:r>
              <a:rPr lang="en-US" noProof="0" dirty="0" err="1" smtClean="0"/>
              <a:t>,k</a:t>
            </a:r>
            <a:r>
              <a:rPr lang="en-US" baseline="-25000" noProof="0" dirty="0" err="1" smtClean="0"/>
              <a:t>v</a:t>
            </a:r>
            <a:r>
              <a:rPr lang="en-US" noProof="0" dirty="0" smtClean="0"/>
              <a:t>)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</a:t>
            </a:r>
            <a:r>
              <a:rPr lang="en-US" noProof="0" dirty="0" smtClean="0"/>
              <a:t> </a:t>
            </a:r>
            <a:r>
              <a:rPr lang="en-US" b="1" noProof="0" dirty="0" err="1" smtClean="0"/>
              <a:t>KeyPairs</a:t>
            </a:r>
            <a:r>
              <a:rPr lang="en-US" noProof="0" dirty="0" smtClean="0"/>
              <a:t>: V(</a:t>
            </a:r>
            <a:r>
              <a:rPr lang="en-US" noProof="0" dirty="0" err="1" smtClean="0"/>
              <a:t>k</a:t>
            </a:r>
            <a:r>
              <a:rPr lang="en-US" baseline="-25000" noProof="0" dirty="0" err="1" smtClean="0"/>
              <a:t>v</a:t>
            </a:r>
            <a:r>
              <a:rPr lang="en-US" noProof="0" dirty="0" smtClean="0"/>
              <a:t>)(S(</a:t>
            </a:r>
            <a:r>
              <a:rPr lang="en-US" noProof="0" dirty="0" err="1" smtClean="0"/>
              <a:t>k</a:t>
            </a:r>
            <a:r>
              <a:rPr lang="en-US" baseline="-25000" noProof="0" dirty="0" err="1" smtClean="0"/>
              <a:t>s</a:t>
            </a:r>
            <a:r>
              <a:rPr lang="en-US" noProof="0" dirty="0" smtClean="0"/>
              <a:t>)(m),m) = true</a:t>
            </a:r>
          </a:p>
          <a:p>
            <a:r>
              <a:rPr lang="en-US" noProof="0" dirty="0" smtClean="0"/>
              <a:t>Security property</a:t>
            </a:r>
          </a:p>
          <a:p>
            <a:pPr lvl="1"/>
            <a:r>
              <a:rPr lang="en-US" noProof="0" dirty="0" smtClean="0"/>
              <a:t>Without the knowledge of </a:t>
            </a:r>
            <a:r>
              <a:rPr lang="en-US" b="1" noProof="0" dirty="0" err="1" smtClean="0"/>
              <a:t>k</a:t>
            </a:r>
            <a:r>
              <a:rPr lang="en-US" b="1" baseline="-25000" noProof="0" dirty="0" err="1" smtClean="0"/>
              <a:t>s</a:t>
            </a:r>
            <a:r>
              <a:rPr lang="en-US" noProof="0" dirty="0" smtClean="0"/>
              <a:t>, it’s </a:t>
            </a:r>
            <a:r>
              <a:rPr lang="en-US" noProof="0" dirty="0" smtClean="0"/>
              <a:t>computational </a:t>
            </a:r>
            <a:r>
              <a:rPr lang="en-US" noProof="0" dirty="0" smtClean="0"/>
              <a:t>infeasible to</a:t>
            </a:r>
            <a:endParaRPr lang="en-US" i="1" noProof="0" dirty="0" smtClean="0"/>
          </a:p>
          <a:p>
            <a:pPr lvl="2"/>
            <a:r>
              <a:rPr lang="en-US" noProof="0" dirty="0" smtClean="0"/>
              <a:t>Selective forgery – given </a:t>
            </a:r>
            <a:r>
              <a:rPr lang="en-US" b="1" noProof="0" dirty="0" smtClean="0"/>
              <a:t>m</a:t>
            </a:r>
            <a:r>
              <a:rPr lang="en-US" noProof="0" dirty="0" smtClean="0"/>
              <a:t>, find </a:t>
            </a:r>
            <a:r>
              <a:rPr lang="en-US" b="1" noProof="0" dirty="0" smtClean="0"/>
              <a:t>s</a:t>
            </a:r>
            <a:r>
              <a:rPr lang="en-US" noProof="0" dirty="0" smtClean="0"/>
              <a:t> such that </a:t>
            </a:r>
            <a:r>
              <a:rPr lang="en-US" b="1" noProof="0" dirty="0" smtClean="0"/>
              <a:t>V(</a:t>
            </a:r>
            <a:r>
              <a:rPr lang="en-US" b="1" noProof="0" dirty="0" err="1" smtClean="0"/>
              <a:t>k</a:t>
            </a:r>
            <a:r>
              <a:rPr lang="en-US" b="1" baseline="-25000" noProof="0" dirty="0" err="1" smtClean="0"/>
              <a:t>v</a:t>
            </a:r>
            <a:r>
              <a:rPr lang="en-US" b="1" noProof="0" dirty="0" smtClean="0"/>
              <a:t>)(s, m) = true</a:t>
            </a:r>
          </a:p>
          <a:p>
            <a:pPr lvl="2"/>
            <a:r>
              <a:rPr lang="en-US" noProof="0" dirty="0" smtClean="0"/>
              <a:t>Existential forgery – find the pair </a:t>
            </a:r>
            <a:r>
              <a:rPr lang="en-US" b="1" noProof="0" dirty="0" smtClean="0"/>
              <a:t>(</a:t>
            </a:r>
            <a:r>
              <a:rPr lang="en-US" b="1" noProof="0" dirty="0" err="1" smtClean="0"/>
              <a:t>m,s</a:t>
            </a:r>
            <a:r>
              <a:rPr lang="en-US" b="1" noProof="0" dirty="0" smtClean="0"/>
              <a:t>) </a:t>
            </a:r>
            <a:r>
              <a:rPr lang="en-US" noProof="0" dirty="0" smtClean="0"/>
              <a:t>such that </a:t>
            </a:r>
            <a:r>
              <a:rPr lang="en-US" b="1" noProof="0" dirty="0" smtClean="0"/>
              <a:t>V(</a:t>
            </a:r>
            <a:r>
              <a:rPr lang="en-US" b="1" noProof="0" dirty="0" err="1" smtClean="0"/>
              <a:t>k</a:t>
            </a:r>
            <a:r>
              <a:rPr lang="en-US" b="1" baseline="-25000" noProof="0" dirty="0" err="1" smtClean="0"/>
              <a:t>v</a:t>
            </a:r>
            <a:r>
              <a:rPr lang="en-US" b="1" noProof="0" dirty="0" smtClean="0"/>
              <a:t>)(</a:t>
            </a:r>
            <a:r>
              <a:rPr lang="en-US" b="1" noProof="0" dirty="0" err="1" smtClean="0"/>
              <a:t>s,m</a:t>
            </a:r>
            <a:r>
              <a:rPr lang="en-US" b="1" noProof="0" dirty="0" smtClean="0"/>
              <a:t>) = true</a:t>
            </a:r>
          </a:p>
          <a:p>
            <a:pPr lvl="1">
              <a:buFontTx/>
              <a:buNone/>
            </a:pPr>
            <a:r>
              <a:rPr lang="en-US" noProof="0" dirty="0" smtClean="0"/>
              <a:t>Note that </a:t>
            </a:r>
            <a:r>
              <a:rPr lang="en-US" b="1" noProof="0" dirty="0" err="1" smtClean="0"/>
              <a:t>k</a:t>
            </a:r>
            <a:r>
              <a:rPr lang="en-US" b="1" baseline="-25000" noProof="0" dirty="0" err="1" smtClean="0"/>
              <a:t>v</a:t>
            </a:r>
            <a:r>
              <a:rPr lang="en-US" noProof="0" dirty="0" smtClean="0"/>
              <a:t> is known</a:t>
            </a:r>
          </a:p>
          <a:p>
            <a:pPr lvl="2"/>
            <a:endParaRPr lang="en-US" sz="1400" noProof="0" dirty="0" smtClean="0"/>
          </a:p>
          <a:p>
            <a:r>
              <a:rPr lang="en-US" noProof="0" dirty="0" smtClean="0"/>
              <a:t>The signature </a:t>
            </a:r>
            <a:r>
              <a:rPr lang="en-US" b="1" noProof="0" dirty="0" smtClean="0"/>
              <a:t>s</a:t>
            </a:r>
            <a:r>
              <a:rPr lang="en-US" noProof="0" dirty="0" smtClean="0"/>
              <a:t> (in the </a:t>
            </a:r>
            <a:r>
              <a:rPr lang="en-US" b="1" noProof="0" dirty="0" smtClean="0"/>
              <a:t>Signatures </a:t>
            </a:r>
            <a:r>
              <a:rPr lang="en-US" noProof="0" dirty="0" smtClean="0"/>
              <a:t>set) have fixed length</a:t>
            </a:r>
          </a:p>
          <a:p>
            <a:pPr lvl="1"/>
            <a:r>
              <a:rPr lang="en-US" noProof="0" dirty="0" smtClean="0"/>
              <a:t>E.g..: 160, 1024, 2048 </a:t>
            </a:r>
            <a:r>
              <a:rPr lang="en-US" i="1" noProof="0" dirty="0" smtClean="0"/>
              <a:t>bits</a:t>
            </a:r>
          </a:p>
          <a:p>
            <a:pPr lvl="1"/>
            <a:endParaRPr lang="en-US" i="1" noProof="0" dirty="0" smtClean="0"/>
          </a:p>
          <a:p>
            <a:r>
              <a:rPr lang="en-US" noProof="0" dirty="0" smtClean="0"/>
              <a:t>Higher computational cost (greater than two magnitude orders) than the symmetric algorithms</a:t>
            </a:r>
          </a:p>
          <a:p>
            <a:endParaRPr lang="en-US" noProof="0" dirty="0" smtClean="0"/>
          </a:p>
          <a:p>
            <a:endParaRPr lang="en-US" sz="1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49C0-BF81-46ED-BCB6-BA1DDBB9C88A}" type="slidenum">
              <a:rPr lang="pt-PT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02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Notes (2)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Asymmetric</a:t>
            </a:r>
          </a:p>
          <a:p>
            <a:pPr lvl="1"/>
            <a:r>
              <a:rPr lang="en-US" noProof="0" dirty="0" smtClean="0"/>
              <a:t>Different keys for </a:t>
            </a:r>
            <a:r>
              <a:rPr lang="en-US" b="1" noProof="0" dirty="0" smtClean="0"/>
              <a:t>S</a:t>
            </a:r>
            <a:r>
              <a:rPr lang="en-US" noProof="0" dirty="0" smtClean="0"/>
              <a:t> and </a:t>
            </a:r>
            <a:r>
              <a:rPr lang="en-US" b="1" noProof="0" dirty="0" smtClean="0"/>
              <a:t>V</a:t>
            </a:r>
          </a:p>
          <a:p>
            <a:r>
              <a:rPr lang="en-US" noProof="0" dirty="0" smtClean="0"/>
              <a:t>Message </a:t>
            </a:r>
            <a:r>
              <a:rPr lang="en-US" b="1" noProof="0" dirty="0" smtClean="0"/>
              <a:t>m</a:t>
            </a:r>
            <a:r>
              <a:rPr lang="en-US" noProof="0" dirty="0" smtClean="0"/>
              <a:t> has variable length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noProof="0" dirty="0" smtClean="0"/>
              <a:t>Sign </a:t>
            </a:r>
            <a:r>
              <a:rPr lang="en-US" noProof="0" dirty="0" smtClean="0">
                <a:cs typeface="Times New Roman" pitchFamily="18" charset="0"/>
              </a:rPr>
              <a:t>≠ </a:t>
            </a:r>
            <a:r>
              <a:rPr lang="en-US" noProof="0" dirty="0" smtClean="0"/>
              <a:t>decrypt; verify ≠</a:t>
            </a:r>
            <a:r>
              <a:rPr lang="en-US" sz="2400" noProof="0" dirty="0" smtClean="0"/>
              <a:t> </a:t>
            </a:r>
            <a:r>
              <a:rPr lang="en-US" noProof="0" dirty="0" smtClean="0"/>
              <a:t>encrypt</a:t>
            </a:r>
            <a:endParaRPr lang="en-US" sz="2400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16E8-9D69-49AD-98EB-ADD85195A0E6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313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Hash functions</a:t>
            </a:r>
            <a:endParaRPr lang="en-US" i="1" noProof="0" dirty="0"/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sym typeface="Symbol" pitchFamily="18" charset="2"/>
              </a:rPr>
              <a:t>Cryptographic hash functions</a:t>
            </a:r>
          </a:p>
          <a:p>
            <a:pPr lvl="1"/>
            <a:r>
              <a:rPr lang="en-US" b="1" noProof="0" dirty="0" smtClean="0">
                <a:sym typeface="Symbol" pitchFamily="18" charset="2"/>
              </a:rPr>
              <a:t>H: {0,1}</a:t>
            </a:r>
            <a:r>
              <a:rPr lang="en-US" b="1" baseline="30000" noProof="0" dirty="0" smtClean="0">
                <a:sym typeface="Symbol" pitchFamily="18" charset="2"/>
              </a:rPr>
              <a:t>*</a:t>
            </a:r>
            <a:r>
              <a:rPr lang="en-US" b="1" noProof="0" dirty="0" smtClean="0">
                <a:sym typeface="Symbol" pitchFamily="18" charset="2"/>
              </a:rPr>
              <a:t>  {0,1}</a:t>
            </a:r>
            <a:r>
              <a:rPr lang="en-US" b="1" baseline="30000" noProof="0" dirty="0" smtClean="0">
                <a:sym typeface="Symbol" pitchFamily="18" charset="2"/>
              </a:rPr>
              <a:t>n</a:t>
            </a:r>
            <a:r>
              <a:rPr lang="en-US" noProof="0" dirty="0" smtClean="0">
                <a:sym typeface="Symbol" pitchFamily="18" charset="2"/>
              </a:rPr>
              <a:t>, where </a:t>
            </a:r>
            <a:r>
              <a:rPr lang="en-US" b="1" noProof="0" dirty="0" smtClean="0">
                <a:sym typeface="Symbol" pitchFamily="18" charset="2"/>
              </a:rPr>
              <a:t>n</a:t>
            </a:r>
            <a:r>
              <a:rPr lang="en-US" noProof="0" dirty="0" smtClean="0">
                <a:sym typeface="Symbol" pitchFamily="18" charset="2"/>
              </a:rPr>
              <a:t> is the hash length</a:t>
            </a:r>
          </a:p>
          <a:p>
            <a:pPr lvl="1"/>
            <a:r>
              <a:rPr lang="en-US" noProof="0" dirty="0" smtClean="0">
                <a:sym typeface="Symbol" pitchFamily="18" charset="2"/>
              </a:rPr>
              <a:t>Input:</a:t>
            </a:r>
          </a:p>
          <a:p>
            <a:pPr lvl="2"/>
            <a:r>
              <a:rPr lang="en-US" noProof="0" dirty="0" smtClean="0">
                <a:sym typeface="Symbol" pitchFamily="18" charset="2"/>
              </a:rPr>
              <a:t>Variable length bit sequences</a:t>
            </a:r>
          </a:p>
          <a:p>
            <a:pPr lvl="1"/>
            <a:r>
              <a:rPr lang="en-US" noProof="0" dirty="0" smtClean="0">
                <a:sym typeface="Symbol" pitchFamily="18" charset="2"/>
              </a:rPr>
              <a:t>Output:</a:t>
            </a:r>
          </a:p>
          <a:p>
            <a:pPr lvl="2"/>
            <a:r>
              <a:rPr lang="en-US" noProof="0" dirty="0" smtClean="0">
                <a:sym typeface="Symbol" pitchFamily="18" charset="2"/>
              </a:rPr>
              <a:t>Fixed length bit sequences (</a:t>
            </a:r>
            <a:r>
              <a:rPr lang="en-US" b="1" noProof="0" dirty="0" smtClean="0">
                <a:sym typeface="Symbol" pitchFamily="18" charset="2"/>
              </a:rPr>
              <a:t>n</a:t>
            </a:r>
            <a:r>
              <a:rPr lang="en-US" noProof="0" dirty="0" smtClean="0">
                <a:sym typeface="Symbol" pitchFamily="18" charset="2"/>
              </a:rPr>
              <a:t>)</a:t>
            </a:r>
          </a:p>
          <a:p>
            <a:pPr lvl="1"/>
            <a:endParaRPr lang="en-US" noProof="0" dirty="0" smtClean="0">
              <a:sym typeface="Symbol" pitchFamily="18" charset="2"/>
            </a:endParaRPr>
          </a:p>
          <a:p>
            <a:endParaRPr lang="en-US" noProof="0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A1C1-7F3F-49C7-9055-02DEE1849E13}" type="slidenum">
              <a:rPr lang="pt-PT"/>
              <a:pPr/>
              <a:t>16</a:t>
            </a:fld>
            <a:endParaRPr lang="pt-PT"/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3708400" y="4508502"/>
            <a:ext cx="611188" cy="542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pt-PT" sz="2400"/>
              <a:t>H</a:t>
            </a:r>
            <a:endParaRPr lang="en-GB" sz="2400" dirty="0"/>
          </a:p>
        </p:txBody>
      </p:sp>
      <p:cxnSp>
        <p:nvCxnSpPr>
          <p:cNvPr id="445445" name="AutoShape 5"/>
          <p:cNvCxnSpPr>
            <a:cxnSpLocks noChangeShapeType="1"/>
            <a:endCxn id="445444" idx="1"/>
          </p:cNvCxnSpPr>
          <p:nvPr/>
        </p:nvCxnSpPr>
        <p:spPr bwMode="auto">
          <a:xfrm>
            <a:off x="3175000" y="4779963"/>
            <a:ext cx="533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2627313" y="4581527"/>
            <a:ext cx="394958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/>
              <a:t>m</a:t>
            </a:r>
            <a:endParaRPr lang="en-GB" sz="2000" dirty="0"/>
          </a:p>
        </p:txBody>
      </p:sp>
      <p:sp>
        <p:nvSpPr>
          <p:cNvPr id="445447" name="Text Box 7"/>
          <p:cNvSpPr txBox="1">
            <a:spLocks noChangeArrowheads="1"/>
          </p:cNvSpPr>
          <p:nvPr/>
        </p:nvSpPr>
        <p:spPr bwMode="auto">
          <a:xfrm>
            <a:off x="5074935" y="4581527"/>
            <a:ext cx="1082645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/>
              <a:t>h = H(m)</a:t>
            </a:r>
            <a:endParaRPr lang="en-GB" sz="2000" dirty="0"/>
          </a:p>
        </p:txBody>
      </p:sp>
      <p:cxnSp>
        <p:nvCxnSpPr>
          <p:cNvPr id="445448" name="AutoShape 8"/>
          <p:cNvCxnSpPr>
            <a:cxnSpLocks noChangeShapeType="1"/>
            <a:stCxn id="445444" idx="3"/>
            <a:endCxn id="445447" idx="1"/>
          </p:cNvCxnSpPr>
          <p:nvPr/>
        </p:nvCxnSpPr>
        <p:spPr bwMode="auto">
          <a:xfrm>
            <a:off x="4319590" y="4779963"/>
            <a:ext cx="755345" cy="270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45449" name="Text Box 9"/>
          <p:cNvSpPr txBox="1">
            <a:spLocks noChangeArrowheads="1"/>
          </p:cNvSpPr>
          <p:nvPr/>
        </p:nvSpPr>
        <p:spPr bwMode="auto">
          <a:xfrm>
            <a:off x="1908175" y="5084765"/>
            <a:ext cx="1512888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pt-PT" sz="2000" dirty="0"/>
              <a:t>Message</a:t>
            </a:r>
            <a:endParaRPr lang="en-GB" sz="2000" dirty="0"/>
          </a:p>
        </p:txBody>
      </p:sp>
      <p:sp>
        <p:nvSpPr>
          <p:cNvPr id="445450" name="Text Box 10"/>
          <p:cNvSpPr txBox="1">
            <a:spLocks noChangeArrowheads="1"/>
          </p:cNvSpPr>
          <p:nvPr/>
        </p:nvSpPr>
        <p:spPr bwMode="auto">
          <a:xfrm>
            <a:off x="4643440" y="5084765"/>
            <a:ext cx="3241675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pt-PT" sz="2000" dirty="0"/>
              <a:t>Message’s hash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560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Notes</a:t>
            </a:r>
            <a:endParaRPr lang="en-US" noProof="0" dirty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361557" y="1049633"/>
            <a:ext cx="8362950" cy="5040312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 smtClean="0">
                <a:sym typeface="Symbol" pitchFamily="18" charset="2"/>
              </a:rPr>
              <a:t>Security property</a:t>
            </a:r>
          </a:p>
          <a:p>
            <a:pPr lvl="1"/>
            <a:r>
              <a:rPr lang="en-US" noProof="0" dirty="0" smtClean="0">
                <a:sym typeface="Symbol" pitchFamily="18" charset="2"/>
              </a:rPr>
              <a:t>It’s is computational easy to obtain </a:t>
            </a:r>
            <a:r>
              <a:rPr lang="en-US" b="1" noProof="0" dirty="0" smtClean="0">
                <a:sym typeface="Symbol" pitchFamily="18" charset="2"/>
              </a:rPr>
              <a:t>H(x)</a:t>
            </a:r>
            <a:r>
              <a:rPr lang="en-US" noProof="0" dirty="0" smtClean="0">
                <a:sym typeface="Symbol" pitchFamily="18" charset="2"/>
              </a:rPr>
              <a:t>, given </a:t>
            </a:r>
            <a:r>
              <a:rPr lang="en-US" b="1" noProof="0" dirty="0" smtClean="0">
                <a:sym typeface="Symbol" pitchFamily="18" charset="2"/>
              </a:rPr>
              <a:t>x</a:t>
            </a:r>
          </a:p>
          <a:p>
            <a:pPr lvl="1"/>
            <a:r>
              <a:rPr lang="en-US" noProof="0" dirty="0" smtClean="0">
                <a:sym typeface="Symbol" pitchFamily="18" charset="2"/>
              </a:rPr>
              <a:t>It’s computational hard, given </a:t>
            </a:r>
            <a:r>
              <a:rPr lang="en-US" b="1" noProof="0" dirty="0" smtClean="0">
                <a:sym typeface="Symbol" pitchFamily="18" charset="2"/>
              </a:rPr>
              <a:t>x</a:t>
            </a:r>
            <a:r>
              <a:rPr lang="en-US" noProof="0" dirty="0" smtClean="0">
                <a:sym typeface="Symbol" pitchFamily="18" charset="2"/>
              </a:rPr>
              <a:t>, to obtain </a:t>
            </a:r>
            <a:r>
              <a:rPr lang="en-US" b="1" noProof="0" dirty="0" smtClean="0">
                <a:sym typeface="Symbol" pitchFamily="18" charset="2"/>
              </a:rPr>
              <a:t>x’</a:t>
            </a:r>
            <a:r>
              <a:rPr lang="en-US" b="1" noProof="0" dirty="0" smtClean="0">
                <a:cs typeface="Times New Roman" pitchFamily="18" charset="0"/>
                <a:sym typeface="Symbol" pitchFamily="18" charset="2"/>
              </a:rPr>
              <a:t>≠ x</a:t>
            </a:r>
            <a:r>
              <a:rPr lang="en-US" noProof="0" dirty="0" smtClean="0">
                <a:sym typeface="Symbol" pitchFamily="18" charset="2"/>
              </a:rPr>
              <a:t> such that </a:t>
            </a:r>
            <a:br>
              <a:rPr lang="en-US" noProof="0" dirty="0" smtClean="0">
                <a:sym typeface="Symbol" pitchFamily="18" charset="2"/>
              </a:rPr>
            </a:br>
            <a:r>
              <a:rPr lang="en-US" b="1" noProof="0" dirty="0" smtClean="0">
                <a:sym typeface="Symbol" pitchFamily="18" charset="2"/>
              </a:rPr>
              <a:t>H(x’) = H(x)</a:t>
            </a:r>
          </a:p>
          <a:p>
            <a:pPr lvl="1"/>
            <a:r>
              <a:rPr lang="en-US" noProof="0" dirty="0" smtClean="0">
                <a:sym typeface="Symbol" pitchFamily="18" charset="2"/>
              </a:rPr>
              <a:t>It’s computational hard to obtain </a:t>
            </a:r>
            <a:r>
              <a:rPr lang="en-US" b="1" noProof="0" dirty="0" smtClean="0">
                <a:sym typeface="Symbol" pitchFamily="18" charset="2"/>
              </a:rPr>
              <a:t>(x, x’)</a:t>
            </a:r>
            <a:r>
              <a:rPr lang="en-US" noProof="0" dirty="0" smtClean="0">
                <a:sym typeface="Symbol" pitchFamily="18" charset="2"/>
              </a:rPr>
              <a:t>, with </a:t>
            </a:r>
            <a:r>
              <a:rPr lang="en-US" b="1" noProof="0" dirty="0" smtClean="0">
                <a:sym typeface="Symbol" pitchFamily="18" charset="2"/>
              </a:rPr>
              <a:t>x’</a:t>
            </a:r>
            <a:r>
              <a:rPr lang="en-US" b="1" noProof="0" dirty="0" smtClean="0">
                <a:cs typeface="Times New Roman" pitchFamily="18" charset="0"/>
                <a:sym typeface="Symbol" pitchFamily="18" charset="2"/>
              </a:rPr>
              <a:t>≠ x</a:t>
            </a:r>
            <a:r>
              <a:rPr lang="en-US" noProof="0" dirty="0" smtClean="0">
                <a:cs typeface="Times New Roman" pitchFamily="18" charset="0"/>
                <a:sym typeface="Symbol" pitchFamily="18" charset="2"/>
              </a:rPr>
              <a:t>,</a:t>
            </a:r>
            <a:r>
              <a:rPr lang="en-US" noProof="0" dirty="0" smtClean="0">
                <a:sym typeface="Symbol" pitchFamily="18" charset="2"/>
              </a:rPr>
              <a:t> such that </a:t>
            </a:r>
            <a:br>
              <a:rPr lang="en-US" noProof="0" dirty="0" smtClean="0">
                <a:sym typeface="Symbol" pitchFamily="18" charset="2"/>
              </a:rPr>
            </a:br>
            <a:r>
              <a:rPr lang="en-US" b="1" noProof="0" dirty="0" smtClean="0">
                <a:sym typeface="Symbol" pitchFamily="18" charset="2"/>
              </a:rPr>
              <a:t>H(x) = H(x’)</a:t>
            </a:r>
          </a:p>
          <a:p>
            <a:pPr lvl="1"/>
            <a:endParaRPr lang="en-US" noProof="0" dirty="0" smtClean="0">
              <a:sym typeface="Symbol" pitchFamily="18" charset="2"/>
            </a:endParaRP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noProof="0" dirty="0" smtClean="0">
                <a:sym typeface="Symbol" pitchFamily="18" charset="2"/>
              </a:rPr>
              <a:t>The hash of </a:t>
            </a:r>
            <a:r>
              <a:rPr lang="en-US" b="1" noProof="0" dirty="0" smtClean="0">
                <a:sym typeface="Symbol" pitchFamily="18" charset="2"/>
              </a:rPr>
              <a:t>m</a:t>
            </a:r>
            <a:r>
              <a:rPr lang="en-US" noProof="0" dirty="0" smtClean="0">
                <a:sym typeface="Symbol" pitchFamily="18" charset="2"/>
              </a:rPr>
              <a:t> is used as a representative of </a:t>
            </a:r>
            <a:r>
              <a:rPr lang="en-US" b="1" noProof="0" dirty="0" smtClean="0">
                <a:sym typeface="Symbol" pitchFamily="18" charset="2"/>
              </a:rPr>
              <a:t>m</a:t>
            </a:r>
            <a:r>
              <a:rPr lang="en-US" noProof="0" dirty="0" smtClean="0">
                <a:sym typeface="Symbol" pitchFamily="18" charset="2"/>
              </a:rPr>
              <a:t> (digital </a:t>
            </a:r>
            <a:r>
              <a:rPr lang="en-US" i="1" noProof="0" dirty="0" smtClean="0">
                <a:sym typeface="Symbol" pitchFamily="18" charset="2"/>
              </a:rPr>
              <a:t>fingerprint</a:t>
            </a:r>
            <a:r>
              <a:rPr lang="en-US" noProof="0" dirty="0" smtClean="0">
                <a:sym typeface="Symbol" pitchFamily="18" charset="2"/>
              </a:rPr>
              <a:t>) 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noProof="0" dirty="0" smtClean="0">
                <a:sym typeface="Symbol" pitchFamily="18" charset="2"/>
              </a:rPr>
              <a:t>Hash functions are based on </a:t>
            </a:r>
            <a:r>
              <a:rPr lang="en-US" noProof="0" dirty="0" err="1" smtClean="0">
                <a:sym typeface="Symbol" pitchFamily="18" charset="2"/>
              </a:rPr>
              <a:t>boolean</a:t>
            </a:r>
            <a:r>
              <a:rPr lang="en-US" noProof="0" dirty="0" smtClean="0">
                <a:sym typeface="Symbol" pitchFamily="18" charset="2"/>
              </a:rPr>
              <a:t> and arithmetic operations over small size words (16, 32, 64 </a:t>
            </a:r>
            <a:r>
              <a:rPr lang="en-US" i="1" noProof="0" dirty="0" smtClean="0">
                <a:sym typeface="Symbol" pitchFamily="18" charset="2"/>
              </a:rPr>
              <a:t>bit</a:t>
            </a:r>
            <a:r>
              <a:rPr lang="en-US" noProof="0" dirty="0" smtClean="0">
                <a:sym typeface="Symbol" pitchFamily="18" charset="2"/>
              </a:rPr>
              <a:t>)</a:t>
            </a:r>
          </a:p>
          <a:p>
            <a:pPr lvl="1"/>
            <a:endParaRPr lang="en-US" sz="1600" noProof="0" dirty="0" smtClean="0">
              <a:sym typeface="Symbol" pitchFamily="18" charset="2"/>
            </a:endParaRPr>
          </a:p>
          <a:p>
            <a:endParaRPr lang="en-US" sz="1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C15F-281A-4A39-8DA0-4131790F0DF8}" type="slidenum">
              <a:rPr lang="pt-PT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886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Hash function usage example: integrity</a:t>
            </a:r>
            <a:endParaRPr lang="en-US" i="1" noProof="0" dirty="0"/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noProof="0" dirty="0" smtClean="0"/>
              <a:t>Example: software distribution</a:t>
            </a:r>
            <a:endParaRPr lang="en-US" i="1" noProof="0" dirty="0" smtClean="0"/>
          </a:p>
          <a:p>
            <a:pPr marL="914400" lvl="1" indent="-457200">
              <a:buFontTx/>
              <a:buAutoNum type="arabicPeriod"/>
            </a:pPr>
            <a:r>
              <a:rPr lang="en-US" noProof="0" dirty="0" smtClean="0"/>
              <a:t>Producer computes the distribution hash (e.g. sources.tar.gz)</a:t>
            </a:r>
          </a:p>
          <a:p>
            <a:pPr marL="914400" lvl="1" indent="-457200">
              <a:buFontTx/>
              <a:buAutoNum type="arabicPeriod"/>
            </a:pPr>
            <a:r>
              <a:rPr lang="en-US" noProof="0" dirty="0" smtClean="0"/>
              <a:t>Client obtains, with integrity assurance, the distribution hash</a:t>
            </a:r>
          </a:p>
          <a:p>
            <a:pPr marL="914400" lvl="1" indent="-457200">
              <a:buFontTx/>
              <a:buAutoNum type="arabicPeriod"/>
            </a:pPr>
            <a:r>
              <a:rPr lang="en-US" noProof="0" dirty="0" smtClean="0"/>
              <a:t>Client obtains the distribution (e.g. via an untrusted mirror)</a:t>
            </a:r>
          </a:p>
          <a:p>
            <a:pPr marL="914400" lvl="1" indent="-457200">
              <a:buFontTx/>
              <a:buAutoNum type="arabicPeriod"/>
            </a:pPr>
            <a:r>
              <a:rPr lang="en-US" noProof="0" dirty="0" smtClean="0"/>
              <a:t>Client compares the received distribution </a:t>
            </a:r>
            <a:r>
              <a:rPr lang="en-US" i="1" noProof="0" dirty="0" smtClean="0"/>
              <a:t>hash</a:t>
            </a:r>
            <a:r>
              <a:rPr lang="en-US" noProof="0" dirty="0" smtClean="0"/>
              <a:t> with the one obtained in 2</a:t>
            </a:r>
            <a:endParaRPr lang="en-US" noProof="0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6C1F-AD4D-4B1D-9DB1-6B4B8FD2F0F2}" type="slidenum">
              <a:rPr lang="pt-PT"/>
              <a:pPr/>
              <a:t>18</a:t>
            </a:fld>
            <a:endParaRPr lang="pt-PT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2477365" y="4909760"/>
            <a:ext cx="6111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pt-PT" sz="2400"/>
              <a:t>H</a:t>
            </a:r>
            <a:endParaRPr lang="en-GB" sz="2400" dirty="0"/>
          </a:p>
        </p:txBody>
      </p:sp>
      <p:cxnSp>
        <p:nvCxnSpPr>
          <p:cNvPr id="447493" name="AutoShape 5"/>
          <p:cNvCxnSpPr>
            <a:cxnSpLocks noChangeShapeType="1"/>
            <a:stCxn id="447494" idx="3"/>
            <a:endCxn id="447492" idx="1"/>
          </p:cNvCxnSpPr>
          <p:nvPr/>
        </p:nvCxnSpPr>
        <p:spPr bwMode="auto">
          <a:xfrm flipV="1">
            <a:off x="2169392" y="5144710"/>
            <a:ext cx="307975" cy="42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47494" name="Text Box 6"/>
          <p:cNvSpPr txBox="1">
            <a:spLocks noChangeArrowheads="1"/>
          </p:cNvSpPr>
          <p:nvPr/>
        </p:nvSpPr>
        <p:spPr bwMode="auto">
          <a:xfrm>
            <a:off x="1791567" y="4947862"/>
            <a:ext cx="377825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pt-PT" sz="2000"/>
              <a:t>m</a:t>
            </a:r>
            <a:endParaRPr lang="en-GB" sz="2000" dirty="0"/>
          </a:p>
        </p:txBody>
      </p:sp>
      <p:cxnSp>
        <p:nvCxnSpPr>
          <p:cNvPr id="447495" name="AutoShape 7"/>
          <p:cNvCxnSpPr>
            <a:cxnSpLocks noChangeShapeType="1"/>
            <a:stCxn id="447492" idx="3"/>
            <a:endCxn id="447496" idx="1"/>
          </p:cNvCxnSpPr>
          <p:nvPr/>
        </p:nvCxnSpPr>
        <p:spPr bwMode="auto">
          <a:xfrm>
            <a:off x="3088553" y="5144710"/>
            <a:ext cx="22844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47496" name="Rectangle 8"/>
          <p:cNvSpPr>
            <a:spLocks noChangeArrowheads="1"/>
          </p:cNvSpPr>
          <p:nvPr/>
        </p:nvSpPr>
        <p:spPr bwMode="auto">
          <a:xfrm>
            <a:off x="5372965" y="4909760"/>
            <a:ext cx="6111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pt-PT" sz="2400"/>
              <a:t>=</a:t>
            </a:r>
            <a:endParaRPr lang="en-GB" sz="2400" dirty="0"/>
          </a:p>
        </p:txBody>
      </p:sp>
      <p:cxnSp>
        <p:nvCxnSpPr>
          <p:cNvPr id="447497" name="AutoShape 9"/>
          <p:cNvCxnSpPr>
            <a:cxnSpLocks noChangeShapeType="1"/>
            <a:stCxn id="447494" idx="2"/>
            <a:endCxn id="447498" idx="1"/>
          </p:cNvCxnSpPr>
          <p:nvPr/>
        </p:nvCxnSpPr>
        <p:spPr bwMode="auto">
          <a:xfrm rot="16200000" flipH="1">
            <a:off x="3436544" y="3894088"/>
            <a:ext cx="480359" cy="339248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47498" name="Rectangle 10"/>
          <p:cNvSpPr>
            <a:spLocks noChangeArrowheads="1"/>
          </p:cNvSpPr>
          <p:nvPr/>
        </p:nvSpPr>
        <p:spPr bwMode="auto">
          <a:xfrm>
            <a:off x="5372965" y="5595560"/>
            <a:ext cx="6111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pt-PT" sz="2400"/>
              <a:t>H</a:t>
            </a:r>
            <a:endParaRPr lang="en-GB" sz="2400" dirty="0"/>
          </a:p>
        </p:txBody>
      </p:sp>
      <p:cxnSp>
        <p:nvCxnSpPr>
          <p:cNvPr id="447499" name="AutoShape 11"/>
          <p:cNvCxnSpPr>
            <a:cxnSpLocks noChangeShapeType="1"/>
            <a:stCxn id="447498" idx="0"/>
            <a:endCxn id="447496" idx="2"/>
          </p:cNvCxnSpPr>
          <p:nvPr/>
        </p:nvCxnSpPr>
        <p:spPr bwMode="auto">
          <a:xfrm flipV="1">
            <a:off x="5679353" y="5379660"/>
            <a:ext cx="0" cy="215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47500" name="Line 12"/>
          <p:cNvSpPr>
            <a:spLocks noChangeShapeType="1"/>
          </p:cNvSpPr>
          <p:nvPr/>
        </p:nvSpPr>
        <p:spPr bwMode="auto">
          <a:xfrm>
            <a:off x="5982565" y="513836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PT"/>
          </a:p>
        </p:txBody>
      </p:sp>
      <p:sp>
        <p:nvSpPr>
          <p:cNvPr id="447501" name="Text Box 13"/>
          <p:cNvSpPr txBox="1">
            <a:spLocks noChangeArrowheads="1"/>
          </p:cNvSpPr>
          <p:nvPr/>
        </p:nvSpPr>
        <p:spPr bwMode="auto">
          <a:xfrm>
            <a:off x="6406944" y="4909762"/>
            <a:ext cx="1388627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 dirty="0"/>
              <a:t>{</a:t>
            </a:r>
            <a:r>
              <a:rPr lang="pt-PT" sz="2000" dirty="0" err="1"/>
              <a:t>true</a:t>
            </a:r>
            <a:r>
              <a:rPr lang="pt-PT" sz="2000" dirty="0"/>
              <a:t>, </a:t>
            </a:r>
            <a:r>
              <a:rPr lang="pt-PT" sz="2000" dirty="0" err="1"/>
              <a:t>false</a:t>
            </a:r>
            <a:r>
              <a:rPr lang="pt-PT" sz="2000" dirty="0"/>
              <a:t>}</a:t>
            </a:r>
            <a:endParaRPr lang="en-GB" sz="2000" dirty="0"/>
          </a:p>
        </p:txBody>
      </p:sp>
      <p:sp>
        <p:nvSpPr>
          <p:cNvPr id="447502" name="AutoShape 14"/>
          <p:cNvSpPr>
            <a:spLocks noChangeArrowheads="1"/>
          </p:cNvSpPr>
          <p:nvPr/>
        </p:nvSpPr>
        <p:spPr bwMode="auto">
          <a:xfrm rot="5400000">
            <a:off x="4016390" y="4313728"/>
            <a:ext cx="226243" cy="1677970"/>
          </a:xfrm>
          <a:prstGeom prst="can">
            <a:avLst>
              <a:gd name="adj" fmla="val 55000"/>
            </a:avLst>
          </a:prstGeom>
          <a:solidFill>
            <a:srgbClr val="008000">
              <a:alpha val="39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pt-PT"/>
          </a:p>
        </p:txBody>
      </p:sp>
      <p:sp>
        <p:nvSpPr>
          <p:cNvPr id="447503" name="Text Box 15"/>
          <p:cNvSpPr txBox="1">
            <a:spLocks noChangeArrowheads="1"/>
          </p:cNvSpPr>
          <p:nvPr/>
        </p:nvSpPr>
        <p:spPr bwMode="auto">
          <a:xfrm>
            <a:off x="3252182" y="4681162"/>
            <a:ext cx="2067146" cy="34073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1600" dirty="0"/>
              <a:t>Authenticated channel</a:t>
            </a:r>
          </a:p>
        </p:txBody>
      </p:sp>
      <p:sp>
        <p:nvSpPr>
          <p:cNvPr id="447504" name="AutoShape 16"/>
          <p:cNvSpPr>
            <a:spLocks noChangeArrowheads="1"/>
          </p:cNvSpPr>
          <p:nvPr/>
        </p:nvSpPr>
        <p:spPr bwMode="auto">
          <a:xfrm rot="5400000">
            <a:off x="4016390" y="4999528"/>
            <a:ext cx="226243" cy="1677970"/>
          </a:xfrm>
          <a:prstGeom prst="can">
            <a:avLst>
              <a:gd name="adj" fmla="val 55000"/>
            </a:avLst>
          </a:prstGeom>
          <a:solidFill>
            <a:schemeClr val="bg2">
              <a:alpha val="39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pt-PT"/>
          </a:p>
        </p:txBody>
      </p:sp>
      <p:sp>
        <p:nvSpPr>
          <p:cNvPr id="447505" name="Text Box 17"/>
          <p:cNvSpPr txBox="1">
            <a:spLocks noChangeArrowheads="1"/>
          </p:cNvSpPr>
          <p:nvPr/>
        </p:nvSpPr>
        <p:spPr bwMode="auto">
          <a:xfrm>
            <a:off x="3092753" y="6121024"/>
            <a:ext cx="2442248" cy="34073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1600" dirty="0"/>
              <a:t>Non authenticated channel</a:t>
            </a:r>
          </a:p>
        </p:txBody>
      </p:sp>
    </p:spTree>
    <p:extLst>
      <p:ext uri="{BB962C8B-B14F-4D97-AF65-F5344CB8AC3E}">
        <p14:creationId xmlns:p14="http://schemas.microsoft.com/office/powerpoint/2010/main" val="953489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Asymmetric encryption: internal architecture</a:t>
            </a:r>
            <a:endParaRPr lang="en-US" noProof="0" dirty="0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9808-BB06-4755-A7E7-5D35A30E5EAF}" type="slidenum">
              <a:rPr lang="pt-PT"/>
              <a:pPr/>
              <a:t>19</a:t>
            </a:fld>
            <a:endParaRPr lang="pt-PT"/>
          </a:p>
        </p:txBody>
      </p:sp>
      <p:sp>
        <p:nvSpPr>
          <p:cNvPr id="300049" name="Rectangle 17"/>
          <p:cNvSpPr>
            <a:spLocks noChangeArrowheads="1"/>
          </p:cNvSpPr>
          <p:nvPr/>
        </p:nvSpPr>
        <p:spPr bwMode="auto">
          <a:xfrm>
            <a:off x="2195513" y="4292600"/>
            <a:ext cx="4608512" cy="1081088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 sz="1600" dirty="0">
              <a:cs typeface="Times New Roman" pitchFamily="18" charset="0"/>
            </a:endParaRPr>
          </a:p>
        </p:txBody>
      </p:sp>
      <p:sp>
        <p:nvSpPr>
          <p:cNvPr id="300048" name="Rectangle 16"/>
          <p:cNvSpPr>
            <a:spLocks noChangeArrowheads="1"/>
          </p:cNvSpPr>
          <p:nvPr/>
        </p:nvSpPr>
        <p:spPr bwMode="auto">
          <a:xfrm>
            <a:off x="2195513" y="1773238"/>
            <a:ext cx="4608512" cy="10795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 sz="1600" dirty="0">
              <a:cs typeface="Times New Roman" pitchFamily="18" charset="0"/>
            </a:endParaRP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4859340" y="1916113"/>
            <a:ext cx="1800225" cy="7921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dirty="0">
                <a:cs typeface="Times New Roman" pitchFamily="18" charset="0"/>
              </a:rPr>
              <a:t>Encrypt</a:t>
            </a:r>
          </a:p>
          <a:p>
            <a:pPr algn="ctr"/>
            <a:r>
              <a:rPr lang="en-US" sz="1600" dirty="0">
                <a:cs typeface="Times New Roman" pitchFamily="18" charset="0"/>
              </a:rPr>
              <a:t>(primitive)</a:t>
            </a:r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2411415" y="1916113"/>
            <a:ext cx="1800225" cy="7921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dirty="0">
                <a:cs typeface="Times New Roman" pitchFamily="18" charset="0"/>
              </a:rPr>
              <a:t>Format</a:t>
            </a:r>
          </a:p>
          <a:p>
            <a:pPr algn="ctr"/>
            <a:r>
              <a:rPr lang="en-US" sz="1600" dirty="0">
                <a:cs typeface="Times New Roman" pitchFamily="18" charset="0"/>
              </a:rPr>
              <a:t>(additional method)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4859340" y="4437063"/>
            <a:ext cx="1800225" cy="7921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dirty="0">
                <a:cs typeface="Times New Roman" pitchFamily="18" charset="0"/>
              </a:rPr>
              <a:t>Decrypt</a:t>
            </a:r>
          </a:p>
          <a:p>
            <a:pPr algn="ctr"/>
            <a:r>
              <a:rPr lang="en-US" sz="1600" dirty="0">
                <a:cs typeface="Times New Roman" pitchFamily="18" charset="0"/>
              </a:rPr>
              <a:t>(primitive)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2411415" y="4437063"/>
            <a:ext cx="1800225" cy="7921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dirty="0">
                <a:cs typeface="Times New Roman" pitchFamily="18" charset="0"/>
              </a:rPr>
              <a:t>Unformat</a:t>
            </a:r>
          </a:p>
          <a:p>
            <a:pPr algn="ctr"/>
            <a:r>
              <a:rPr lang="en-US" sz="1600" dirty="0">
                <a:cs typeface="Times New Roman" pitchFamily="18" charset="0"/>
              </a:rPr>
              <a:t>(additional method)</a:t>
            </a:r>
          </a:p>
        </p:txBody>
      </p:sp>
      <p:cxnSp>
        <p:nvCxnSpPr>
          <p:cNvPr id="300040" name="AutoShape 8"/>
          <p:cNvCxnSpPr>
            <a:cxnSpLocks noChangeShapeType="1"/>
            <a:stCxn id="300037" idx="3"/>
            <a:endCxn id="300036" idx="1"/>
          </p:cNvCxnSpPr>
          <p:nvPr/>
        </p:nvCxnSpPr>
        <p:spPr bwMode="auto">
          <a:xfrm>
            <a:off x="4211638" y="2312988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0041" name="AutoShape 9"/>
          <p:cNvCxnSpPr>
            <a:cxnSpLocks noChangeShapeType="1"/>
            <a:stCxn id="300038" idx="1"/>
            <a:endCxn id="300039" idx="3"/>
          </p:cNvCxnSpPr>
          <p:nvPr/>
        </p:nvCxnSpPr>
        <p:spPr bwMode="auto">
          <a:xfrm flipH="1">
            <a:off x="4211638" y="4833938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0042" name="AutoShape 10"/>
          <p:cNvCxnSpPr>
            <a:cxnSpLocks noChangeShapeType="1"/>
            <a:stCxn id="300036" idx="3"/>
            <a:endCxn id="300038" idx="3"/>
          </p:cNvCxnSpPr>
          <p:nvPr/>
        </p:nvCxnSpPr>
        <p:spPr bwMode="auto">
          <a:xfrm>
            <a:off x="6659565" y="2312988"/>
            <a:ext cx="1587" cy="2520950"/>
          </a:xfrm>
          <a:prstGeom prst="bentConnector3">
            <a:avLst>
              <a:gd name="adj1" fmla="val 302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00043" name="Rectangle 11"/>
          <p:cNvSpPr>
            <a:spLocks noChangeArrowheads="1"/>
          </p:cNvSpPr>
          <p:nvPr/>
        </p:nvSpPr>
        <p:spPr bwMode="auto">
          <a:xfrm>
            <a:off x="1546227" y="1916113"/>
            <a:ext cx="360363" cy="792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dirty="0">
                <a:cs typeface="Times New Roman" pitchFamily="18" charset="0"/>
              </a:rPr>
              <a:t>m</a:t>
            </a:r>
          </a:p>
        </p:txBody>
      </p:sp>
      <p:cxnSp>
        <p:nvCxnSpPr>
          <p:cNvPr id="300044" name="AutoShape 12"/>
          <p:cNvCxnSpPr>
            <a:cxnSpLocks noChangeShapeType="1"/>
            <a:stCxn id="300043" idx="3"/>
            <a:endCxn id="300037" idx="1"/>
          </p:cNvCxnSpPr>
          <p:nvPr/>
        </p:nvCxnSpPr>
        <p:spPr bwMode="auto">
          <a:xfrm>
            <a:off x="1906590" y="2312988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0045" name="Rectangle 13"/>
          <p:cNvSpPr>
            <a:spLocks noChangeArrowheads="1"/>
          </p:cNvSpPr>
          <p:nvPr/>
        </p:nvSpPr>
        <p:spPr bwMode="auto">
          <a:xfrm>
            <a:off x="1546227" y="4437063"/>
            <a:ext cx="360363" cy="792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dirty="0">
                <a:cs typeface="Times New Roman" pitchFamily="18" charset="0"/>
              </a:rPr>
              <a:t>m</a:t>
            </a:r>
          </a:p>
        </p:txBody>
      </p:sp>
      <p:cxnSp>
        <p:nvCxnSpPr>
          <p:cNvPr id="300046" name="AutoShape 14"/>
          <p:cNvCxnSpPr>
            <a:cxnSpLocks noChangeShapeType="1"/>
            <a:stCxn id="300039" idx="1"/>
            <a:endCxn id="300045" idx="3"/>
          </p:cNvCxnSpPr>
          <p:nvPr/>
        </p:nvCxnSpPr>
        <p:spPr bwMode="auto">
          <a:xfrm flipH="1">
            <a:off x="1906590" y="4833938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0047" name="Rectangle 15"/>
          <p:cNvSpPr>
            <a:spLocks noChangeArrowheads="1"/>
          </p:cNvSpPr>
          <p:nvPr/>
        </p:nvSpPr>
        <p:spPr bwMode="auto">
          <a:xfrm>
            <a:off x="7162802" y="3141663"/>
            <a:ext cx="360363" cy="792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600" dirty="0">
                <a:cs typeface="Times New Roman" pitchFamily="18" charset="0"/>
              </a:rPr>
              <a:t>c</a:t>
            </a:r>
          </a:p>
        </p:txBody>
      </p:sp>
      <p:sp>
        <p:nvSpPr>
          <p:cNvPr id="300050" name="Text Box 18"/>
          <p:cNvSpPr txBox="1">
            <a:spLocks noChangeArrowheads="1"/>
          </p:cNvSpPr>
          <p:nvPr/>
        </p:nvSpPr>
        <p:spPr bwMode="auto">
          <a:xfrm>
            <a:off x="4859339" y="3068640"/>
            <a:ext cx="1777132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cs typeface="Times New Roman" pitchFamily="18" charset="0"/>
              </a:rPr>
              <a:t>k</a:t>
            </a:r>
            <a:r>
              <a:rPr lang="en-US" baseline="-25000" dirty="0">
                <a:solidFill>
                  <a:srgbClr val="00B050"/>
                </a:solidFill>
                <a:cs typeface="Times New Roman" pitchFamily="18" charset="0"/>
              </a:rPr>
              <a:t>e</a:t>
            </a:r>
          </a:p>
        </p:txBody>
      </p:sp>
      <p:sp>
        <p:nvSpPr>
          <p:cNvPr id="300051" name="Text Box 19"/>
          <p:cNvSpPr txBox="1">
            <a:spLocks noChangeArrowheads="1"/>
          </p:cNvSpPr>
          <p:nvPr/>
        </p:nvSpPr>
        <p:spPr bwMode="auto">
          <a:xfrm>
            <a:off x="4859340" y="3644902"/>
            <a:ext cx="1800225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dirty="0">
                <a:solidFill>
                  <a:srgbClr val="CC3300"/>
                </a:solidFill>
                <a:cs typeface="Times New Roman" pitchFamily="18" charset="0"/>
              </a:rPr>
              <a:t>k</a:t>
            </a:r>
            <a:r>
              <a:rPr lang="en-US" baseline="-25000" dirty="0">
                <a:solidFill>
                  <a:srgbClr val="CC3300"/>
                </a:solidFill>
                <a:cs typeface="Times New Roman" pitchFamily="18" charset="0"/>
              </a:rPr>
              <a:t>d</a:t>
            </a:r>
          </a:p>
        </p:txBody>
      </p:sp>
      <p:cxnSp>
        <p:nvCxnSpPr>
          <p:cNvPr id="300053" name="AutoShape 21"/>
          <p:cNvCxnSpPr>
            <a:cxnSpLocks noChangeShapeType="1"/>
            <a:stCxn id="300050" idx="0"/>
            <a:endCxn id="300036" idx="2"/>
          </p:cNvCxnSpPr>
          <p:nvPr/>
        </p:nvCxnSpPr>
        <p:spPr bwMode="auto">
          <a:xfrm rot="5400000" flipH="1" flipV="1">
            <a:off x="5573499" y="2882684"/>
            <a:ext cx="360363" cy="115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0054" name="AutoShape 22"/>
          <p:cNvCxnSpPr>
            <a:cxnSpLocks noChangeShapeType="1"/>
            <a:stCxn id="300051" idx="2"/>
            <a:endCxn id="300038" idx="0"/>
          </p:cNvCxnSpPr>
          <p:nvPr/>
        </p:nvCxnSpPr>
        <p:spPr bwMode="auto">
          <a:xfrm rot="5400000">
            <a:off x="5549126" y="4226738"/>
            <a:ext cx="4206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0055" name="Text Box 23"/>
          <p:cNvSpPr txBox="1">
            <a:spLocks noChangeArrowheads="1"/>
          </p:cNvSpPr>
          <p:nvPr/>
        </p:nvSpPr>
        <p:spPr bwMode="auto">
          <a:xfrm>
            <a:off x="2554288" y="1268413"/>
            <a:ext cx="1950727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cs typeface="Times New Roman" pitchFamily="18" charset="0"/>
              </a:rPr>
              <a:t>PKCS#1 v1.5, OAEP</a:t>
            </a:r>
          </a:p>
        </p:txBody>
      </p:sp>
      <p:sp>
        <p:nvSpPr>
          <p:cNvPr id="300056" name="Text Box 24"/>
          <p:cNvSpPr txBox="1">
            <a:spLocks noChangeArrowheads="1"/>
          </p:cNvSpPr>
          <p:nvPr/>
        </p:nvSpPr>
        <p:spPr bwMode="auto">
          <a:xfrm>
            <a:off x="5435602" y="1268413"/>
            <a:ext cx="545149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cs typeface="Times New Roman" pitchFamily="18" charset="0"/>
              </a:rPr>
              <a:t>RSA</a:t>
            </a:r>
          </a:p>
        </p:txBody>
      </p:sp>
      <p:sp>
        <p:nvSpPr>
          <p:cNvPr id="300057" name="Text Box 25"/>
          <p:cNvSpPr txBox="1">
            <a:spLocks noChangeArrowheads="1"/>
          </p:cNvSpPr>
          <p:nvPr/>
        </p:nvSpPr>
        <p:spPr bwMode="auto">
          <a:xfrm>
            <a:off x="2196447" y="2914749"/>
            <a:ext cx="4609707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dirty="0">
                <a:cs typeface="Times New Roman" pitchFamily="18" charset="0"/>
              </a:rPr>
              <a:t>E</a:t>
            </a:r>
          </a:p>
        </p:txBody>
      </p:sp>
      <p:sp>
        <p:nvSpPr>
          <p:cNvPr id="300058" name="Text Box 26"/>
          <p:cNvSpPr txBox="1">
            <a:spLocks noChangeArrowheads="1"/>
          </p:cNvSpPr>
          <p:nvPr/>
        </p:nvSpPr>
        <p:spPr bwMode="auto">
          <a:xfrm>
            <a:off x="2196445" y="3860800"/>
            <a:ext cx="4619134" cy="339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1600" dirty="0">
                <a:cs typeface="Times New Roman" pitchFamily="18" charset="0"/>
              </a:rPr>
              <a:t>D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Cryptographic mechanism hierarchy</a:t>
            </a:r>
          </a:p>
          <a:p>
            <a:endParaRPr lang="en-US" noProof="0" dirty="0" smtClean="0"/>
          </a:p>
          <a:p>
            <a:r>
              <a:rPr lang="en-US" noProof="0" dirty="0" smtClean="0"/>
              <a:t>Cryptographic scheme functionality</a:t>
            </a:r>
          </a:p>
          <a:p>
            <a:pPr lvl="1"/>
            <a:r>
              <a:rPr lang="en-US" noProof="0" dirty="0" smtClean="0"/>
              <a:t>Symmetric and asymmetric encryption schemes</a:t>
            </a:r>
          </a:p>
          <a:p>
            <a:pPr lvl="1"/>
            <a:r>
              <a:rPr lang="en-US" noProof="0" dirty="0" smtClean="0"/>
              <a:t>MAC and digital signature schemes</a:t>
            </a:r>
          </a:p>
          <a:p>
            <a:pPr lvl="1"/>
            <a:r>
              <a:rPr lang="en-US" noProof="0" dirty="0" smtClean="0"/>
              <a:t>Hash functions</a:t>
            </a:r>
            <a:endParaRPr lang="en-US" i="1" noProof="0" dirty="0" smtClean="0"/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Cryptographic scheme’s internal architecture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16E8-9D69-49AD-98EB-ADD85195A0E6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49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Asymmetric encryption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1" y="1077913"/>
            <a:ext cx="8362950" cy="50403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noProof="0" dirty="0" smtClean="0"/>
              <a:t>The typical architecture of the asymmetric encryption schemes is composed by: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Asymmetric encryption primitive – e.g. RSA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Formatting or padding method</a:t>
            </a:r>
            <a:r>
              <a:rPr lang="en-US" i="1" noProof="0" dirty="0" smtClean="0"/>
              <a:t> – </a:t>
            </a:r>
            <a:r>
              <a:rPr lang="en-US" noProof="0" dirty="0" smtClean="0"/>
              <a:t>e.g. PKCS#1 v1.5, OAEP</a:t>
            </a:r>
          </a:p>
          <a:p>
            <a:pPr>
              <a:lnSpc>
                <a:spcPct val="110000"/>
              </a:lnSpc>
            </a:pPr>
            <a:r>
              <a:rPr lang="en-US" noProof="0" dirty="0" smtClean="0"/>
              <a:t>The same primitive can used with different formatting methods</a:t>
            </a:r>
          </a:p>
          <a:p>
            <a:pPr>
              <a:lnSpc>
                <a:spcPct val="110000"/>
              </a:lnSpc>
            </a:pPr>
            <a:r>
              <a:rPr lang="en-US" noProof="0" dirty="0" smtClean="0"/>
              <a:t>The goal of the formatting method is to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Adequate the scheme input (</a:t>
            </a:r>
            <a:r>
              <a:rPr lang="en-US" b="1" noProof="0" dirty="0" err="1" smtClean="0"/>
              <a:t>PlainTexts</a:t>
            </a:r>
            <a:r>
              <a:rPr lang="en-US" noProof="0" dirty="0" smtClean="0"/>
              <a:t>) to the primitive input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Avoid special cases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Insert randomness</a:t>
            </a:r>
          </a:p>
          <a:p>
            <a:pPr>
              <a:lnSpc>
                <a:spcPct val="110000"/>
              </a:lnSpc>
            </a:pPr>
            <a:r>
              <a:rPr lang="en-US" noProof="0" dirty="0" smtClean="0"/>
              <a:t>The keys are used only by the primitive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E.g.: the same RSA keys can be used on the RSA+PKCS#1 v1.5 or RSA+OAEP schemes.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16E8-9D69-49AD-98EB-ADD85195A0E6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00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Digital signature: internal architecture</a:t>
            </a:r>
            <a:endParaRPr lang="en-US" noProof="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183-8D12-4258-9D1C-1910B69A2BF7}" type="slidenum">
              <a:rPr lang="pt-PT"/>
              <a:pPr/>
              <a:t>21</a:t>
            </a:fld>
            <a:endParaRPr lang="pt-PT"/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6300790" y="1628777"/>
            <a:ext cx="1800225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dirty="0">
                <a:cs typeface="Times New Roman" pitchFamily="18" charset="0"/>
              </a:rPr>
              <a:t>Sign</a:t>
            </a:r>
          </a:p>
          <a:p>
            <a:pPr algn="ctr"/>
            <a:r>
              <a:rPr lang="en-US" sz="1400" dirty="0">
                <a:cs typeface="Times New Roman" pitchFamily="18" charset="0"/>
              </a:rPr>
              <a:t>(primitive)</a:t>
            </a: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3852865" y="1628777"/>
            <a:ext cx="1800225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dirty="0">
                <a:cs typeface="Times New Roman" pitchFamily="18" charset="0"/>
              </a:rPr>
              <a:t>Format</a:t>
            </a:r>
          </a:p>
          <a:p>
            <a:pPr algn="ctr"/>
            <a:r>
              <a:rPr lang="en-US" sz="1400" dirty="0">
                <a:cs typeface="Times New Roman" pitchFamily="18" charset="0"/>
              </a:rPr>
              <a:t>(additional method)</a:t>
            </a:r>
          </a:p>
        </p:txBody>
      </p:sp>
      <p:cxnSp>
        <p:nvCxnSpPr>
          <p:cNvPr id="301064" name="AutoShape 8"/>
          <p:cNvCxnSpPr>
            <a:cxnSpLocks noChangeShapeType="1"/>
            <a:stCxn id="301061" idx="3"/>
            <a:endCxn id="301060" idx="1"/>
          </p:cNvCxnSpPr>
          <p:nvPr/>
        </p:nvCxnSpPr>
        <p:spPr bwMode="auto">
          <a:xfrm>
            <a:off x="5653088" y="2025650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1066" name="AutoShape 10"/>
          <p:cNvCxnSpPr>
            <a:cxnSpLocks noChangeShapeType="1"/>
            <a:stCxn id="301060" idx="3"/>
            <a:endCxn id="301075" idx="3"/>
          </p:cNvCxnSpPr>
          <p:nvPr/>
        </p:nvCxnSpPr>
        <p:spPr bwMode="auto">
          <a:xfrm>
            <a:off x="8101015" y="2025650"/>
            <a:ext cx="1587" cy="252095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01071" name="Rectangle 15"/>
          <p:cNvSpPr>
            <a:spLocks noChangeArrowheads="1"/>
          </p:cNvSpPr>
          <p:nvPr/>
        </p:nvSpPr>
        <p:spPr bwMode="auto">
          <a:xfrm>
            <a:off x="1476377" y="1628777"/>
            <a:ext cx="1800225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dirty="0">
                <a:cs typeface="Times New Roman" pitchFamily="18" charset="0"/>
              </a:rPr>
              <a:t>Hash function</a:t>
            </a:r>
            <a:endParaRPr lang="en-US" i="1" dirty="0">
              <a:cs typeface="Times New Roman" pitchFamily="18" charset="0"/>
            </a:endParaRPr>
          </a:p>
        </p:txBody>
      </p:sp>
      <p:cxnSp>
        <p:nvCxnSpPr>
          <p:cNvPr id="301074" name="AutoShape 18"/>
          <p:cNvCxnSpPr>
            <a:cxnSpLocks noChangeShapeType="1"/>
            <a:stCxn id="301071" idx="3"/>
            <a:endCxn id="301061" idx="1"/>
          </p:cNvCxnSpPr>
          <p:nvPr/>
        </p:nvCxnSpPr>
        <p:spPr bwMode="auto">
          <a:xfrm>
            <a:off x="3276602" y="2025650"/>
            <a:ext cx="576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1075" name="Rectangle 19"/>
          <p:cNvSpPr>
            <a:spLocks noChangeArrowheads="1"/>
          </p:cNvSpPr>
          <p:nvPr/>
        </p:nvSpPr>
        <p:spPr bwMode="auto">
          <a:xfrm>
            <a:off x="6300790" y="4149727"/>
            <a:ext cx="1800225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dirty="0">
                <a:cs typeface="Times New Roman" pitchFamily="18" charset="0"/>
              </a:rPr>
              <a:t>Verify</a:t>
            </a:r>
          </a:p>
          <a:p>
            <a:pPr algn="ctr"/>
            <a:r>
              <a:rPr lang="en-US" sz="1400" dirty="0">
                <a:cs typeface="Times New Roman" pitchFamily="18" charset="0"/>
              </a:rPr>
              <a:t>(primitive)</a:t>
            </a:r>
          </a:p>
        </p:txBody>
      </p:sp>
      <p:sp>
        <p:nvSpPr>
          <p:cNvPr id="301076" name="Rectangle 20"/>
          <p:cNvSpPr>
            <a:spLocks noChangeArrowheads="1"/>
          </p:cNvSpPr>
          <p:nvPr/>
        </p:nvSpPr>
        <p:spPr bwMode="auto">
          <a:xfrm>
            <a:off x="3852865" y="4149727"/>
            <a:ext cx="1800225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dirty="0">
                <a:cs typeface="Times New Roman" pitchFamily="18" charset="0"/>
              </a:rPr>
              <a:t>Unformat</a:t>
            </a:r>
          </a:p>
          <a:p>
            <a:pPr algn="ctr"/>
            <a:r>
              <a:rPr lang="en-US" sz="1400" dirty="0">
                <a:cs typeface="Times New Roman" pitchFamily="18" charset="0"/>
              </a:rPr>
              <a:t>(additional method)</a:t>
            </a:r>
          </a:p>
        </p:txBody>
      </p:sp>
      <p:cxnSp>
        <p:nvCxnSpPr>
          <p:cNvPr id="301077" name="AutoShape 21"/>
          <p:cNvCxnSpPr>
            <a:cxnSpLocks noChangeShapeType="1"/>
            <a:stCxn id="301076" idx="3"/>
            <a:endCxn id="301075" idx="1"/>
          </p:cNvCxnSpPr>
          <p:nvPr/>
        </p:nvCxnSpPr>
        <p:spPr bwMode="auto">
          <a:xfrm>
            <a:off x="5653088" y="4546600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301078" name="Rectangle 22"/>
          <p:cNvSpPr>
            <a:spLocks noChangeArrowheads="1"/>
          </p:cNvSpPr>
          <p:nvPr/>
        </p:nvSpPr>
        <p:spPr bwMode="auto">
          <a:xfrm>
            <a:off x="1476377" y="4149727"/>
            <a:ext cx="1800225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dirty="0">
                <a:cs typeface="Times New Roman" pitchFamily="18" charset="0"/>
              </a:rPr>
              <a:t>Hash function</a:t>
            </a:r>
            <a:endParaRPr lang="en-US" i="1" dirty="0">
              <a:cs typeface="Times New Roman" pitchFamily="18" charset="0"/>
            </a:endParaRPr>
          </a:p>
        </p:txBody>
      </p:sp>
      <p:cxnSp>
        <p:nvCxnSpPr>
          <p:cNvPr id="301079" name="AutoShape 23"/>
          <p:cNvCxnSpPr>
            <a:cxnSpLocks noChangeShapeType="1"/>
            <a:stCxn id="301078" idx="3"/>
            <a:endCxn id="301076" idx="1"/>
          </p:cNvCxnSpPr>
          <p:nvPr/>
        </p:nvCxnSpPr>
        <p:spPr bwMode="auto">
          <a:xfrm>
            <a:off x="3276602" y="4546600"/>
            <a:ext cx="576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1080" name="Rectangle 24"/>
          <p:cNvSpPr>
            <a:spLocks noChangeArrowheads="1"/>
          </p:cNvSpPr>
          <p:nvPr/>
        </p:nvSpPr>
        <p:spPr bwMode="auto">
          <a:xfrm>
            <a:off x="827088" y="1628777"/>
            <a:ext cx="360362" cy="792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dirty="0">
                <a:cs typeface="Times New Roman" pitchFamily="18" charset="0"/>
              </a:rPr>
              <a:t>m</a:t>
            </a:r>
          </a:p>
        </p:txBody>
      </p:sp>
      <p:sp>
        <p:nvSpPr>
          <p:cNvPr id="301081" name="Rectangle 25"/>
          <p:cNvSpPr>
            <a:spLocks noChangeArrowheads="1"/>
          </p:cNvSpPr>
          <p:nvPr/>
        </p:nvSpPr>
        <p:spPr bwMode="auto">
          <a:xfrm>
            <a:off x="827088" y="4149727"/>
            <a:ext cx="360362" cy="792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dirty="0">
                <a:cs typeface="Times New Roman" pitchFamily="18" charset="0"/>
              </a:rPr>
              <a:t>m</a:t>
            </a:r>
          </a:p>
        </p:txBody>
      </p:sp>
      <p:sp>
        <p:nvSpPr>
          <p:cNvPr id="301082" name="Rectangle 26"/>
          <p:cNvSpPr>
            <a:spLocks noChangeArrowheads="1"/>
          </p:cNvSpPr>
          <p:nvPr/>
        </p:nvSpPr>
        <p:spPr bwMode="auto">
          <a:xfrm>
            <a:off x="3851277" y="5300663"/>
            <a:ext cx="1800225" cy="792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pt-PT" dirty="0">
                <a:cs typeface="Times New Roman" pitchFamily="18" charset="0"/>
              </a:rPr>
              <a:t>v</a:t>
            </a:r>
          </a:p>
          <a:p>
            <a:pPr algn="ctr"/>
            <a:r>
              <a:rPr lang="pt-PT" dirty="0">
                <a:cs typeface="Times New Roman" pitchFamily="18" charset="0"/>
              </a:rPr>
              <a:t>({</a:t>
            </a:r>
            <a:r>
              <a:rPr lang="pt-PT" dirty="0" err="1">
                <a:cs typeface="Times New Roman" pitchFamily="18" charset="0"/>
              </a:rPr>
              <a:t>true,false</a:t>
            </a:r>
            <a:r>
              <a:rPr lang="pt-PT" dirty="0">
                <a:cs typeface="Times New Roman" pitchFamily="18" charset="0"/>
              </a:rPr>
              <a:t>})</a:t>
            </a:r>
          </a:p>
        </p:txBody>
      </p:sp>
      <p:cxnSp>
        <p:nvCxnSpPr>
          <p:cNvPr id="301083" name="AutoShape 27"/>
          <p:cNvCxnSpPr>
            <a:cxnSpLocks noChangeShapeType="1"/>
            <a:stCxn id="301076" idx="2"/>
            <a:endCxn id="301082" idx="0"/>
          </p:cNvCxnSpPr>
          <p:nvPr/>
        </p:nvCxnSpPr>
        <p:spPr bwMode="auto">
          <a:xfrm flipH="1">
            <a:off x="4751390" y="4941890"/>
            <a:ext cx="1587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1084" name="Text Box 28"/>
          <p:cNvSpPr txBox="1">
            <a:spLocks noChangeArrowheads="1"/>
          </p:cNvSpPr>
          <p:nvPr/>
        </p:nvSpPr>
        <p:spPr bwMode="auto">
          <a:xfrm>
            <a:off x="6300790" y="2781302"/>
            <a:ext cx="1800225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dirty="0">
                <a:solidFill>
                  <a:srgbClr val="CC3300"/>
                </a:solidFill>
                <a:cs typeface="Times New Roman" pitchFamily="18" charset="0"/>
              </a:rPr>
              <a:t>k</a:t>
            </a:r>
            <a:r>
              <a:rPr lang="en-US" baseline="-25000" dirty="0">
                <a:solidFill>
                  <a:srgbClr val="CC3300"/>
                </a:solidFill>
                <a:cs typeface="Times New Roman" pitchFamily="18" charset="0"/>
              </a:rPr>
              <a:t>s</a:t>
            </a:r>
          </a:p>
        </p:txBody>
      </p:sp>
      <p:sp>
        <p:nvSpPr>
          <p:cNvPr id="301085" name="Text Box 29"/>
          <p:cNvSpPr txBox="1">
            <a:spLocks noChangeArrowheads="1"/>
          </p:cNvSpPr>
          <p:nvPr/>
        </p:nvSpPr>
        <p:spPr bwMode="auto">
          <a:xfrm>
            <a:off x="6300790" y="3357565"/>
            <a:ext cx="1800225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25000"/>
                  </a:schemeClr>
                </a:solidFill>
                <a:cs typeface="Times New Roman" pitchFamily="18" charset="0"/>
              </a:rPr>
              <a:t>k</a:t>
            </a:r>
            <a:r>
              <a:rPr lang="en-US" baseline="-25000" dirty="0">
                <a:solidFill>
                  <a:schemeClr val="bg1">
                    <a:lumMod val="25000"/>
                  </a:schemeClr>
                </a:solidFill>
                <a:cs typeface="Times New Roman" pitchFamily="18" charset="0"/>
              </a:rPr>
              <a:t>v</a:t>
            </a:r>
          </a:p>
        </p:txBody>
      </p:sp>
      <p:cxnSp>
        <p:nvCxnSpPr>
          <p:cNvPr id="301086" name="AutoShape 30"/>
          <p:cNvCxnSpPr>
            <a:cxnSpLocks noChangeShapeType="1"/>
            <a:stCxn id="301080" idx="3"/>
            <a:endCxn id="301071" idx="1"/>
          </p:cNvCxnSpPr>
          <p:nvPr/>
        </p:nvCxnSpPr>
        <p:spPr bwMode="auto">
          <a:xfrm>
            <a:off x="1187452" y="2025650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1087" name="AutoShape 31"/>
          <p:cNvCxnSpPr>
            <a:cxnSpLocks noChangeShapeType="1"/>
            <a:stCxn id="301081" idx="3"/>
            <a:endCxn id="301078" idx="1"/>
          </p:cNvCxnSpPr>
          <p:nvPr/>
        </p:nvCxnSpPr>
        <p:spPr bwMode="auto">
          <a:xfrm>
            <a:off x="1187452" y="4546600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1088" name="Text Box 32"/>
          <p:cNvSpPr txBox="1">
            <a:spLocks noChangeArrowheads="1"/>
          </p:cNvSpPr>
          <p:nvPr/>
        </p:nvSpPr>
        <p:spPr bwMode="auto">
          <a:xfrm>
            <a:off x="6659563" y="1125538"/>
            <a:ext cx="944810" cy="339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cs typeface="Times New Roman" pitchFamily="18" charset="0"/>
              </a:rPr>
              <a:t>RSA, DSA</a:t>
            </a:r>
          </a:p>
        </p:txBody>
      </p:sp>
      <p:sp>
        <p:nvSpPr>
          <p:cNvPr id="301089" name="Text Box 33"/>
          <p:cNvSpPr txBox="1">
            <a:spLocks noChangeArrowheads="1"/>
          </p:cNvSpPr>
          <p:nvPr/>
        </p:nvSpPr>
        <p:spPr bwMode="auto">
          <a:xfrm>
            <a:off x="3743325" y="1125538"/>
            <a:ext cx="2161041" cy="339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cs typeface="Times New Roman" pitchFamily="18" charset="0"/>
              </a:rPr>
              <a:t>PKCS#1 v1.5, PSS, X9.31</a:t>
            </a:r>
          </a:p>
        </p:txBody>
      </p:sp>
      <p:sp>
        <p:nvSpPr>
          <p:cNvPr id="301090" name="Text Box 34"/>
          <p:cNvSpPr txBox="1">
            <a:spLocks noChangeArrowheads="1"/>
          </p:cNvSpPr>
          <p:nvPr/>
        </p:nvSpPr>
        <p:spPr bwMode="auto">
          <a:xfrm>
            <a:off x="1700213" y="1125538"/>
            <a:ext cx="1134926" cy="339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cs typeface="Times New Roman" pitchFamily="18" charset="0"/>
              </a:rPr>
              <a:t>MD5, SHA1</a:t>
            </a:r>
          </a:p>
        </p:txBody>
      </p:sp>
      <p:cxnSp>
        <p:nvCxnSpPr>
          <p:cNvPr id="301091" name="AutoShape 35"/>
          <p:cNvCxnSpPr>
            <a:cxnSpLocks noChangeShapeType="1"/>
            <a:stCxn id="301084" idx="0"/>
            <a:endCxn id="301060" idx="2"/>
          </p:cNvCxnSpPr>
          <p:nvPr/>
        </p:nvCxnSpPr>
        <p:spPr bwMode="auto">
          <a:xfrm rot="5400000" flipH="1" flipV="1">
            <a:off x="7020720" y="2601119"/>
            <a:ext cx="3603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1092" name="AutoShape 36"/>
          <p:cNvCxnSpPr>
            <a:cxnSpLocks noChangeShapeType="1"/>
            <a:stCxn id="301085" idx="2"/>
            <a:endCxn id="301075" idx="0"/>
          </p:cNvCxnSpPr>
          <p:nvPr/>
        </p:nvCxnSpPr>
        <p:spPr bwMode="auto">
          <a:xfrm rot="5400000">
            <a:off x="6990579" y="3939400"/>
            <a:ext cx="42064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1093" name="Rectangle 37"/>
          <p:cNvSpPr>
            <a:spLocks noChangeArrowheads="1"/>
          </p:cNvSpPr>
          <p:nvPr/>
        </p:nvSpPr>
        <p:spPr bwMode="auto">
          <a:xfrm>
            <a:off x="1331915" y="1484315"/>
            <a:ext cx="6840537" cy="108108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 dirty="0">
              <a:cs typeface="Times New Roman" pitchFamily="18" charset="0"/>
            </a:endParaRPr>
          </a:p>
        </p:txBody>
      </p:sp>
      <p:sp>
        <p:nvSpPr>
          <p:cNvPr id="301094" name="Rectangle 38"/>
          <p:cNvSpPr>
            <a:spLocks noChangeArrowheads="1"/>
          </p:cNvSpPr>
          <p:nvPr/>
        </p:nvSpPr>
        <p:spPr bwMode="auto">
          <a:xfrm>
            <a:off x="1331915" y="4078288"/>
            <a:ext cx="6840537" cy="1008062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dirty="0">
              <a:cs typeface="Times New Roman" pitchFamily="18" charset="0"/>
            </a:endParaRPr>
          </a:p>
        </p:txBody>
      </p:sp>
      <p:sp>
        <p:nvSpPr>
          <p:cNvPr id="301095" name="Text Box 39"/>
          <p:cNvSpPr txBox="1">
            <a:spLocks noChangeArrowheads="1"/>
          </p:cNvSpPr>
          <p:nvPr/>
        </p:nvSpPr>
        <p:spPr bwMode="auto">
          <a:xfrm>
            <a:off x="1319754" y="2565400"/>
            <a:ext cx="6862712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dirty="0">
                <a:cs typeface="Times New Roman" pitchFamily="18" charset="0"/>
              </a:rPr>
              <a:t>S</a:t>
            </a:r>
          </a:p>
        </p:txBody>
      </p:sp>
      <p:sp>
        <p:nvSpPr>
          <p:cNvPr id="301096" name="Text Box 40"/>
          <p:cNvSpPr txBox="1">
            <a:spLocks noChangeArrowheads="1"/>
          </p:cNvSpPr>
          <p:nvPr/>
        </p:nvSpPr>
        <p:spPr bwMode="auto">
          <a:xfrm>
            <a:off x="1329181" y="3750183"/>
            <a:ext cx="6853287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dirty="0">
                <a:cs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8777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Digital signature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1" y="1077913"/>
            <a:ext cx="8362950" cy="50403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noProof="0" dirty="0" smtClean="0"/>
              <a:t>The digital signature typical architecture is composed by: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Asymmetric sign/verify primitive – e.g. RSA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Formatting/padding method</a:t>
            </a:r>
            <a:r>
              <a:rPr lang="en-US" i="1" noProof="0" dirty="0" smtClean="0"/>
              <a:t> – </a:t>
            </a:r>
            <a:r>
              <a:rPr lang="en-US" noProof="0" dirty="0" smtClean="0"/>
              <a:t>e.g. PKCS#1 v1.5, PSS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Hash functions</a:t>
            </a:r>
            <a:endParaRPr lang="en-US" i="1" noProof="0" dirty="0" smtClean="0"/>
          </a:p>
          <a:p>
            <a:pPr lvl="1">
              <a:lnSpc>
                <a:spcPct val="110000"/>
              </a:lnSpc>
            </a:pPr>
            <a:endParaRPr lang="en-US" noProof="0" dirty="0" smtClean="0"/>
          </a:p>
          <a:p>
            <a:pPr>
              <a:lnSpc>
                <a:spcPct val="110000"/>
              </a:lnSpc>
            </a:pPr>
            <a:r>
              <a:rPr lang="en-US" noProof="0" dirty="0" smtClean="0"/>
              <a:t>The same primitive can be used with different hash functions and formatting methods</a:t>
            </a:r>
            <a:endParaRPr lang="en-US" i="1" noProof="0" dirty="0" smtClean="0"/>
          </a:p>
          <a:p>
            <a:pPr>
              <a:lnSpc>
                <a:spcPct val="110000"/>
              </a:lnSpc>
            </a:pPr>
            <a:endParaRPr lang="en-US" noProof="0" dirty="0" smtClean="0"/>
          </a:p>
          <a:p>
            <a:pPr>
              <a:lnSpc>
                <a:spcPct val="110000"/>
              </a:lnSpc>
            </a:pPr>
            <a:r>
              <a:rPr lang="en-US" noProof="0" dirty="0" smtClean="0"/>
              <a:t>The keys are only used by the primitive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Example: The same RSA keys can be used on different schemes: (e.g. RSA+PKCS#1 v1.5,RSA+PSS)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16E8-9D69-49AD-98EB-ADD85195A0E6}" type="slidenum">
              <a:rPr lang="pt-PT" smtClean="0"/>
              <a:pPr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577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Cryptographic scheme classification</a:t>
            </a:r>
            <a:endParaRPr lang="en-US" noProof="0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noProof="0" dirty="0" smtClean="0"/>
              <a:t>Primitives</a:t>
            </a:r>
            <a:r>
              <a:rPr lang="en-US" noProof="0" dirty="0" smtClean="0"/>
              <a:t> – mathematical operations used as building blocks for cryptographic schemes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E.g.: DES, RSA</a:t>
            </a:r>
          </a:p>
          <a:p>
            <a:pPr>
              <a:lnSpc>
                <a:spcPct val="120000"/>
              </a:lnSpc>
            </a:pPr>
            <a:endParaRPr lang="en-US" noProof="0" dirty="0" smtClean="0"/>
          </a:p>
          <a:p>
            <a:pPr>
              <a:lnSpc>
                <a:spcPct val="120000"/>
              </a:lnSpc>
            </a:pPr>
            <a:r>
              <a:rPr lang="en-US" b="1" noProof="0" dirty="0" smtClean="0"/>
              <a:t>Schemes </a:t>
            </a:r>
            <a:r>
              <a:rPr lang="en-US" noProof="0" dirty="0" smtClean="0"/>
              <a:t>– Combination of primitives and additional method to provide cryptographic services such as encryption or digital signature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E.g.: DES-CBC-PKCS5Padding; RSA-OAEP-MGF1-SHA1</a:t>
            </a:r>
          </a:p>
          <a:p>
            <a:pPr>
              <a:lnSpc>
                <a:spcPct val="120000"/>
              </a:lnSpc>
            </a:pPr>
            <a:endParaRPr lang="en-US" noProof="0" dirty="0" smtClean="0"/>
          </a:p>
          <a:p>
            <a:pPr>
              <a:lnSpc>
                <a:spcPct val="120000"/>
              </a:lnSpc>
            </a:pPr>
            <a:r>
              <a:rPr lang="en-US" b="1" noProof="0" dirty="0" smtClean="0"/>
              <a:t>Protocols</a:t>
            </a:r>
            <a:r>
              <a:rPr lang="en-US" noProof="0" dirty="0" smtClean="0"/>
              <a:t> – sequences of operations, performed by two or more parties, using schemes and primitives, with the goal of securing a distributed system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E.g.: TLS com TLS_RSA_WITH_DES_CBC_SHA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E082-E4F3-4D9E-8B09-6E0F1961DF6D}" type="slidenum">
              <a:rPr lang="pt-PT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3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Symmetric Encryption Scheme</a:t>
            </a:r>
            <a:endParaRPr lang="en-US" noProof="0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77915"/>
            <a:ext cx="8362950" cy="2574925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Symmetric Encryption Scheme – algorithms </a:t>
            </a:r>
            <a:r>
              <a:rPr lang="en-US" b="1" noProof="0" dirty="0" smtClean="0"/>
              <a:t>(G,E,D)</a:t>
            </a:r>
          </a:p>
          <a:p>
            <a:pPr lvl="1"/>
            <a:r>
              <a:rPr lang="en-US" b="1" noProof="0" dirty="0" smtClean="0"/>
              <a:t>G</a:t>
            </a:r>
            <a:r>
              <a:rPr lang="en-US" noProof="0" dirty="0" smtClean="0"/>
              <a:t> – key generation function (random)</a:t>
            </a:r>
          </a:p>
          <a:p>
            <a:pPr lvl="2">
              <a:buFontTx/>
              <a:buNone/>
            </a:pPr>
            <a:r>
              <a:rPr lang="en-US" b="1" noProof="0" dirty="0" smtClean="0"/>
              <a:t>G</a:t>
            </a:r>
            <a:r>
              <a:rPr lang="en-US" noProof="0" dirty="0" smtClean="0"/>
              <a:t>: </a:t>
            </a:r>
            <a:r>
              <a:rPr lang="en-US" noProof="0" dirty="0" smtClean="0">
                <a:sym typeface="Symbol" pitchFamily="18" charset="2"/>
              </a:rPr>
              <a:t></a:t>
            </a:r>
            <a:r>
              <a:rPr lang="en-US" noProof="0" dirty="0" smtClean="0"/>
              <a:t> </a:t>
            </a:r>
            <a:r>
              <a:rPr lang="en-US" b="1" noProof="0" dirty="0" smtClean="0"/>
              <a:t>Keys</a:t>
            </a:r>
          </a:p>
          <a:p>
            <a:pPr lvl="1"/>
            <a:r>
              <a:rPr lang="en-US" b="1" noProof="0" dirty="0" smtClean="0"/>
              <a:t>E</a:t>
            </a:r>
            <a:r>
              <a:rPr lang="en-US" noProof="0" dirty="0" smtClean="0"/>
              <a:t> – encryption function (random)</a:t>
            </a:r>
          </a:p>
          <a:p>
            <a:pPr lvl="2">
              <a:buFontTx/>
              <a:buNone/>
            </a:pPr>
            <a:r>
              <a:rPr lang="en-US" b="1" noProof="0" dirty="0" smtClean="0"/>
              <a:t>E</a:t>
            </a:r>
            <a:r>
              <a:rPr lang="en-US" noProof="0" dirty="0" smtClean="0"/>
              <a:t>: </a:t>
            </a:r>
            <a:r>
              <a:rPr lang="en-US" b="1" noProof="0" dirty="0" smtClean="0"/>
              <a:t>Keys</a:t>
            </a:r>
            <a:r>
              <a:rPr lang="en-US" noProof="0" dirty="0" smtClean="0"/>
              <a:t> </a:t>
            </a:r>
            <a:r>
              <a:rPr lang="en-US" noProof="0" dirty="0" smtClean="0">
                <a:sym typeface="Symbol" pitchFamily="18" charset="2"/>
              </a:rPr>
              <a:t> </a:t>
            </a:r>
            <a:r>
              <a:rPr lang="en-US" noProof="0" dirty="0" smtClean="0"/>
              <a:t>{0,1}* </a:t>
            </a:r>
            <a:r>
              <a:rPr lang="en-US" noProof="0" dirty="0" smtClean="0">
                <a:sym typeface="Symbol" pitchFamily="18" charset="2"/>
              </a:rPr>
              <a:t></a:t>
            </a:r>
            <a:r>
              <a:rPr lang="en-US" noProof="0" dirty="0" smtClean="0"/>
              <a:t>  {0,1}*</a:t>
            </a:r>
          </a:p>
          <a:p>
            <a:pPr lvl="1"/>
            <a:r>
              <a:rPr lang="en-US" b="1" noProof="0" dirty="0" smtClean="0"/>
              <a:t>D</a:t>
            </a:r>
            <a:r>
              <a:rPr lang="en-US" noProof="0" dirty="0" smtClean="0"/>
              <a:t> – decryption functions (deterministic)</a:t>
            </a:r>
          </a:p>
          <a:p>
            <a:pPr lvl="2">
              <a:buFontTx/>
              <a:buNone/>
            </a:pPr>
            <a:r>
              <a:rPr lang="en-US" b="1" noProof="0" dirty="0" smtClean="0"/>
              <a:t>D</a:t>
            </a:r>
            <a:r>
              <a:rPr lang="en-US" noProof="0" dirty="0" smtClean="0"/>
              <a:t>: </a:t>
            </a:r>
            <a:r>
              <a:rPr lang="en-US" b="1" noProof="0" dirty="0" smtClean="0"/>
              <a:t>Keys</a:t>
            </a:r>
            <a:r>
              <a:rPr lang="en-US" noProof="0" dirty="0" smtClean="0"/>
              <a:t> </a:t>
            </a:r>
            <a:r>
              <a:rPr lang="en-US" noProof="0" dirty="0" smtClean="0">
                <a:sym typeface="Symbol" pitchFamily="18" charset="2"/>
              </a:rPr>
              <a:t> </a:t>
            </a:r>
            <a:r>
              <a:rPr lang="en-US" noProof="0" dirty="0" smtClean="0"/>
              <a:t>{0,1}* </a:t>
            </a:r>
            <a:r>
              <a:rPr lang="en-US" noProof="0" dirty="0" smtClean="0">
                <a:sym typeface="Symbol" pitchFamily="18" charset="2"/>
              </a:rPr>
              <a:t></a:t>
            </a:r>
            <a:r>
              <a:rPr lang="en-US" noProof="0" dirty="0" smtClean="0"/>
              <a:t>  {0,1}*</a:t>
            </a:r>
            <a:endParaRPr lang="en-US" noProof="0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D75-2D0E-4895-972E-C7A8B452007C}" type="slidenum">
              <a:rPr lang="pt-PT"/>
              <a:pPr/>
              <a:t>4</a:t>
            </a:fld>
            <a:endParaRPr lang="pt-PT"/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2762250" y="3860800"/>
            <a:ext cx="6111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pt-PT" sz="2400"/>
              <a:t>E</a:t>
            </a:r>
            <a:endParaRPr lang="en-GB" sz="2400" dirty="0"/>
          </a:p>
        </p:txBody>
      </p:sp>
      <p:sp>
        <p:nvSpPr>
          <p:cNvPr id="435205" name="Rectangle 5"/>
          <p:cNvSpPr>
            <a:spLocks noChangeArrowheads="1"/>
          </p:cNvSpPr>
          <p:nvPr/>
        </p:nvSpPr>
        <p:spPr bwMode="auto">
          <a:xfrm>
            <a:off x="5508627" y="3860800"/>
            <a:ext cx="6207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pt-PT" sz="2400" dirty="0"/>
              <a:t>D</a:t>
            </a:r>
            <a:endParaRPr lang="en-GB" sz="2400" baseline="30000" dirty="0"/>
          </a:p>
        </p:txBody>
      </p:sp>
      <p:cxnSp>
        <p:nvCxnSpPr>
          <p:cNvPr id="435206" name="AutoShape 6"/>
          <p:cNvCxnSpPr>
            <a:cxnSpLocks noChangeShapeType="1"/>
            <a:endCxn id="435204" idx="1"/>
          </p:cNvCxnSpPr>
          <p:nvPr/>
        </p:nvCxnSpPr>
        <p:spPr bwMode="auto">
          <a:xfrm>
            <a:off x="2228850" y="4095750"/>
            <a:ext cx="533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5207" name="AutoShape 7"/>
          <p:cNvCxnSpPr>
            <a:cxnSpLocks noChangeShapeType="1"/>
            <a:stCxn id="435204" idx="3"/>
            <a:endCxn id="435205" idx="1"/>
          </p:cNvCxnSpPr>
          <p:nvPr/>
        </p:nvCxnSpPr>
        <p:spPr bwMode="auto">
          <a:xfrm>
            <a:off x="3373440" y="4095750"/>
            <a:ext cx="21351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5208" name="AutoShape 8"/>
          <p:cNvCxnSpPr>
            <a:cxnSpLocks noChangeShapeType="1"/>
            <a:stCxn id="435205" idx="3"/>
          </p:cNvCxnSpPr>
          <p:nvPr/>
        </p:nvCxnSpPr>
        <p:spPr bwMode="auto">
          <a:xfrm>
            <a:off x="6129338" y="4095750"/>
            <a:ext cx="533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5209" name="Text Box 9"/>
          <p:cNvSpPr txBox="1">
            <a:spLocks noChangeArrowheads="1"/>
          </p:cNvSpPr>
          <p:nvPr/>
        </p:nvSpPr>
        <p:spPr bwMode="auto">
          <a:xfrm>
            <a:off x="2124075" y="3716340"/>
            <a:ext cx="394958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/>
              <a:t>m</a:t>
            </a:r>
            <a:endParaRPr lang="en-GB" sz="2000" dirty="0"/>
          </a:p>
        </p:txBody>
      </p:sp>
      <p:sp>
        <p:nvSpPr>
          <p:cNvPr id="435210" name="Text Box 10"/>
          <p:cNvSpPr txBox="1">
            <a:spLocks noChangeArrowheads="1"/>
          </p:cNvSpPr>
          <p:nvPr/>
        </p:nvSpPr>
        <p:spPr bwMode="auto">
          <a:xfrm>
            <a:off x="6475413" y="3716340"/>
            <a:ext cx="452666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/>
              <a:t>m’</a:t>
            </a:r>
            <a:endParaRPr lang="en-GB" sz="2000" dirty="0"/>
          </a:p>
        </p:txBody>
      </p:sp>
      <p:sp>
        <p:nvSpPr>
          <p:cNvPr id="435211" name="Text Box 11"/>
          <p:cNvSpPr txBox="1">
            <a:spLocks noChangeArrowheads="1"/>
          </p:cNvSpPr>
          <p:nvPr/>
        </p:nvSpPr>
        <p:spPr bwMode="auto">
          <a:xfrm>
            <a:off x="3859973" y="3716340"/>
            <a:ext cx="1295844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 dirty="0"/>
              <a:t>c = </a:t>
            </a:r>
            <a:r>
              <a:rPr lang="pt-PT" sz="2000" dirty="0" err="1"/>
              <a:t>E(k</a:t>
            </a:r>
            <a:r>
              <a:rPr lang="pt-PT" sz="2000" dirty="0"/>
              <a:t>)(m)</a:t>
            </a:r>
            <a:endParaRPr lang="en-GB" sz="2000" i="1" baseline="-25000" dirty="0"/>
          </a:p>
        </p:txBody>
      </p:sp>
      <p:cxnSp>
        <p:nvCxnSpPr>
          <p:cNvPr id="435212" name="AutoShape 12"/>
          <p:cNvCxnSpPr>
            <a:cxnSpLocks noChangeShapeType="1"/>
            <a:endCxn id="435204" idx="2"/>
          </p:cNvCxnSpPr>
          <p:nvPr/>
        </p:nvCxnSpPr>
        <p:spPr bwMode="auto">
          <a:xfrm flipV="1">
            <a:off x="3068638" y="4330700"/>
            <a:ext cx="0" cy="450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5213" name="AutoShape 13"/>
          <p:cNvCxnSpPr>
            <a:cxnSpLocks noChangeShapeType="1"/>
            <a:endCxn id="435205" idx="2"/>
          </p:cNvCxnSpPr>
          <p:nvPr/>
        </p:nvCxnSpPr>
        <p:spPr bwMode="auto">
          <a:xfrm flipH="1" flipV="1">
            <a:off x="5819777" y="4330700"/>
            <a:ext cx="4763" cy="450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5214" name="Text Box 14"/>
          <p:cNvSpPr txBox="1">
            <a:spLocks noChangeArrowheads="1"/>
          </p:cNvSpPr>
          <p:nvPr/>
        </p:nvSpPr>
        <p:spPr bwMode="auto">
          <a:xfrm>
            <a:off x="5641253" y="4725988"/>
            <a:ext cx="321219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400">
                <a:solidFill>
                  <a:srgbClr val="CC3300"/>
                </a:solidFill>
              </a:rPr>
              <a:t>k</a:t>
            </a:r>
            <a:endParaRPr lang="en-GB" sz="2400" dirty="0">
              <a:solidFill>
                <a:srgbClr val="CC3300"/>
              </a:solidFill>
            </a:endParaRPr>
          </a:p>
        </p:txBody>
      </p:sp>
      <p:sp>
        <p:nvSpPr>
          <p:cNvPr id="435215" name="Text Box 15"/>
          <p:cNvSpPr txBox="1">
            <a:spLocks noChangeArrowheads="1"/>
          </p:cNvSpPr>
          <p:nvPr/>
        </p:nvSpPr>
        <p:spPr bwMode="auto">
          <a:xfrm>
            <a:off x="2905990" y="4725988"/>
            <a:ext cx="321219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400">
                <a:solidFill>
                  <a:srgbClr val="CC3300"/>
                </a:solidFill>
              </a:rPr>
              <a:t>k</a:t>
            </a:r>
            <a:endParaRPr lang="en-GB" sz="2400" dirty="0">
              <a:solidFill>
                <a:srgbClr val="CC3300"/>
              </a:solidFill>
            </a:endParaRPr>
          </a:p>
        </p:txBody>
      </p:sp>
      <p:sp>
        <p:nvSpPr>
          <p:cNvPr id="435216" name="Rectangle 16"/>
          <p:cNvSpPr>
            <a:spLocks noChangeArrowheads="1"/>
          </p:cNvSpPr>
          <p:nvPr/>
        </p:nvSpPr>
        <p:spPr bwMode="auto">
          <a:xfrm>
            <a:off x="4202115" y="5589588"/>
            <a:ext cx="6111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pt-PT" sz="2400"/>
              <a:t>G</a:t>
            </a:r>
            <a:endParaRPr lang="en-GB" sz="2400" dirty="0"/>
          </a:p>
        </p:txBody>
      </p:sp>
      <p:cxnSp>
        <p:nvCxnSpPr>
          <p:cNvPr id="435217" name="AutoShape 17"/>
          <p:cNvCxnSpPr>
            <a:cxnSpLocks noChangeShapeType="1"/>
            <a:stCxn id="435216" idx="0"/>
            <a:endCxn id="435215" idx="3"/>
          </p:cNvCxnSpPr>
          <p:nvPr/>
        </p:nvCxnSpPr>
        <p:spPr bwMode="auto">
          <a:xfrm flipH="1" flipV="1">
            <a:off x="3227207" y="4957913"/>
            <a:ext cx="1280500" cy="63167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435218" name="AutoShape 18"/>
          <p:cNvCxnSpPr>
            <a:cxnSpLocks noChangeShapeType="1"/>
            <a:stCxn id="435216" idx="0"/>
            <a:endCxn id="435214" idx="1"/>
          </p:cNvCxnSpPr>
          <p:nvPr/>
        </p:nvCxnSpPr>
        <p:spPr bwMode="auto">
          <a:xfrm flipV="1">
            <a:off x="4507707" y="4957913"/>
            <a:ext cx="1133544" cy="63167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26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Notes</a:t>
            </a:r>
            <a:endParaRPr lang="en-US" noProof="0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Correction property</a:t>
            </a:r>
          </a:p>
          <a:p>
            <a:pPr lvl="1"/>
            <a:r>
              <a:rPr lang="en-US" noProof="0" dirty="0" smtClean="0"/>
              <a:t>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</a:t>
            </a:r>
            <a:r>
              <a:rPr lang="en-US" noProof="0" dirty="0" smtClean="0"/>
              <a:t> m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</a:t>
            </a:r>
            <a:r>
              <a:rPr lang="en-US" noProof="0" dirty="0" smtClean="0"/>
              <a:t> {0,1}</a:t>
            </a:r>
            <a:r>
              <a:rPr lang="en-US" baseline="30000" noProof="0" dirty="0" smtClean="0"/>
              <a:t>*</a:t>
            </a:r>
            <a:r>
              <a:rPr lang="en-US" noProof="0" dirty="0" smtClean="0"/>
              <a:t>,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</a:t>
            </a:r>
            <a:r>
              <a:rPr lang="en-US" noProof="0" dirty="0" smtClean="0"/>
              <a:t> k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</a:t>
            </a:r>
            <a:r>
              <a:rPr lang="en-US" noProof="0" dirty="0" smtClean="0"/>
              <a:t> </a:t>
            </a:r>
            <a:r>
              <a:rPr lang="en-US" b="1" noProof="0" dirty="0" smtClean="0"/>
              <a:t>Keys</a:t>
            </a:r>
            <a:r>
              <a:rPr lang="en-US" noProof="0" dirty="0" smtClean="0"/>
              <a:t>: D(k)(E(k)(m)) = m</a:t>
            </a:r>
          </a:p>
          <a:p>
            <a:r>
              <a:rPr lang="en-US" noProof="0" dirty="0" smtClean="0"/>
              <a:t>Security property</a:t>
            </a:r>
          </a:p>
          <a:p>
            <a:pPr lvl="1"/>
            <a:r>
              <a:rPr lang="en-US" noProof="0" dirty="0" smtClean="0"/>
              <a:t>It’s </a:t>
            </a:r>
            <a:r>
              <a:rPr lang="en-US" i="1" noProof="0" dirty="0" smtClean="0"/>
              <a:t>computational unfeasible</a:t>
            </a:r>
            <a:r>
              <a:rPr lang="en-US" noProof="0" dirty="0" smtClean="0"/>
              <a:t> to obtain </a:t>
            </a:r>
            <a:r>
              <a:rPr lang="en-US" b="1" noProof="0" dirty="0" smtClean="0"/>
              <a:t>m</a:t>
            </a:r>
            <a:r>
              <a:rPr lang="en-US" noProof="0" dirty="0" smtClean="0"/>
              <a:t> from </a:t>
            </a:r>
            <a:r>
              <a:rPr lang="en-US" b="1" noProof="0" dirty="0" smtClean="0"/>
              <a:t>c</a:t>
            </a:r>
            <a:r>
              <a:rPr lang="en-US" noProof="0" dirty="0" smtClean="0"/>
              <a:t>, with the knowledge of </a:t>
            </a:r>
            <a:r>
              <a:rPr lang="en-US" b="1" noProof="0" dirty="0" smtClean="0"/>
              <a:t>k</a:t>
            </a:r>
          </a:p>
          <a:p>
            <a:r>
              <a:rPr lang="en-US" noProof="0" dirty="0" smtClean="0"/>
              <a:t>Symmetric scheme</a:t>
            </a:r>
          </a:p>
          <a:p>
            <a:pPr lvl="1"/>
            <a:r>
              <a:rPr lang="en-US" noProof="0" dirty="0" smtClean="0"/>
              <a:t>Both functions </a:t>
            </a:r>
            <a:r>
              <a:rPr lang="en-US" b="1" noProof="0" dirty="0" smtClean="0"/>
              <a:t>E</a:t>
            </a:r>
            <a:r>
              <a:rPr lang="en-US" noProof="0" dirty="0" smtClean="0"/>
              <a:t> and </a:t>
            </a:r>
            <a:r>
              <a:rPr lang="en-US" b="1" noProof="0" dirty="0" smtClean="0"/>
              <a:t>D</a:t>
            </a:r>
            <a:r>
              <a:rPr lang="en-US" noProof="0" dirty="0" smtClean="0"/>
              <a:t> use the same key </a:t>
            </a:r>
            <a:r>
              <a:rPr lang="en-US" b="1" noProof="0" dirty="0" smtClean="0"/>
              <a:t>k</a:t>
            </a:r>
          </a:p>
          <a:p>
            <a:r>
              <a:rPr lang="en-US" noProof="0" dirty="0" smtClean="0"/>
              <a:t>Both the message </a:t>
            </a:r>
            <a:r>
              <a:rPr lang="en-US" b="1" noProof="0" dirty="0" smtClean="0"/>
              <a:t>m</a:t>
            </a:r>
            <a:r>
              <a:rPr lang="en-US" noProof="0" dirty="0" smtClean="0"/>
              <a:t> and the </a:t>
            </a:r>
            <a:r>
              <a:rPr lang="en-US" i="1" noProof="0" dirty="0" smtClean="0"/>
              <a:t>cryptogram</a:t>
            </a:r>
            <a:r>
              <a:rPr lang="en-US" noProof="0" dirty="0" smtClean="0"/>
              <a:t> </a:t>
            </a:r>
            <a:r>
              <a:rPr lang="en-US" b="1" noProof="0" dirty="0" smtClean="0"/>
              <a:t>c</a:t>
            </a:r>
            <a:r>
              <a:rPr lang="en-US" noProof="0" dirty="0" smtClean="0"/>
              <a:t> are variable length bit sequences (</a:t>
            </a:r>
            <a:r>
              <a:rPr lang="en-US" b="1" noProof="0" dirty="0" smtClean="0"/>
              <a:t>{0,1}</a:t>
            </a:r>
            <a:r>
              <a:rPr lang="en-US" b="1" baseline="30000" noProof="0" dirty="0" smtClean="0"/>
              <a:t>*</a:t>
            </a:r>
            <a:r>
              <a:rPr lang="en-US" noProof="0" dirty="0" smtClean="0"/>
              <a:t>)</a:t>
            </a:r>
          </a:p>
          <a:p>
            <a:r>
              <a:rPr lang="en-US" noProof="0" dirty="0" smtClean="0"/>
              <a:t>Does not provide integrity</a:t>
            </a:r>
          </a:p>
          <a:p>
            <a:r>
              <a:rPr lang="en-US" noProof="0" dirty="0" smtClean="0"/>
              <a:t>Example:</a:t>
            </a:r>
          </a:p>
          <a:p>
            <a:pPr lvl="1"/>
            <a:r>
              <a:rPr lang="en-US" noProof="0" dirty="0" smtClean="0"/>
              <a:t>DES-CBC-PKCS5Padding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F39D-CF75-4134-833A-40EAC8BCDEDE}" type="slidenum">
              <a:rPr lang="pt-PT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03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MAC Scheme</a:t>
            </a:r>
            <a:endParaRPr lang="en-US" noProof="0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77915"/>
            <a:ext cx="8362950" cy="2289175"/>
          </a:xfrm>
        </p:spPr>
        <p:txBody>
          <a:bodyPr>
            <a:normAutofit fontScale="85000" lnSpcReduction="20000"/>
          </a:bodyPr>
          <a:lstStyle/>
          <a:p>
            <a:r>
              <a:rPr lang="en-US" noProof="0" dirty="0" smtClean="0"/>
              <a:t>MAC Scheme (Message Authentication Codes ) </a:t>
            </a:r>
            <a:endParaRPr lang="en-US" noProof="0" dirty="0"/>
          </a:p>
          <a:p>
            <a:pPr lvl="1"/>
            <a:r>
              <a:rPr lang="en-US" noProof="0" dirty="0"/>
              <a:t>A</a:t>
            </a:r>
            <a:r>
              <a:rPr lang="en-US" noProof="0" dirty="0" smtClean="0"/>
              <a:t>lgorithms </a:t>
            </a:r>
            <a:r>
              <a:rPr lang="en-US" b="1" noProof="0" dirty="0" smtClean="0"/>
              <a:t>(G,T,V)</a:t>
            </a:r>
          </a:p>
          <a:p>
            <a:pPr lvl="1"/>
            <a:r>
              <a:rPr lang="en-US" b="1" noProof="0" dirty="0" smtClean="0"/>
              <a:t>G</a:t>
            </a:r>
            <a:r>
              <a:rPr lang="en-US" noProof="0" dirty="0" smtClean="0"/>
              <a:t> – key generation functions (random)</a:t>
            </a:r>
          </a:p>
          <a:p>
            <a:pPr lvl="2">
              <a:buFontTx/>
              <a:buNone/>
            </a:pPr>
            <a:r>
              <a:rPr lang="en-US" b="1" noProof="0" dirty="0" smtClean="0"/>
              <a:t>G</a:t>
            </a:r>
            <a:r>
              <a:rPr lang="en-US" noProof="0" dirty="0" smtClean="0"/>
              <a:t>: </a:t>
            </a:r>
            <a:r>
              <a:rPr lang="en-US" noProof="0" dirty="0" smtClean="0">
                <a:sym typeface="Symbol" pitchFamily="18" charset="2"/>
              </a:rPr>
              <a:t></a:t>
            </a:r>
            <a:r>
              <a:rPr lang="en-US" noProof="0" dirty="0" smtClean="0"/>
              <a:t> </a:t>
            </a:r>
            <a:r>
              <a:rPr lang="en-US" b="1" noProof="0" dirty="0" smtClean="0"/>
              <a:t>Keys</a:t>
            </a:r>
          </a:p>
          <a:p>
            <a:pPr lvl="1"/>
            <a:r>
              <a:rPr lang="en-US" b="1" noProof="0" dirty="0" smtClean="0"/>
              <a:t>T</a:t>
            </a:r>
            <a:r>
              <a:rPr lang="en-US" noProof="0" dirty="0" smtClean="0"/>
              <a:t> – Tag generation functions (random)</a:t>
            </a:r>
          </a:p>
          <a:p>
            <a:pPr lvl="2">
              <a:buFontTx/>
              <a:buNone/>
            </a:pPr>
            <a:r>
              <a:rPr lang="en-US" b="1" noProof="0" dirty="0" smtClean="0"/>
              <a:t>T</a:t>
            </a:r>
            <a:r>
              <a:rPr lang="en-US" noProof="0" dirty="0" smtClean="0"/>
              <a:t>: </a:t>
            </a:r>
            <a:r>
              <a:rPr lang="en-US" b="1" noProof="0" dirty="0" smtClean="0"/>
              <a:t>Keys</a:t>
            </a:r>
            <a:r>
              <a:rPr lang="en-US" noProof="0" dirty="0" smtClean="0"/>
              <a:t> </a:t>
            </a:r>
            <a:r>
              <a:rPr lang="en-US" noProof="0" dirty="0" smtClean="0">
                <a:sym typeface="Symbol" pitchFamily="18" charset="2"/>
              </a:rPr>
              <a:t></a:t>
            </a:r>
            <a:r>
              <a:rPr lang="en-US" noProof="0" dirty="0" smtClean="0"/>
              <a:t> {0,1}* </a:t>
            </a:r>
            <a:r>
              <a:rPr lang="en-US" noProof="0" dirty="0" smtClean="0">
                <a:sym typeface="Symbol" pitchFamily="18" charset="2"/>
              </a:rPr>
              <a:t></a:t>
            </a:r>
            <a:r>
              <a:rPr lang="en-US" noProof="0" dirty="0" smtClean="0"/>
              <a:t> </a:t>
            </a:r>
            <a:r>
              <a:rPr lang="en-US" b="1" noProof="0" dirty="0" smtClean="0"/>
              <a:t>Tags</a:t>
            </a:r>
          </a:p>
          <a:p>
            <a:pPr lvl="1"/>
            <a:r>
              <a:rPr lang="en-US" b="1" noProof="0" dirty="0" smtClean="0"/>
              <a:t>V</a:t>
            </a:r>
            <a:r>
              <a:rPr lang="en-US" noProof="0" dirty="0" smtClean="0"/>
              <a:t> – Tag verification function (deterministic)</a:t>
            </a:r>
          </a:p>
          <a:p>
            <a:pPr lvl="2">
              <a:buFontTx/>
              <a:buNone/>
            </a:pPr>
            <a:r>
              <a:rPr lang="en-US" b="1" noProof="0" dirty="0" smtClean="0"/>
              <a:t>V</a:t>
            </a:r>
            <a:r>
              <a:rPr lang="en-US" noProof="0" dirty="0" smtClean="0"/>
              <a:t>: </a:t>
            </a:r>
            <a:r>
              <a:rPr lang="en-US" b="1" noProof="0" dirty="0" smtClean="0"/>
              <a:t>Keys</a:t>
            </a:r>
            <a:r>
              <a:rPr lang="en-US" noProof="0" dirty="0" smtClean="0"/>
              <a:t> </a:t>
            </a:r>
            <a:r>
              <a:rPr lang="en-US" noProof="0" dirty="0" smtClean="0">
                <a:sym typeface="Symbol" pitchFamily="18" charset="2"/>
              </a:rPr>
              <a:t></a:t>
            </a:r>
            <a:r>
              <a:rPr lang="en-US" noProof="0" dirty="0" smtClean="0"/>
              <a:t> (</a:t>
            </a:r>
            <a:r>
              <a:rPr lang="en-US" b="1" noProof="0" dirty="0" smtClean="0"/>
              <a:t>Tags </a:t>
            </a:r>
            <a:r>
              <a:rPr lang="en-US" noProof="0" dirty="0" smtClean="0">
                <a:cs typeface="Arial" charset="0"/>
              </a:rPr>
              <a:t>× </a:t>
            </a:r>
            <a:r>
              <a:rPr lang="en-US" noProof="0" dirty="0" smtClean="0"/>
              <a:t>{0,1}*) </a:t>
            </a:r>
            <a:r>
              <a:rPr lang="en-US" noProof="0" dirty="0" smtClean="0">
                <a:sym typeface="Symbol" pitchFamily="18" charset="2"/>
              </a:rPr>
              <a:t></a:t>
            </a:r>
            <a:r>
              <a:rPr lang="en-US" noProof="0" dirty="0" smtClean="0"/>
              <a:t> {true, false}</a:t>
            </a:r>
            <a:endParaRPr lang="en-US" noProof="0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8A31-62F3-444C-9695-AC718E834F20}" type="slidenum">
              <a:rPr lang="pt-PT"/>
              <a:pPr/>
              <a:t>6</a:t>
            </a:fld>
            <a:endParaRPr lang="pt-PT"/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2338390" y="4000500"/>
            <a:ext cx="6111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pt-PT" sz="2400"/>
              <a:t>T</a:t>
            </a:r>
            <a:endParaRPr lang="en-GB" sz="2400" dirty="0"/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6011863" y="4000500"/>
            <a:ext cx="620712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pt-PT" sz="2400"/>
              <a:t>V</a:t>
            </a:r>
            <a:endParaRPr lang="en-GB" sz="2400" baseline="30000" dirty="0"/>
          </a:p>
        </p:txBody>
      </p:sp>
      <p:cxnSp>
        <p:nvCxnSpPr>
          <p:cNvPr id="437254" name="AutoShape 6"/>
          <p:cNvCxnSpPr>
            <a:cxnSpLocks noChangeShapeType="1"/>
            <a:endCxn id="437252" idx="1"/>
          </p:cNvCxnSpPr>
          <p:nvPr/>
        </p:nvCxnSpPr>
        <p:spPr bwMode="auto">
          <a:xfrm>
            <a:off x="1804988" y="4235450"/>
            <a:ext cx="533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7255" name="AutoShape 7"/>
          <p:cNvCxnSpPr>
            <a:cxnSpLocks noChangeShapeType="1"/>
            <a:stCxn id="437252" idx="3"/>
            <a:endCxn id="437253" idx="1"/>
          </p:cNvCxnSpPr>
          <p:nvPr/>
        </p:nvCxnSpPr>
        <p:spPr bwMode="auto">
          <a:xfrm>
            <a:off x="2949575" y="4235450"/>
            <a:ext cx="30622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7256" name="AutoShape 8"/>
          <p:cNvCxnSpPr>
            <a:cxnSpLocks noChangeShapeType="1"/>
            <a:stCxn id="437253" idx="3"/>
          </p:cNvCxnSpPr>
          <p:nvPr/>
        </p:nvCxnSpPr>
        <p:spPr bwMode="auto">
          <a:xfrm>
            <a:off x="6632575" y="4235450"/>
            <a:ext cx="533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1271588" y="4034304"/>
            <a:ext cx="394958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 dirty="0"/>
              <a:t>m</a:t>
            </a:r>
            <a:endParaRPr lang="en-GB" sz="2000" dirty="0"/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3712421" y="3775077"/>
            <a:ext cx="1638887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 dirty="0"/>
              <a:t>m, t = T</a:t>
            </a:r>
            <a:r>
              <a:rPr lang="pt-PT" sz="2000" baseline="-25000" dirty="0"/>
              <a:t> </a:t>
            </a:r>
            <a:r>
              <a:rPr lang="pt-PT" sz="2000" dirty="0"/>
              <a:t>(k)(m)</a:t>
            </a:r>
            <a:endParaRPr lang="en-GB" sz="2000" dirty="0"/>
          </a:p>
        </p:txBody>
      </p:sp>
      <p:cxnSp>
        <p:nvCxnSpPr>
          <p:cNvPr id="437259" name="AutoShape 11"/>
          <p:cNvCxnSpPr>
            <a:cxnSpLocks noChangeShapeType="1"/>
            <a:endCxn id="437252" idx="2"/>
          </p:cNvCxnSpPr>
          <p:nvPr/>
        </p:nvCxnSpPr>
        <p:spPr bwMode="auto">
          <a:xfrm flipV="1">
            <a:off x="2644775" y="4470400"/>
            <a:ext cx="0" cy="450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7260" name="AutoShape 12"/>
          <p:cNvCxnSpPr>
            <a:cxnSpLocks noChangeShapeType="1"/>
            <a:endCxn id="437253" idx="2"/>
          </p:cNvCxnSpPr>
          <p:nvPr/>
        </p:nvCxnSpPr>
        <p:spPr bwMode="auto">
          <a:xfrm flipH="1" flipV="1">
            <a:off x="6323013" y="4470400"/>
            <a:ext cx="6350" cy="401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7261" name="Text Box 13"/>
          <p:cNvSpPr txBox="1">
            <a:spLocks noChangeArrowheads="1"/>
          </p:cNvSpPr>
          <p:nvPr/>
        </p:nvSpPr>
        <p:spPr bwMode="auto">
          <a:xfrm>
            <a:off x="6805002" y="3778252"/>
            <a:ext cx="1784569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 dirty="0"/>
              <a:t>v </a:t>
            </a:r>
            <a:r>
              <a:rPr lang="en-US" dirty="0">
                <a:solidFill>
                  <a:srgbClr val="000066"/>
                </a:solidFill>
                <a:sym typeface="Symbol" pitchFamily="18" charset="2"/>
              </a:rPr>
              <a:t></a:t>
            </a:r>
            <a:r>
              <a:rPr lang="pt-PT" sz="2000" dirty="0"/>
              <a:t> {false</a:t>
            </a:r>
            <a:r>
              <a:rPr lang="pt-PT" sz="2000" dirty="0" smtClean="0"/>
              <a:t>, </a:t>
            </a:r>
            <a:r>
              <a:rPr lang="pt-PT" sz="2000" dirty="0" err="1" smtClean="0"/>
              <a:t>true</a:t>
            </a:r>
            <a:r>
              <a:rPr lang="pt-PT" sz="2000" dirty="0"/>
              <a:t>}</a:t>
            </a:r>
            <a:endParaRPr lang="en-GB" sz="2000" dirty="0"/>
          </a:p>
        </p:txBody>
      </p: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6163540" y="4937125"/>
            <a:ext cx="321219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400">
                <a:solidFill>
                  <a:srgbClr val="CC3300"/>
                </a:solidFill>
              </a:rPr>
              <a:t>k</a:t>
            </a:r>
            <a:endParaRPr lang="en-GB" sz="2400" dirty="0">
              <a:solidFill>
                <a:srgbClr val="CC3300"/>
              </a:solidFill>
            </a:endParaRPr>
          </a:p>
        </p:txBody>
      </p:sp>
      <p:sp>
        <p:nvSpPr>
          <p:cNvPr id="437263" name="Text Box 15"/>
          <p:cNvSpPr txBox="1">
            <a:spLocks noChangeArrowheads="1"/>
          </p:cNvSpPr>
          <p:nvPr/>
        </p:nvSpPr>
        <p:spPr bwMode="auto">
          <a:xfrm>
            <a:off x="2490065" y="4937125"/>
            <a:ext cx="321219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400">
                <a:solidFill>
                  <a:srgbClr val="CC3300"/>
                </a:solidFill>
              </a:rPr>
              <a:t>k</a:t>
            </a:r>
            <a:endParaRPr lang="en-GB" sz="2400" dirty="0">
              <a:solidFill>
                <a:srgbClr val="CC3300"/>
              </a:solidFill>
            </a:endParaRPr>
          </a:p>
        </p:txBody>
      </p:sp>
      <p:sp>
        <p:nvSpPr>
          <p:cNvPr id="437264" name="Rectangle 16"/>
          <p:cNvSpPr>
            <a:spLocks noChangeArrowheads="1"/>
          </p:cNvSpPr>
          <p:nvPr/>
        </p:nvSpPr>
        <p:spPr bwMode="auto">
          <a:xfrm>
            <a:off x="4273550" y="5730875"/>
            <a:ext cx="6111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lang="pt-PT" sz="2400"/>
              <a:t>G</a:t>
            </a:r>
            <a:endParaRPr lang="en-GB" sz="2400" dirty="0"/>
          </a:p>
        </p:txBody>
      </p:sp>
      <p:cxnSp>
        <p:nvCxnSpPr>
          <p:cNvPr id="437265" name="AutoShape 17"/>
          <p:cNvCxnSpPr>
            <a:cxnSpLocks noChangeShapeType="1"/>
            <a:stCxn id="437264" idx="0"/>
            <a:endCxn id="437263" idx="3"/>
          </p:cNvCxnSpPr>
          <p:nvPr/>
        </p:nvCxnSpPr>
        <p:spPr bwMode="auto">
          <a:xfrm flipH="1" flipV="1">
            <a:off x="2811282" y="5169050"/>
            <a:ext cx="1767862" cy="56182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437266" name="AutoShape 18"/>
          <p:cNvCxnSpPr>
            <a:cxnSpLocks noChangeShapeType="1"/>
            <a:stCxn id="437264" idx="0"/>
            <a:endCxn id="437262" idx="1"/>
          </p:cNvCxnSpPr>
          <p:nvPr/>
        </p:nvCxnSpPr>
        <p:spPr bwMode="auto">
          <a:xfrm flipV="1">
            <a:off x="4579144" y="5169050"/>
            <a:ext cx="1584394" cy="56182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25" name="Elbow Connector 24"/>
          <p:cNvCxnSpPr>
            <a:stCxn id="437257" idx="0"/>
            <a:endCxn id="437253" idx="1"/>
          </p:cNvCxnSpPr>
          <p:nvPr/>
        </p:nvCxnSpPr>
        <p:spPr bwMode="auto">
          <a:xfrm rot="16200000" flipH="1">
            <a:off x="3639892" y="1863479"/>
            <a:ext cx="201146" cy="4542796"/>
          </a:xfrm>
          <a:prstGeom prst="bentConnector4">
            <a:avLst>
              <a:gd name="adj1" fmla="val -113649"/>
              <a:gd name="adj2" fmla="val 47498"/>
            </a:avLst>
          </a:prstGeom>
          <a:solidFill>
            <a:srgbClr val="E1F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78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MAC schemes: verification</a:t>
            </a:r>
            <a:endParaRPr lang="en-US" noProof="0" dirty="0"/>
          </a:p>
        </p:txBody>
      </p:sp>
      <p:sp>
        <p:nvSpPr>
          <p:cNvPr id="438276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077915"/>
            <a:ext cx="8362950" cy="1862137"/>
          </a:xfrm>
        </p:spPr>
        <p:txBody>
          <a:bodyPr/>
          <a:lstStyle/>
          <a:p>
            <a:r>
              <a:rPr lang="en-US" noProof="0" dirty="0" smtClean="0"/>
              <a:t>Common verification algorithm</a:t>
            </a:r>
          </a:p>
          <a:p>
            <a:pPr lvl="1"/>
            <a:r>
              <a:rPr lang="en-US" noProof="0" dirty="0" smtClean="0"/>
              <a:t>Algorithm </a:t>
            </a:r>
            <a:r>
              <a:rPr lang="en-US" b="1" noProof="0" dirty="0" smtClean="0"/>
              <a:t>T</a:t>
            </a:r>
            <a:r>
              <a:rPr lang="en-US" noProof="0" dirty="0" smtClean="0"/>
              <a:t> is deterministic</a:t>
            </a:r>
          </a:p>
          <a:p>
            <a:pPr lvl="1"/>
            <a:r>
              <a:rPr lang="en-US" noProof="0" dirty="0" smtClean="0"/>
              <a:t>Algorithm </a:t>
            </a:r>
            <a:r>
              <a:rPr lang="en-US" b="1" noProof="0" dirty="0" smtClean="0"/>
              <a:t>V</a:t>
            </a:r>
            <a:r>
              <a:rPr lang="en-US" noProof="0" dirty="0" smtClean="0"/>
              <a:t> uses </a:t>
            </a:r>
            <a:r>
              <a:rPr lang="en-US" b="1" noProof="0" dirty="0" smtClean="0"/>
              <a:t>T</a:t>
            </a:r>
          </a:p>
          <a:p>
            <a:pPr lvl="1"/>
            <a:r>
              <a:rPr lang="en-US" b="1" noProof="0" dirty="0" smtClean="0"/>
              <a:t>V(k)(t, m)</a:t>
            </a:r>
            <a:r>
              <a:rPr lang="en-US" noProof="0" dirty="0" smtClean="0"/>
              <a:t>:  </a:t>
            </a:r>
            <a:r>
              <a:rPr lang="en-US" b="1" noProof="0" dirty="0" smtClean="0"/>
              <a:t>T(k)(m) = t</a:t>
            </a:r>
            <a:endParaRPr lang="en-US" b="1" noProof="0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7584-80FF-44C1-89FF-4AE6331C62EB}" type="slidenum">
              <a:rPr lang="pt-PT"/>
              <a:pPr/>
              <a:t>7</a:t>
            </a:fld>
            <a:endParaRPr lang="pt-PT"/>
          </a:p>
        </p:txBody>
      </p:sp>
      <p:sp>
        <p:nvSpPr>
          <p:cNvPr id="438274" name="Rectangle 2"/>
          <p:cNvSpPr>
            <a:spLocks noChangeArrowheads="1"/>
          </p:cNvSpPr>
          <p:nvPr/>
        </p:nvSpPr>
        <p:spPr bwMode="auto">
          <a:xfrm>
            <a:off x="3348040" y="3789363"/>
            <a:ext cx="2592387" cy="147079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noAutofit/>
          </a:bodyPr>
          <a:lstStyle/>
          <a:p>
            <a:endParaRPr lang="pt-PT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3646488" y="4149725"/>
            <a:ext cx="620712" cy="539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pt-PT" sz="2400"/>
              <a:t>T</a:t>
            </a:r>
            <a:endParaRPr lang="en-GB" sz="2400" baseline="30000" dirty="0"/>
          </a:p>
        </p:txBody>
      </p:sp>
      <p:cxnSp>
        <p:nvCxnSpPr>
          <p:cNvPr id="438278" name="AutoShape 6"/>
          <p:cNvCxnSpPr>
            <a:cxnSpLocks noChangeShapeType="1"/>
            <a:stCxn id="438277" idx="3"/>
            <a:endCxn id="438283" idx="1"/>
          </p:cNvCxnSpPr>
          <p:nvPr/>
        </p:nvCxnSpPr>
        <p:spPr bwMode="auto">
          <a:xfrm>
            <a:off x="4267200" y="4419600"/>
            <a:ext cx="5207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8279" name="AutoShape 7"/>
          <p:cNvCxnSpPr>
            <a:cxnSpLocks noChangeShapeType="1"/>
            <a:stCxn id="438280" idx="0"/>
            <a:endCxn id="438277" idx="2"/>
          </p:cNvCxnSpPr>
          <p:nvPr/>
        </p:nvCxnSpPr>
        <p:spPr bwMode="auto">
          <a:xfrm flipV="1">
            <a:off x="3947663" y="4689477"/>
            <a:ext cx="9183" cy="6842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3787053" y="5373688"/>
            <a:ext cx="321219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400">
                <a:solidFill>
                  <a:srgbClr val="CC3300"/>
                </a:solidFill>
              </a:rPr>
              <a:t>k</a:t>
            </a:r>
            <a:endParaRPr lang="en-GB" sz="2400" dirty="0">
              <a:solidFill>
                <a:srgbClr val="CC3300"/>
              </a:solidFill>
            </a:endParaRPr>
          </a:p>
        </p:txBody>
      </p:sp>
      <p:cxnSp>
        <p:nvCxnSpPr>
          <p:cNvPr id="438281" name="AutoShape 9"/>
          <p:cNvCxnSpPr>
            <a:cxnSpLocks noChangeShapeType="1"/>
            <a:stCxn id="438282" idx="3"/>
            <a:endCxn id="438277" idx="1"/>
          </p:cNvCxnSpPr>
          <p:nvPr/>
        </p:nvCxnSpPr>
        <p:spPr bwMode="auto">
          <a:xfrm flipV="1">
            <a:off x="2661908" y="4419602"/>
            <a:ext cx="984580" cy="270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8282" name="Text Box 10"/>
          <p:cNvSpPr txBox="1">
            <a:spLocks noChangeArrowheads="1"/>
          </p:cNvSpPr>
          <p:nvPr/>
        </p:nvSpPr>
        <p:spPr bwMode="auto">
          <a:xfrm>
            <a:off x="2266950" y="4221165"/>
            <a:ext cx="394958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/>
              <a:t>m</a:t>
            </a:r>
            <a:endParaRPr lang="en-GB" sz="2000" dirty="0"/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4787902" y="4149725"/>
            <a:ext cx="620713" cy="539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pt-PT" sz="2400"/>
              <a:t>=</a:t>
            </a:r>
            <a:endParaRPr lang="en-GB" sz="2400" baseline="30000" dirty="0"/>
          </a:p>
        </p:txBody>
      </p:sp>
      <p:cxnSp>
        <p:nvCxnSpPr>
          <p:cNvPr id="438284" name="AutoShape 12"/>
          <p:cNvCxnSpPr>
            <a:cxnSpLocks noChangeShapeType="1"/>
            <a:stCxn id="438285" idx="3"/>
            <a:endCxn id="438283" idx="2"/>
          </p:cNvCxnSpPr>
          <p:nvPr/>
        </p:nvCxnSpPr>
        <p:spPr bwMode="auto">
          <a:xfrm flipV="1">
            <a:off x="2600282" y="4689475"/>
            <a:ext cx="2497977" cy="309096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2331960" y="4797427"/>
            <a:ext cx="268320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/>
              <a:t>t</a:t>
            </a:r>
            <a:endParaRPr lang="en-GB" sz="2000" dirty="0"/>
          </a:p>
        </p:txBody>
      </p:sp>
      <p:sp>
        <p:nvSpPr>
          <p:cNvPr id="438286" name="Text Box 14"/>
          <p:cNvSpPr txBox="1">
            <a:spLocks noChangeArrowheads="1"/>
          </p:cNvSpPr>
          <p:nvPr/>
        </p:nvSpPr>
        <p:spPr bwMode="auto">
          <a:xfrm>
            <a:off x="6340537" y="4221165"/>
            <a:ext cx="297174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pt-PT" sz="2000"/>
              <a:t>v</a:t>
            </a:r>
            <a:endParaRPr lang="en-GB" sz="2000" dirty="0"/>
          </a:p>
        </p:txBody>
      </p:sp>
      <p:cxnSp>
        <p:nvCxnSpPr>
          <p:cNvPr id="438287" name="AutoShape 15"/>
          <p:cNvCxnSpPr>
            <a:cxnSpLocks noChangeShapeType="1"/>
            <a:stCxn id="438283" idx="3"/>
            <a:endCxn id="438286" idx="1"/>
          </p:cNvCxnSpPr>
          <p:nvPr/>
        </p:nvCxnSpPr>
        <p:spPr bwMode="auto">
          <a:xfrm>
            <a:off x="5408613" y="4419602"/>
            <a:ext cx="931924" cy="270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8288" name="Rectangle 16"/>
          <p:cNvSpPr>
            <a:spLocks noChangeArrowheads="1"/>
          </p:cNvSpPr>
          <p:nvPr/>
        </p:nvSpPr>
        <p:spPr bwMode="auto">
          <a:xfrm>
            <a:off x="4356102" y="3213100"/>
            <a:ext cx="620713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pt-PT" sz="2400"/>
              <a:t>V</a:t>
            </a:r>
            <a:endParaRPr lang="en-GB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8196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Notes</a:t>
            </a:r>
            <a:endParaRPr lang="en-US" noProof="0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noProof="0" dirty="0" smtClean="0"/>
              <a:t>Correction property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</a:t>
            </a:r>
            <a:r>
              <a:rPr lang="en-US" noProof="0" dirty="0" smtClean="0"/>
              <a:t> </a:t>
            </a:r>
            <a:r>
              <a:rPr lang="en-US" b="1" noProof="0" dirty="0" smtClean="0"/>
              <a:t>m</a:t>
            </a:r>
            <a:r>
              <a:rPr lang="en-US" noProof="0" dirty="0" smtClean="0"/>
              <a:t>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</a:t>
            </a:r>
            <a:r>
              <a:rPr lang="en-US" noProof="0" dirty="0" smtClean="0"/>
              <a:t> {0,1}</a:t>
            </a:r>
            <a:r>
              <a:rPr lang="en-US" baseline="30000" noProof="0" dirty="0" smtClean="0"/>
              <a:t>*</a:t>
            </a:r>
            <a:r>
              <a:rPr lang="en-US" noProof="0" dirty="0" smtClean="0"/>
              <a:t>,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</a:t>
            </a:r>
            <a:r>
              <a:rPr lang="en-US" noProof="0" dirty="0" smtClean="0"/>
              <a:t> </a:t>
            </a:r>
            <a:r>
              <a:rPr lang="en-US" b="1" noProof="0" dirty="0" smtClean="0"/>
              <a:t>k</a:t>
            </a:r>
            <a:r>
              <a:rPr lang="en-US" noProof="0" dirty="0" smtClean="0"/>
              <a:t> </a:t>
            </a:r>
            <a:r>
              <a:rPr lang="en-US" noProof="0" dirty="0" smtClean="0">
                <a:latin typeface="cmsy10" pitchFamily="34" charset="0"/>
                <a:sym typeface="Symbol" pitchFamily="18" charset="2"/>
              </a:rPr>
              <a:t></a:t>
            </a:r>
            <a:r>
              <a:rPr lang="en-US" noProof="0" dirty="0" smtClean="0"/>
              <a:t> </a:t>
            </a:r>
            <a:r>
              <a:rPr lang="en-US" b="1" noProof="0" dirty="0" smtClean="0"/>
              <a:t>Keys</a:t>
            </a:r>
            <a:r>
              <a:rPr lang="en-US" noProof="0" dirty="0" smtClean="0"/>
              <a:t>: </a:t>
            </a:r>
            <a:r>
              <a:rPr lang="en-US" b="1" noProof="0" dirty="0" smtClean="0"/>
              <a:t>V(k)(T(k)(m),m) = true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Security property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Without the knowledge of k, it’s </a:t>
            </a:r>
            <a:r>
              <a:rPr lang="en-US" i="1" noProof="0" dirty="0" smtClean="0"/>
              <a:t>computational unfeasible</a:t>
            </a:r>
            <a:r>
              <a:rPr lang="en-US" noProof="0" dirty="0" smtClean="0"/>
              <a:t> to</a:t>
            </a:r>
            <a:endParaRPr lang="en-US" i="1" noProof="0" dirty="0" smtClean="0"/>
          </a:p>
          <a:p>
            <a:pPr lvl="2">
              <a:lnSpc>
                <a:spcPct val="120000"/>
              </a:lnSpc>
            </a:pPr>
            <a:r>
              <a:rPr lang="en-US" noProof="0" dirty="0" smtClean="0"/>
              <a:t>Selective forgery – given </a:t>
            </a:r>
            <a:r>
              <a:rPr lang="en-US" b="1" noProof="0" dirty="0" smtClean="0"/>
              <a:t>m</a:t>
            </a:r>
            <a:r>
              <a:rPr lang="en-US" noProof="0" dirty="0" smtClean="0"/>
              <a:t>, find </a:t>
            </a:r>
            <a:r>
              <a:rPr lang="en-US" b="1" noProof="0" dirty="0" smtClean="0"/>
              <a:t>t</a:t>
            </a:r>
            <a:r>
              <a:rPr lang="en-US" noProof="0" dirty="0" smtClean="0"/>
              <a:t> such that </a:t>
            </a:r>
            <a:r>
              <a:rPr lang="en-US" b="1" noProof="0" dirty="0" smtClean="0"/>
              <a:t>V(k)(t, m) = true</a:t>
            </a:r>
          </a:p>
          <a:p>
            <a:pPr lvl="2">
              <a:lnSpc>
                <a:spcPct val="120000"/>
              </a:lnSpc>
            </a:pPr>
            <a:r>
              <a:rPr lang="en-US" noProof="0" dirty="0" smtClean="0"/>
              <a:t>Existential forgery – find the pair </a:t>
            </a:r>
            <a:r>
              <a:rPr lang="en-US" b="1" noProof="0" dirty="0" smtClean="0"/>
              <a:t>(m, t) </a:t>
            </a:r>
            <a:r>
              <a:rPr lang="en-US" noProof="0" dirty="0" smtClean="0"/>
              <a:t>such that </a:t>
            </a:r>
            <a:r>
              <a:rPr lang="en-US" b="1" noProof="0" dirty="0" smtClean="0"/>
              <a:t>V(k)(t, m) = true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Symmetric scheme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The same key is used in both the algorithms </a:t>
            </a:r>
            <a:r>
              <a:rPr lang="en-US" b="1" noProof="0" dirty="0" smtClean="0"/>
              <a:t>T</a:t>
            </a:r>
            <a:r>
              <a:rPr lang="en-US" noProof="0" dirty="0" smtClean="0"/>
              <a:t> e </a:t>
            </a:r>
            <a:r>
              <a:rPr lang="en-US" b="1" noProof="0" dirty="0" smtClean="0"/>
              <a:t>V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Message </a:t>
            </a:r>
            <a:r>
              <a:rPr lang="en-US" b="1" noProof="0" dirty="0" smtClean="0"/>
              <a:t>m</a:t>
            </a:r>
            <a:r>
              <a:rPr lang="en-US" noProof="0" dirty="0" smtClean="0"/>
              <a:t> is a variable length bit sequence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Tag </a:t>
            </a:r>
            <a:r>
              <a:rPr lang="en-US" b="1" noProof="0" dirty="0" smtClean="0"/>
              <a:t>t </a:t>
            </a:r>
            <a:r>
              <a:rPr lang="en-US" noProof="0" dirty="0" smtClean="0"/>
              <a:t>(</a:t>
            </a:r>
            <a:r>
              <a:rPr lang="en-US" i="1" noProof="0" dirty="0" smtClean="0"/>
              <a:t>tag</a:t>
            </a:r>
            <a:r>
              <a:rPr lang="en-US" noProof="0" dirty="0" smtClean="0"/>
              <a:t>) has fixed length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128, 160, 256 </a:t>
            </a:r>
            <a:r>
              <a:rPr lang="en-US" i="1" noProof="0" dirty="0" smtClean="0"/>
              <a:t>bits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Error detection and correction codes </a:t>
            </a:r>
            <a:r>
              <a:rPr lang="en-US" b="1" noProof="0" dirty="0" smtClean="0"/>
              <a:t>are not</a:t>
            </a:r>
            <a:r>
              <a:rPr lang="en-US" noProof="0" dirty="0" smtClean="0"/>
              <a:t> suitable for MAC schemes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Examples: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HMAC-SHA512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1FEC-2C39-485A-89D3-ADF9AE5AE7F3}" type="slidenum">
              <a:rPr lang="pt-PT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45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Asymmetric schemes</a:t>
            </a:r>
            <a:endParaRPr lang="en-US" noProof="0" dirty="0"/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77915"/>
            <a:ext cx="8351838" cy="48656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noProof="0" dirty="0" smtClean="0"/>
              <a:t>Symmetric schemes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The same key is used on both the encryption and decryption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The same key is used on both the tag generation and validation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Is encryption a public operation?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Is verification a public operation?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Asymmetric schemes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Encryption schemes – What is the private operation?</a:t>
            </a:r>
          </a:p>
          <a:p>
            <a:pPr lvl="2">
              <a:lnSpc>
                <a:spcPct val="120000"/>
              </a:lnSpc>
            </a:pPr>
            <a:r>
              <a:rPr lang="en-US" noProof="0" dirty="0" smtClean="0"/>
              <a:t>“Any one can encrypt, only the authorized receptor can decrypt”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MAC schemes – What is the private operation?</a:t>
            </a:r>
          </a:p>
          <a:p>
            <a:pPr lvl="2">
              <a:lnSpc>
                <a:spcPct val="120000"/>
              </a:lnSpc>
            </a:pPr>
            <a:r>
              <a:rPr lang="en-US" noProof="0" dirty="0" smtClean="0"/>
              <a:t>“Any one can verify, only the proper issuer can sign (generate the tag)”</a:t>
            </a:r>
          </a:p>
          <a:p>
            <a:pPr>
              <a:lnSpc>
                <a:spcPct val="120000"/>
              </a:lnSpc>
            </a:pPr>
            <a:r>
              <a:rPr lang="en-US" noProof="0" dirty="0" smtClean="0"/>
              <a:t>Usage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Symmetric key transport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Digital signatures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977-8292-4755-B0E1-989E8E4FA951}" type="slidenum">
              <a:rPr lang="pt-PT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519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1450</Words>
  <Application>Microsoft Office PowerPoint</Application>
  <PresentationFormat>On-screen Show (4:3)</PresentationFormat>
  <Paragraphs>295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cmsy10</vt:lpstr>
      <vt:lpstr>Symbol</vt:lpstr>
      <vt:lpstr>Times New Roman</vt:lpstr>
      <vt:lpstr>Office Theme</vt:lpstr>
      <vt:lpstr>Cryptographic Mechanisms</vt:lpstr>
      <vt:lpstr>Outline</vt:lpstr>
      <vt:lpstr>Cryptographic scheme classification</vt:lpstr>
      <vt:lpstr>Symmetric Encryption Scheme</vt:lpstr>
      <vt:lpstr>Notes</vt:lpstr>
      <vt:lpstr>MAC Scheme</vt:lpstr>
      <vt:lpstr>MAC schemes: verification</vt:lpstr>
      <vt:lpstr>Notes</vt:lpstr>
      <vt:lpstr>Asymmetric schemes</vt:lpstr>
      <vt:lpstr>Asymmetric Encryption Scheme</vt:lpstr>
      <vt:lpstr>Notes</vt:lpstr>
      <vt:lpstr>Notes(2)</vt:lpstr>
      <vt:lpstr>Digital Signature Scheme</vt:lpstr>
      <vt:lpstr>Notes</vt:lpstr>
      <vt:lpstr>Notes (2)</vt:lpstr>
      <vt:lpstr>Hash functions</vt:lpstr>
      <vt:lpstr>Notes</vt:lpstr>
      <vt:lpstr>Hash function usage example: integrity</vt:lpstr>
      <vt:lpstr>Asymmetric encryption: internal architecture</vt:lpstr>
      <vt:lpstr>Asymmetric encryption</vt:lpstr>
      <vt:lpstr>Digital signature: internal architecture</vt:lpstr>
      <vt:lpstr>Digital signature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Mechanisms</dc:title>
  <dc:creator>Pedro Felix</dc:creator>
  <cp:lastModifiedBy>Pedro Felix</cp:lastModifiedBy>
  <cp:revision>5</cp:revision>
  <dcterms:created xsi:type="dcterms:W3CDTF">2013-09-19T20:21:45Z</dcterms:created>
  <dcterms:modified xsi:type="dcterms:W3CDTF">2013-09-19T21:00:41Z</dcterms:modified>
</cp:coreProperties>
</file>