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8" autoAdjust="0"/>
  </p:normalViewPr>
  <p:slideViewPr>
    <p:cSldViewPr snapToGrid="0">
      <p:cViewPr varScale="1">
        <p:scale>
          <a:sx n="83" d="100"/>
          <a:sy n="83" d="100"/>
        </p:scale>
        <p:origin x="965" y="62"/>
      </p:cViewPr>
      <p:guideLst/>
    </p:cSldViewPr>
  </p:slideViewPr>
  <p:outlineViewPr>
    <p:cViewPr>
      <p:scale>
        <a:sx n="33" d="100"/>
        <a:sy n="33" d="100"/>
      </p:scale>
      <p:origin x="0" y="-2141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55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6EB24-7814-4FF9-B6F5-35A55A1AFD55}" type="datetimeFigureOut">
              <a:rPr lang="pt-PT" smtClean="0"/>
              <a:t>15/10/2013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E1112-A54F-4C78-8D11-BEBD499F4DA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3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E1112-A54F-4C78-8D11-BEBD499F4DA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004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44162-80C2-4640-8326-C3140ED6B9C5}" type="slidenum">
              <a:rPr lang="en-US"/>
              <a:pPr/>
              <a:t>11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0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EEC45-A807-4C9F-AF79-3C5B08D368FF}" type="slidenum">
              <a:rPr lang="en-US"/>
              <a:pPr/>
              <a:t>12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8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9D900-2B64-452D-905A-1967712B3BB7}" type="slidenum">
              <a:rPr lang="en-US"/>
              <a:pPr/>
              <a:t>13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654EF-1291-4D74-8955-9F460A3417BB}" type="slidenum">
              <a:rPr lang="en-US"/>
              <a:pPr/>
              <a:t>14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0B085-679A-43E7-B6F2-57ACA568B0A2}" type="slidenum">
              <a:rPr lang="en-US"/>
              <a:pPr/>
              <a:t>15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7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4DE4B-0EC1-4676-905A-27B3FFD1CE1D}" type="slidenum">
              <a:rPr lang="en-US"/>
              <a:pPr/>
              <a:t>17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5F9DF-B003-4B32-B590-5E70F5CB8A30}" type="slidenum">
              <a:rPr lang="en-US"/>
              <a:pPr/>
              <a:t>19</a:t>
            </a:fld>
            <a:endParaRPr 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5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5D7A1-8714-48DE-B37F-EC6AD5B05055}" type="slidenum">
              <a:rPr lang="en-US"/>
              <a:pPr/>
              <a:t>20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26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D70A4-3DFA-4FDF-88CE-1940004D1B06}" type="slidenum">
              <a:rPr lang="en-US"/>
              <a:pPr/>
              <a:t>21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47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D0242-EB39-419B-95F5-80A2CA79DA2D}" type="slidenum">
              <a:rPr lang="en-US"/>
              <a:pPr/>
              <a:t>22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0278F-1B61-424F-B185-3285AE2F1B34}" type="slidenum">
              <a:rPr lang="en-US"/>
              <a:pPr/>
              <a:t>2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6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E557F-5BBC-45F4-982D-79DD65EE926C}" type="slidenum">
              <a:rPr lang="en-US"/>
              <a:pPr/>
              <a:t>23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8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DAC45-7C0F-42DE-8E7A-288ABA9623AD}" type="slidenum">
              <a:rPr lang="en-US"/>
              <a:pPr/>
              <a:t>24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0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C7A1B-BEFF-4E3B-98FC-1F47AC69AB00}" type="slidenum">
              <a:rPr lang="en-US"/>
              <a:pPr/>
              <a:t>26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595FB-8460-414D-B633-38D02C34CDCC}" type="slidenum">
              <a:rPr lang="en-US"/>
              <a:pPr/>
              <a:t>31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0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1C676A-F5C4-42CC-A53F-D0185DFC85FC}" type="slidenum">
              <a:rPr lang="en-US"/>
              <a:pPr/>
              <a:t>32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10285-7DD9-4BC2-9890-8E29E86AB44B}" type="slidenum">
              <a:rPr lang="en-US"/>
              <a:pPr/>
              <a:t>33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5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62470-3417-4972-89F1-9E71840D8640}" type="slidenum">
              <a:rPr lang="en-US"/>
              <a:pPr/>
              <a:t>34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1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1206B-CD92-42B5-B014-8635D4BD571E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3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3B10C-830F-4F39-BC04-55846DE4A2DE}" type="slidenum">
              <a:rPr lang="en-US"/>
              <a:pPr/>
              <a:t>36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8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0640C-5AD4-4652-B4D7-197DD793F028}" type="slidenum">
              <a:rPr lang="en-US"/>
              <a:pPr/>
              <a:t>40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E5009-95B0-4023-B18F-2066ECD4F770}" type="slidenum">
              <a:rPr lang="en-US"/>
              <a:pPr/>
              <a:t>3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DB9FE-A350-4232-9EF0-F6A95ACB6F02}" type="slidenum">
              <a:rPr lang="en-US"/>
              <a:pPr/>
              <a:t>41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0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FEA64-3114-4284-B8CE-2D155C4702CF}" type="slidenum">
              <a:rPr lang="en-US"/>
              <a:pPr/>
              <a:t>42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8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920D8-8603-4D6A-AD12-9CB6F751863E}" type="slidenum">
              <a:rPr lang="en-US"/>
              <a:pPr/>
              <a:t>43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4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837F0-D63F-4C53-8963-5ABBB8AE4197}" type="slidenum">
              <a:rPr lang="en-US"/>
              <a:pPr/>
              <a:t>44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94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64FCA-40EB-43D6-8F07-B0D59EFE4D15}" type="slidenum">
              <a:rPr lang="en-US"/>
              <a:pPr/>
              <a:t>45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56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13B6D-60C9-4E0A-B681-24875A3621A3}" type="slidenum">
              <a:rPr lang="en-US"/>
              <a:pPr/>
              <a:t>46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41ABC-B61C-44EB-AF9C-5576E401F94D}" type="slidenum">
              <a:rPr lang="en-US"/>
              <a:pPr/>
              <a:t>47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2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A6647-5D22-46F6-8BED-0EBF2ECFB8D9}" type="slidenum">
              <a:rPr lang="en-US"/>
              <a:pPr/>
              <a:t>48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08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972B8-58E5-40CB-9407-DEAD64FBC3A8}" type="slidenum">
              <a:rPr lang="en-US"/>
              <a:pPr/>
              <a:t>49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37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35618-BD66-4DDB-9541-825D1BC240A1}" type="slidenum">
              <a:rPr lang="en-US"/>
              <a:pPr/>
              <a:t>50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0C46C-6F39-43B3-9C91-00435BA2D398}" type="slidenum">
              <a:rPr lang="en-US"/>
              <a:pPr/>
              <a:t>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9201-C269-40CD-A66F-0623765182F2}" type="slidenum">
              <a:rPr lang="en-US"/>
              <a:pPr/>
              <a:t>5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30F1D-725F-4F44-9EBC-06688C0A05A7}" type="slidenum">
              <a:rPr lang="en-US"/>
              <a:pPr/>
              <a:t>6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5A3F4-0D6F-4DE8-BF57-353635CF549F}" type="slidenum">
              <a:rPr lang="en-US"/>
              <a:pPr/>
              <a:t>8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73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5DC10-62DA-4CD6-81BB-4668A4FE2979}" type="slidenum">
              <a:rPr lang="en-US"/>
              <a:pPr/>
              <a:t>9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68BB7-B04E-4884-80C6-EC49365882D2}" type="slidenum">
              <a:rPr lang="en-US"/>
              <a:pPr/>
              <a:t>10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80047E-3ACC-45B5-8DF5-20D883464873}" type="datetime1">
              <a:rPr lang="pt-PT" smtClean="0"/>
              <a:t>15/10/2013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787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8270D3-5839-4F52-A59A-FDF07BD9185B}" type="datetime1">
              <a:rPr lang="pt-PT" smtClean="0"/>
              <a:t>15/10/2013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11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B8B6C-99B1-430B-B2DA-7ADBDA13631A}" type="datetime1">
              <a:rPr lang="pt-PT" smtClean="0"/>
              <a:t>15/10/2013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97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08962" cy="561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077913"/>
            <a:ext cx="8362950" cy="5040312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6550" y="6453188"/>
            <a:ext cx="719138" cy="288925"/>
          </a:xfrm>
        </p:spPr>
        <p:txBody>
          <a:bodyPr/>
          <a:lstStyle>
            <a:lvl1pPr>
              <a:defRPr/>
            </a:lvl1pPr>
          </a:lstStyle>
          <a:p>
            <a:fld id="{A367C0F8-C61C-44D0-B9B0-9AF7C287BFDB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7213" y="6453188"/>
            <a:ext cx="3706812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PT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256110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08962" cy="561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077913"/>
            <a:ext cx="4105275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5" y="1077913"/>
            <a:ext cx="4105275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56550" y="6453188"/>
            <a:ext cx="719138" cy="288925"/>
          </a:xfrm>
        </p:spPr>
        <p:txBody>
          <a:bodyPr/>
          <a:lstStyle>
            <a:lvl1pPr>
              <a:defRPr/>
            </a:lvl1pPr>
          </a:lstStyle>
          <a:p>
            <a:fld id="{D276AD6D-5415-4684-9D2D-2537237EB987}" type="slidenum">
              <a:rPr lang="pt-PT"/>
              <a:pPr/>
              <a:t>‹#›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97213" y="6453188"/>
            <a:ext cx="3706812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PT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36041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986BFB8-50FE-4636-A72B-2493B7E7E8E4}" type="datetime1">
              <a:rPr lang="pt-PT" smtClean="0"/>
              <a:t>15/10/2013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22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B21678-D771-4F4F-BD24-305C42275A74}" type="datetime1">
              <a:rPr lang="pt-PT" smtClean="0"/>
              <a:t>15/10/2013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386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F5C1D9-8B9E-4CBD-9A57-76A8317544DC}" type="datetime1">
              <a:rPr lang="pt-PT" smtClean="0"/>
              <a:t>15/10/2013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23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45B71F-167B-4862-ABC5-FE0F2D9CA6C8}" type="datetime1">
              <a:rPr lang="pt-PT" smtClean="0"/>
              <a:t>15/10/2013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81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B5C5990-A906-44A9-9095-2D34580DFE8E}" type="datetime1">
              <a:rPr lang="pt-PT" smtClean="0"/>
              <a:t>15/10/2013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72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6B97C9-0BCD-4465-8826-6AE41817D246}" type="datetime1">
              <a:rPr lang="pt-PT" smtClean="0"/>
              <a:t>15/10/2013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90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B528A3-CAE3-427C-B0AF-EBF586D4EBC3}" type="datetime1">
              <a:rPr lang="pt-PT" smtClean="0"/>
              <a:t>15/10/2013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07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303" y="260624"/>
            <a:ext cx="8325394" cy="66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03" y="1018902"/>
            <a:ext cx="8325394" cy="544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22720"/>
            <a:ext cx="2057400" cy="19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27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Transport Layer Security</a:t>
            </a:r>
            <a:endParaRPr lang="en-US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Pedro Félix, José Simão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8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 Protocol: sketch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based on RSA key transport</a:t>
            </a:r>
          </a:p>
          <a:p>
            <a:pPr lvl="1"/>
            <a:r>
              <a:rPr lang="en-US"/>
              <a:t>C </a:t>
            </a:r>
            <a:r>
              <a:rPr lang="en-US">
                <a:sym typeface="Symbol" pitchFamily="18" charset="2"/>
              </a:rPr>
              <a:t> S: negotiation of the algorithms to be used</a:t>
            </a:r>
          </a:p>
          <a:p>
            <a:pPr lvl="1"/>
            <a:r>
              <a:rPr lang="en-US">
                <a:sym typeface="Symbol" pitchFamily="18" charset="2"/>
              </a:rPr>
              <a:t>C  S: server certificate</a:t>
            </a:r>
          </a:p>
          <a:p>
            <a:pPr lvl="1"/>
            <a:r>
              <a:rPr lang="en-US">
                <a:sym typeface="Symbol" pitchFamily="18" charset="2"/>
              </a:rPr>
              <a:t>C  S: random secret encrypted with the server public key</a:t>
            </a:r>
          </a:p>
          <a:p>
            <a:pPr lvl="1"/>
            <a:r>
              <a:rPr lang="en-US">
                <a:sym typeface="Symbol" pitchFamily="18" charset="2"/>
              </a:rPr>
              <a:t>C  S: proof of possession of the random secret</a:t>
            </a:r>
          </a:p>
          <a:p>
            <a:pPr lvl="1"/>
            <a:endParaRPr lang="en-US">
              <a:sym typeface="Symbol" pitchFamily="18" charset="2"/>
            </a:endParaRPr>
          </a:p>
          <a:p>
            <a:r>
              <a:rPr lang="en-US"/>
              <a:t>If client authentication is required</a:t>
            </a:r>
          </a:p>
          <a:p>
            <a:pPr lvl="1"/>
            <a:r>
              <a:rPr lang="en-US">
                <a:sym typeface="Symbol" pitchFamily="18" charset="2"/>
              </a:rPr>
              <a:t>C  S:</a:t>
            </a:r>
            <a:r>
              <a:rPr lang="en-US"/>
              <a:t> Server requests the client certificate</a:t>
            </a:r>
          </a:p>
          <a:p>
            <a:pPr lvl="1"/>
            <a:r>
              <a:rPr lang="en-US">
                <a:sym typeface="Symbol" pitchFamily="18" charset="2"/>
              </a:rPr>
              <a:t>C  S: client certificate</a:t>
            </a:r>
          </a:p>
          <a:p>
            <a:pPr lvl="1"/>
            <a:r>
              <a:rPr lang="en-US">
                <a:sym typeface="Symbol" pitchFamily="18" charset="2"/>
              </a:rPr>
              <a:t>C  S: proof of possession of the private key, done by signing the handshake messages</a:t>
            </a:r>
          </a:p>
        </p:txBody>
      </p:sp>
    </p:spTree>
    <p:extLst>
      <p:ext uri="{BB962C8B-B14F-4D97-AF65-F5344CB8AC3E}">
        <p14:creationId xmlns:p14="http://schemas.microsoft.com/office/powerpoint/2010/main" val="41732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Handshake Protocol (1): RSA based</a:t>
            </a:r>
          </a:p>
        </p:txBody>
      </p:sp>
      <p:graphicFrame>
        <p:nvGraphicFramePr>
          <p:cNvPr id="436270" name="Group 46"/>
          <p:cNvGraphicFramePr>
            <a:graphicFrameLocks noGrp="1"/>
          </p:cNvGraphicFramePr>
          <p:nvPr>
            <p:ph idx="1"/>
          </p:nvPr>
        </p:nvGraphicFramePr>
        <p:xfrm>
          <a:off x="323850" y="919163"/>
          <a:ext cx="8362950" cy="5040316"/>
        </p:xfrm>
        <a:graphic>
          <a:graphicData uri="http://schemas.openxmlformats.org/drawingml/2006/table">
            <a:tbl>
              <a:tblPr/>
              <a:tblGrid>
                <a:gridCol w="2446338"/>
                <a:gridCol w="5916612"/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ClientHello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client capabilities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ServerHello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parameter definitions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Certificate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server certificate 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KeS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CertificateRequest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(*)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Trusted CAs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ServerHelloDone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synchronization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Certificate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(*)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client certificate 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KvC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ClientKeyExchange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Enc(KeS: pre_master_secret)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CertificateVerify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(*)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Sign(KsC: handshake_messages)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ChangeCipherSpec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record protocol parameters change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Finished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{PRF(master_secret, handshake_messages)}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ChangeCipherSpec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record protocol parameters change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Finished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{PRF(master_secret, handshake_messages)}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6271" name="Text Box 47"/>
          <p:cNvSpPr txBox="1">
            <a:spLocks noChangeArrowheads="1"/>
          </p:cNvSpPr>
          <p:nvPr/>
        </p:nvSpPr>
        <p:spPr bwMode="auto">
          <a:xfrm>
            <a:off x="2754313" y="6013450"/>
            <a:ext cx="5930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(*) optional</a:t>
            </a:r>
          </a:p>
        </p:txBody>
      </p:sp>
    </p:spTree>
    <p:extLst>
      <p:ext uri="{BB962C8B-B14F-4D97-AF65-F5344CB8AC3E}">
        <p14:creationId xmlns:p14="http://schemas.microsoft.com/office/powerpoint/2010/main" val="18768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 Protocol (2): RSA-based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/>
              <a:t>ClientHello</a:t>
            </a:r>
            <a:r>
              <a:rPr lang="en-US"/>
              <a:t> – supported cipher suites and compression algorithms + proposed session identifier + client random value (!)</a:t>
            </a:r>
          </a:p>
          <a:p>
            <a:endParaRPr lang="en-US"/>
          </a:p>
          <a:p>
            <a:r>
              <a:rPr lang="en-US" b="1"/>
              <a:t>ServerHello</a:t>
            </a:r>
            <a:r>
              <a:rPr lang="en-US"/>
              <a:t> – Chosen cipher suite and compression algorithm + chosen session identifier + server random value (!)</a:t>
            </a:r>
          </a:p>
          <a:p>
            <a:endParaRPr lang="en-US"/>
          </a:p>
          <a:p>
            <a:r>
              <a:rPr lang="en-US" b="1"/>
              <a:t>Certificate</a:t>
            </a:r>
            <a:r>
              <a:rPr lang="en-US"/>
              <a:t> – certificate with the server public key (this key should support the agreed key establishment algorithm)</a:t>
            </a:r>
          </a:p>
          <a:p>
            <a:endParaRPr lang="en-US"/>
          </a:p>
          <a:p>
            <a:r>
              <a:rPr lang="en-US" b="1"/>
              <a:t>CertificateRequest</a:t>
            </a:r>
            <a:r>
              <a:rPr lang="en-US"/>
              <a:t> – client authentication request, containing:</a:t>
            </a:r>
          </a:p>
          <a:p>
            <a:pPr lvl="1"/>
            <a:r>
              <a:rPr lang="en-US"/>
              <a:t>List of the public key types supported by the server</a:t>
            </a:r>
          </a:p>
          <a:p>
            <a:pPr lvl="1"/>
            <a:r>
              <a:rPr lang="en-US"/>
              <a:t>List of the trust anchors trusted by the server</a:t>
            </a:r>
          </a:p>
          <a:p>
            <a:pPr lvl="1"/>
            <a:endParaRPr lang="en-US"/>
          </a:p>
          <a:p>
            <a:r>
              <a:rPr lang="en-US" b="1"/>
              <a:t>ServerHelloDone</a:t>
            </a:r>
            <a:r>
              <a:rPr lang="en-US"/>
              <a:t> – end of response</a:t>
            </a:r>
          </a:p>
        </p:txBody>
      </p:sp>
    </p:spTree>
    <p:extLst>
      <p:ext uri="{BB962C8B-B14F-4D97-AF65-F5344CB8AC3E}">
        <p14:creationId xmlns:p14="http://schemas.microsoft.com/office/powerpoint/2010/main" val="22896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 Protocol (3): RSA based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7913"/>
            <a:ext cx="8362950" cy="51196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Certificate</a:t>
            </a:r>
            <a:r>
              <a:rPr lang="en-US"/>
              <a:t> – client certificate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ClientKeyExchange</a:t>
            </a:r>
            <a:r>
              <a:rPr lang="en-US"/>
              <a:t> – establishment of the premaster secret. </a:t>
            </a:r>
          </a:p>
          <a:p>
            <a:pPr lvl="1">
              <a:lnSpc>
                <a:spcPct val="90000"/>
              </a:lnSpc>
            </a:pPr>
            <a:r>
              <a:rPr lang="en-US"/>
              <a:t>RSA - premaster secret is encrypted with the server public key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CertificateVerify</a:t>
            </a:r>
            <a:r>
              <a:rPr lang="en-US"/>
              <a:t> – Private key proof of possession</a:t>
            </a:r>
          </a:p>
          <a:p>
            <a:pPr lvl="1">
              <a:lnSpc>
                <a:spcPct val="90000"/>
              </a:lnSpc>
            </a:pPr>
            <a:r>
              <a:rPr lang="en-US"/>
              <a:t>Done via the signature of all the previous protocol messages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i="1"/>
              <a:t>ChangeCipherSpec</a:t>
            </a:r>
            <a:r>
              <a:rPr lang="en-US"/>
              <a:t> – Signalization that the next message is going to use the negotiated keys and settings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Finished</a:t>
            </a:r>
            <a:r>
              <a:rPr lang="en-US"/>
              <a:t> – Signalization of the end of the handshake. </a:t>
            </a:r>
          </a:p>
          <a:p>
            <a:pPr lvl="1">
              <a:lnSpc>
                <a:spcPct val="90000"/>
              </a:lnSpc>
            </a:pPr>
            <a:r>
              <a:rPr lang="en-US"/>
              <a:t>Includes the PRF of all the messages, using the master secret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All handshake messages (except </a:t>
            </a:r>
            <a:r>
              <a:rPr lang="en-US" b="1"/>
              <a:t>ClientKeyExchange)</a:t>
            </a:r>
            <a:r>
              <a:rPr lang="en-US"/>
              <a:t> and are sent unprotected by the record protocol (null cipher suite)</a:t>
            </a:r>
          </a:p>
        </p:txBody>
      </p:sp>
    </p:spTree>
    <p:extLst>
      <p:ext uri="{BB962C8B-B14F-4D97-AF65-F5344CB8AC3E}">
        <p14:creationId xmlns:p14="http://schemas.microsoft.com/office/powerpoint/2010/main" val="38985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912" name="Rectangle 72"/>
          <p:cNvSpPr>
            <a:spLocks noChangeArrowheads="1"/>
          </p:cNvSpPr>
          <p:nvPr/>
        </p:nvSpPr>
        <p:spPr bwMode="auto">
          <a:xfrm>
            <a:off x="6010275" y="1042988"/>
            <a:ext cx="2160588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47911" name="Rectangle 71"/>
          <p:cNvSpPr>
            <a:spLocks noChangeArrowheads="1"/>
          </p:cNvSpPr>
          <p:nvPr/>
        </p:nvSpPr>
        <p:spPr bwMode="auto">
          <a:xfrm>
            <a:off x="541338" y="1052513"/>
            <a:ext cx="2160587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Yet another one</a:t>
            </a: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3054350" y="4298950"/>
            <a:ext cx="2900363" cy="392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 S: Change</a:t>
            </a:r>
            <a:endParaRPr lang="en-US" sz="1600" i="1">
              <a:solidFill>
                <a:srgbClr val="000066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3054350" y="4691063"/>
            <a:ext cx="2900363" cy="395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 S: {PRF(ms,msg)}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3054350" y="3903663"/>
            <a:ext cx="2900363" cy="395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 S: </a:t>
            </a:r>
            <a:r>
              <a:rPr lang="en-US" sz="1600" b="1">
                <a:solidFill>
                  <a:srgbClr val="000066"/>
                </a:solidFill>
                <a:latin typeface="Arial" charset="0"/>
                <a:sym typeface="Symbol" pitchFamily="18" charset="2"/>
              </a:rPr>
              <a:t>Sign(KsC: msg)</a:t>
            </a:r>
          </a:p>
        </p:txBody>
      </p:sp>
      <p:sp>
        <p:nvSpPr>
          <p:cNvPr id="547847" name="Rectangle 7"/>
          <p:cNvSpPr>
            <a:spLocks noChangeArrowheads="1"/>
          </p:cNvSpPr>
          <p:nvPr/>
        </p:nvSpPr>
        <p:spPr bwMode="auto">
          <a:xfrm>
            <a:off x="3054350" y="5086350"/>
            <a:ext cx="2900363" cy="392113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 S: Change</a:t>
            </a:r>
            <a:endParaRPr lang="en-US" sz="1600" i="1">
              <a:solidFill>
                <a:srgbClr val="000066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3054350" y="5478463"/>
            <a:ext cx="2900363" cy="395287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 S: {PRF(ms,msg)}</a:t>
            </a:r>
          </a:p>
        </p:txBody>
      </p:sp>
      <p:sp>
        <p:nvSpPr>
          <p:cNvPr id="547849" name="Rectangle 9"/>
          <p:cNvSpPr>
            <a:spLocks noChangeArrowheads="1"/>
          </p:cNvSpPr>
          <p:nvPr/>
        </p:nvSpPr>
        <p:spPr bwMode="auto">
          <a:xfrm>
            <a:off x="3054350" y="3511550"/>
            <a:ext cx="2900363" cy="392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 S: </a:t>
            </a:r>
            <a:r>
              <a:rPr lang="en-US" sz="1600" b="1">
                <a:solidFill>
                  <a:srgbClr val="000066"/>
                </a:solidFill>
                <a:latin typeface="Arial" charset="0"/>
                <a:sym typeface="Symbol" pitchFamily="18" charset="2"/>
              </a:rPr>
              <a:t>Enc(KeS: K)</a:t>
            </a:r>
          </a:p>
        </p:txBody>
      </p:sp>
      <p:sp>
        <p:nvSpPr>
          <p:cNvPr id="547850" name="Rectangle 10"/>
          <p:cNvSpPr>
            <a:spLocks noChangeArrowheads="1"/>
          </p:cNvSpPr>
          <p:nvPr/>
        </p:nvSpPr>
        <p:spPr bwMode="auto">
          <a:xfrm>
            <a:off x="3054350" y="3117850"/>
            <a:ext cx="2900363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 S: CC (</a:t>
            </a:r>
            <a:r>
              <a:rPr lang="en-US" sz="1600" b="1">
                <a:solidFill>
                  <a:srgbClr val="000066"/>
                </a:solidFill>
                <a:latin typeface="Arial" charset="0"/>
                <a:sym typeface="Symbol" pitchFamily="18" charset="2"/>
              </a:rPr>
              <a:t>KvC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)</a:t>
            </a:r>
          </a:p>
        </p:txBody>
      </p:sp>
      <p:sp>
        <p:nvSpPr>
          <p:cNvPr id="547851" name="Rectangle 11"/>
          <p:cNvSpPr>
            <a:spLocks noChangeArrowheads="1"/>
          </p:cNvSpPr>
          <p:nvPr/>
        </p:nvSpPr>
        <p:spPr bwMode="auto">
          <a:xfrm>
            <a:off x="3054350" y="2724150"/>
            <a:ext cx="2900363" cy="3937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 S: synchronization</a:t>
            </a:r>
          </a:p>
        </p:txBody>
      </p:sp>
      <p:sp>
        <p:nvSpPr>
          <p:cNvPr id="547852" name="Rectangle 12"/>
          <p:cNvSpPr>
            <a:spLocks noChangeArrowheads="1"/>
          </p:cNvSpPr>
          <p:nvPr/>
        </p:nvSpPr>
        <p:spPr bwMode="auto">
          <a:xfrm>
            <a:off x="3054350" y="2330450"/>
            <a:ext cx="2900363" cy="3937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 S: CAs</a:t>
            </a:r>
          </a:p>
        </p:txBody>
      </p:sp>
      <p:sp>
        <p:nvSpPr>
          <p:cNvPr id="547853" name="Rectangle 13"/>
          <p:cNvSpPr>
            <a:spLocks noChangeArrowheads="1"/>
          </p:cNvSpPr>
          <p:nvPr/>
        </p:nvSpPr>
        <p:spPr bwMode="auto">
          <a:xfrm>
            <a:off x="3054350" y="1935163"/>
            <a:ext cx="2900363" cy="395287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 S: SC (</a:t>
            </a:r>
            <a:r>
              <a:rPr lang="en-US" sz="1600" b="1">
                <a:solidFill>
                  <a:srgbClr val="000066"/>
                </a:solidFill>
                <a:latin typeface="Arial" charset="0"/>
                <a:sym typeface="Symbol" pitchFamily="18" charset="2"/>
              </a:rPr>
              <a:t>KeS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)</a:t>
            </a:r>
          </a:p>
        </p:txBody>
      </p:sp>
      <p:sp>
        <p:nvSpPr>
          <p:cNvPr id="547854" name="Rectangle 14"/>
          <p:cNvSpPr>
            <a:spLocks noChangeArrowheads="1"/>
          </p:cNvSpPr>
          <p:nvPr/>
        </p:nvSpPr>
        <p:spPr bwMode="auto">
          <a:xfrm>
            <a:off x="3054350" y="1543050"/>
            <a:ext cx="2900363" cy="392113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 S: definition</a:t>
            </a:r>
          </a:p>
        </p:txBody>
      </p:sp>
      <p:sp>
        <p:nvSpPr>
          <p:cNvPr id="547855" name="Rectangle 15"/>
          <p:cNvSpPr>
            <a:spLocks noChangeArrowheads="1"/>
          </p:cNvSpPr>
          <p:nvPr/>
        </p:nvSpPr>
        <p:spPr bwMode="auto">
          <a:xfrm>
            <a:off x="3054350" y="1147763"/>
            <a:ext cx="2900363" cy="395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Arial" charset="0"/>
              </a:rPr>
              <a:t>C </a:t>
            </a:r>
            <a:r>
              <a:rPr lang="en-US" sz="16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 S: capabilities</a:t>
            </a:r>
          </a:p>
        </p:txBody>
      </p:sp>
      <p:sp>
        <p:nvSpPr>
          <p:cNvPr id="547856" name="Line 16"/>
          <p:cNvSpPr>
            <a:spLocks noChangeShapeType="1"/>
          </p:cNvSpPr>
          <p:nvPr/>
        </p:nvSpPr>
        <p:spPr bwMode="auto">
          <a:xfrm>
            <a:off x="3054350" y="1147763"/>
            <a:ext cx="29003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57" name="Line 17"/>
          <p:cNvSpPr>
            <a:spLocks noChangeShapeType="1"/>
          </p:cNvSpPr>
          <p:nvPr/>
        </p:nvSpPr>
        <p:spPr bwMode="auto">
          <a:xfrm>
            <a:off x="3054350" y="1543050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58" name="Line 18"/>
          <p:cNvSpPr>
            <a:spLocks noChangeShapeType="1"/>
          </p:cNvSpPr>
          <p:nvPr/>
        </p:nvSpPr>
        <p:spPr bwMode="auto">
          <a:xfrm>
            <a:off x="3054350" y="1935163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59" name="Line 19"/>
          <p:cNvSpPr>
            <a:spLocks noChangeShapeType="1"/>
          </p:cNvSpPr>
          <p:nvPr/>
        </p:nvSpPr>
        <p:spPr bwMode="auto">
          <a:xfrm>
            <a:off x="3054350" y="2330450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0" name="Line 20"/>
          <p:cNvSpPr>
            <a:spLocks noChangeShapeType="1"/>
          </p:cNvSpPr>
          <p:nvPr/>
        </p:nvSpPr>
        <p:spPr bwMode="auto">
          <a:xfrm>
            <a:off x="3054350" y="2724150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1" name="Line 21"/>
          <p:cNvSpPr>
            <a:spLocks noChangeShapeType="1"/>
          </p:cNvSpPr>
          <p:nvPr/>
        </p:nvSpPr>
        <p:spPr bwMode="auto">
          <a:xfrm>
            <a:off x="3054350" y="3117850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2" name="Line 22"/>
          <p:cNvSpPr>
            <a:spLocks noChangeShapeType="1"/>
          </p:cNvSpPr>
          <p:nvPr/>
        </p:nvSpPr>
        <p:spPr bwMode="auto">
          <a:xfrm>
            <a:off x="3054350" y="3511550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3" name="Line 23"/>
          <p:cNvSpPr>
            <a:spLocks noChangeShapeType="1"/>
          </p:cNvSpPr>
          <p:nvPr/>
        </p:nvSpPr>
        <p:spPr bwMode="auto">
          <a:xfrm>
            <a:off x="3054350" y="3903663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4" name="Line 24"/>
          <p:cNvSpPr>
            <a:spLocks noChangeShapeType="1"/>
          </p:cNvSpPr>
          <p:nvPr/>
        </p:nvSpPr>
        <p:spPr bwMode="auto">
          <a:xfrm>
            <a:off x="3054350" y="5873750"/>
            <a:ext cx="29003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5" name="Line 25"/>
          <p:cNvSpPr>
            <a:spLocks noChangeShapeType="1"/>
          </p:cNvSpPr>
          <p:nvPr/>
        </p:nvSpPr>
        <p:spPr bwMode="auto">
          <a:xfrm>
            <a:off x="3054350" y="1147763"/>
            <a:ext cx="0" cy="47259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6" name="Line 26"/>
          <p:cNvSpPr>
            <a:spLocks noChangeShapeType="1"/>
          </p:cNvSpPr>
          <p:nvPr/>
        </p:nvSpPr>
        <p:spPr bwMode="auto">
          <a:xfrm>
            <a:off x="5954713" y="1147763"/>
            <a:ext cx="0" cy="47259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7" name="Line 27"/>
          <p:cNvSpPr>
            <a:spLocks noChangeShapeType="1"/>
          </p:cNvSpPr>
          <p:nvPr/>
        </p:nvSpPr>
        <p:spPr bwMode="auto">
          <a:xfrm>
            <a:off x="3054350" y="5478463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8" name="Line 28"/>
          <p:cNvSpPr>
            <a:spLocks noChangeShapeType="1"/>
          </p:cNvSpPr>
          <p:nvPr/>
        </p:nvSpPr>
        <p:spPr bwMode="auto">
          <a:xfrm>
            <a:off x="3054350" y="4298950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69" name="Line 29"/>
          <p:cNvSpPr>
            <a:spLocks noChangeShapeType="1"/>
          </p:cNvSpPr>
          <p:nvPr/>
        </p:nvSpPr>
        <p:spPr bwMode="auto">
          <a:xfrm>
            <a:off x="3054350" y="5086350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70" name="Line 30"/>
          <p:cNvSpPr>
            <a:spLocks noChangeShapeType="1"/>
          </p:cNvSpPr>
          <p:nvPr/>
        </p:nvSpPr>
        <p:spPr bwMode="auto">
          <a:xfrm>
            <a:off x="3054350" y="4691063"/>
            <a:ext cx="290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pt-PT"/>
          </a:p>
        </p:txBody>
      </p:sp>
      <p:sp>
        <p:nvSpPr>
          <p:cNvPr id="547871" name="Text Box 31"/>
          <p:cNvSpPr txBox="1">
            <a:spLocks noChangeArrowheads="1"/>
          </p:cNvSpPr>
          <p:nvPr/>
        </p:nvSpPr>
        <p:spPr bwMode="auto">
          <a:xfrm>
            <a:off x="7450138" y="1116013"/>
            <a:ext cx="596900" cy="314325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Trust</a:t>
            </a: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6081713" y="1116013"/>
            <a:ext cx="5302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KeS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6802438" y="1116013"/>
            <a:ext cx="530225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KdS</a:t>
            </a:r>
          </a:p>
        </p:txBody>
      </p:sp>
      <p:sp>
        <p:nvSpPr>
          <p:cNvPr id="547876" name="AutoShape 36"/>
          <p:cNvSpPr>
            <a:spLocks noChangeArrowheads="1"/>
          </p:cNvSpPr>
          <p:nvPr/>
        </p:nvSpPr>
        <p:spPr bwMode="auto">
          <a:xfrm>
            <a:off x="7847013" y="3140075"/>
            <a:ext cx="855662" cy="336550"/>
          </a:xfrm>
          <a:prstGeom prst="roundRect">
            <a:avLst>
              <a:gd name="adj" fmla="val 16667"/>
            </a:avLst>
          </a:prstGeom>
          <a:solidFill>
            <a:srgbClr val="66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CVer</a:t>
            </a:r>
          </a:p>
        </p:txBody>
      </p:sp>
      <p:cxnSp>
        <p:nvCxnSpPr>
          <p:cNvPr id="547877" name="AutoShape 37"/>
          <p:cNvCxnSpPr>
            <a:cxnSpLocks noChangeShapeType="1"/>
            <a:stCxn id="547850" idx="3"/>
            <a:endCxn id="547876" idx="1"/>
          </p:cNvCxnSpPr>
          <p:nvPr/>
        </p:nvCxnSpPr>
        <p:spPr bwMode="auto">
          <a:xfrm flipV="1">
            <a:off x="5954713" y="3308350"/>
            <a:ext cx="1892300" cy="6350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8018463" y="3787775"/>
            <a:ext cx="5302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KvC</a:t>
            </a:r>
          </a:p>
        </p:txBody>
      </p:sp>
      <p:cxnSp>
        <p:nvCxnSpPr>
          <p:cNvPr id="547880" name="AutoShape 40"/>
          <p:cNvCxnSpPr>
            <a:cxnSpLocks noChangeShapeType="1"/>
            <a:stCxn id="547876" idx="2"/>
            <a:endCxn id="547879" idx="0"/>
          </p:cNvCxnSpPr>
          <p:nvPr/>
        </p:nvCxnSpPr>
        <p:spPr bwMode="auto">
          <a:xfrm rot="16200000" flipH="1">
            <a:off x="8124032" y="3628231"/>
            <a:ext cx="311150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7881" name="AutoShape 41"/>
          <p:cNvSpPr>
            <a:spLocks noChangeArrowheads="1"/>
          </p:cNvSpPr>
          <p:nvPr/>
        </p:nvSpPr>
        <p:spPr bwMode="auto">
          <a:xfrm>
            <a:off x="6640513" y="3536950"/>
            <a:ext cx="855662" cy="33655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Dec</a:t>
            </a:r>
          </a:p>
        </p:txBody>
      </p:sp>
      <p:cxnSp>
        <p:nvCxnSpPr>
          <p:cNvPr id="547882" name="AutoShape 42"/>
          <p:cNvCxnSpPr>
            <a:cxnSpLocks noChangeShapeType="1"/>
            <a:stCxn id="547849" idx="3"/>
            <a:endCxn id="547881" idx="1"/>
          </p:cNvCxnSpPr>
          <p:nvPr/>
        </p:nvCxnSpPr>
        <p:spPr bwMode="auto">
          <a:xfrm flipV="1">
            <a:off x="5954713" y="3705225"/>
            <a:ext cx="685800" cy="3175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7883" name="Text Box 43"/>
          <p:cNvSpPr txBox="1">
            <a:spLocks noChangeArrowheads="1"/>
          </p:cNvSpPr>
          <p:nvPr/>
        </p:nvSpPr>
        <p:spPr bwMode="auto">
          <a:xfrm>
            <a:off x="6840538" y="4737100"/>
            <a:ext cx="312737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</a:t>
            </a:r>
          </a:p>
        </p:txBody>
      </p:sp>
      <p:cxnSp>
        <p:nvCxnSpPr>
          <p:cNvPr id="547884" name="AutoShape 44"/>
          <p:cNvCxnSpPr>
            <a:cxnSpLocks noChangeShapeType="1"/>
            <a:stCxn id="547881" idx="3"/>
            <a:endCxn id="547883" idx="3"/>
          </p:cNvCxnSpPr>
          <p:nvPr/>
        </p:nvCxnSpPr>
        <p:spPr bwMode="auto">
          <a:xfrm flipH="1">
            <a:off x="7153275" y="3705225"/>
            <a:ext cx="342900" cy="1189038"/>
          </a:xfrm>
          <a:prstGeom prst="curvedConnector3">
            <a:avLst>
              <a:gd name="adj1" fmla="val -6620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7885" name="AutoShape 45"/>
          <p:cNvSpPr>
            <a:spLocks noChangeArrowheads="1"/>
          </p:cNvSpPr>
          <p:nvPr/>
        </p:nvSpPr>
        <p:spPr bwMode="auto">
          <a:xfrm>
            <a:off x="7848600" y="4364038"/>
            <a:ext cx="855663" cy="33655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Verify</a:t>
            </a:r>
          </a:p>
        </p:txBody>
      </p:sp>
      <p:cxnSp>
        <p:nvCxnSpPr>
          <p:cNvPr id="547887" name="AutoShape 47"/>
          <p:cNvCxnSpPr>
            <a:cxnSpLocks noChangeShapeType="1"/>
            <a:stCxn id="547879" idx="2"/>
            <a:endCxn id="547885" idx="0"/>
          </p:cNvCxnSpPr>
          <p:nvPr/>
        </p:nvCxnSpPr>
        <p:spPr bwMode="auto">
          <a:xfrm rot="5400000">
            <a:off x="8149431" y="4229894"/>
            <a:ext cx="261938" cy="6350"/>
          </a:xfrm>
          <a:prstGeom prst="curvedConnector3">
            <a:avLst>
              <a:gd name="adj1" fmla="val 496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88" name="AutoShape 48"/>
          <p:cNvCxnSpPr>
            <a:cxnSpLocks noChangeShapeType="1"/>
            <a:stCxn id="547883" idx="1"/>
            <a:endCxn id="547845" idx="3"/>
          </p:cNvCxnSpPr>
          <p:nvPr/>
        </p:nvCxnSpPr>
        <p:spPr bwMode="auto">
          <a:xfrm rot="10800000">
            <a:off x="5954713" y="4889500"/>
            <a:ext cx="885825" cy="47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90" name="AutoShape 50"/>
          <p:cNvCxnSpPr>
            <a:cxnSpLocks noChangeShapeType="1"/>
            <a:stCxn id="547873" idx="2"/>
            <a:endCxn id="547881" idx="0"/>
          </p:cNvCxnSpPr>
          <p:nvPr/>
        </p:nvCxnSpPr>
        <p:spPr bwMode="auto">
          <a:xfrm rot="16200000" flipH="1">
            <a:off x="6015038" y="2482850"/>
            <a:ext cx="2106612" cy="1588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1333500" y="1125538"/>
            <a:ext cx="647700" cy="314325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Trust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125663" y="1125538"/>
            <a:ext cx="5302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KvC</a:t>
            </a:r>
          </a:p>
        </p:txBody>
      </p:sp>
      <p:sp>
        <p:nvSpPr>
          <p:cNvPr id="547893" name="Text Box 53"/>
          <p:cNvSpPr txBox="1">
            <a:spLocks noChangeArrowheads="1"/>
          </p:cNvSpPr>
          <p:nvPr/>
        </p:nvSpPr>
        <p:spPr bwMode="auto">
          <a:xfrm>
            <a:off x="685800" y="1125538"/>
            <a:ext cx="530225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KsC</a:t>
            </a:r>
          </a:p>
        </p:txBody>
      </p:sp>
      <p:sp>
        <p:nvSpPr>
          <p:cNvPr id="547894" name="AutoShape 54"/>
          <p:cNvSpPr>
            <a:spLocks noChangeArrowheads="1"/>
          </p:cNvSpPr>
          <p:nvPr/>
        </p:nvSpPr>
        <p:spPr bwMode="auto">
          <a:xfrm>
            <a:off x="1235075" y="1970088"/>
            <a:ext cx="838200" cy="336550"/>
          </a:xfrm>
          <a:prstGeom prst="roundRect">
            <a:avLst>
              <a:gd name="adj" fmla="val 16667"/>
            </a:avLst>
          </a:prstGeom>
          <a:solidFill>
            <a:srgbClr val="66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CVer</a:t>
            </a:r>
          </a:p>
        </p:txBody>
      </p:sp>
      <p:cxnSp>
        <p:nvCxnSpPr>
          <p:cNvPr id="547895" name="AutoShape 55"/>
          <p:cNvCxnSpPr>
            <a:cxnSpLocks noChangeShapeType="1"/>
            <a:stCxn id="547853" idx="1"/>
            <a:endCxn id="547894" idx="3"/>
          </p:cNvCxnSpPr>
          <p:nvPr/>
        </p:nvCxnSpPr>
        <p:spPr bwMode="auto">
          <a:xfrm rot="10800000" flipV="1">
            <a:off x="2073275" y="2133600"/>
            <a:ext cx="981075" cy="47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96" name="AutoShape 56"/>
          <p:cNvCxnSpPr>
            <a:cxnSpLocks noChangeShapeType="1"/>
            <a:stCxn id="547891" idx="2"/>
            <a:endCxn id="547894" idx="0"/>
          </p:cNvCxnSpPr>
          <p:nvPr/>
        </p:nvCxnSpPr>
        <p:spPr bwMode="auto">
          <a:xfrm rot="5400000">
            <a:off x="1390650" y="1703388"/>
            <a:ext cx="530225" cy="31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7897" name="Text Box 57"/>
          <p:cNvSpPr txBox="1">
            <a:spLocks noChangeArrowheads="1"/>
          </p:cNvSpPr>
          <p:nvPr/>
        </p:nvSpPr>
        <p:spPr bwMode="auto">
          <a:xfrm>
            <a:off x="1387475" y="2636838"/>
            <a:ext cx="5302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KeS</a:t>
            </a:r>
          </a:p>
        </p:txBody>
      </p:sp>
      <p:sp>
        <p:nvSpPr>
          <p:cNvPr id="547898" name="AutoShape 58"/>
          <p:cNvSpPr>
            <a:spLocks noChangeArrowheads="1"/>
          </p:cNvSpPr>
          <p:nvPr/>
        </p:nvSpPr>
        <p:spPr bwMode="auto">
          <a:xfrm>
            <a:off x="1216025" y="3535363"/>
            <a:ext cx="863600" cy="33655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Enc</a:t>
            </a:r>
          </a:p>
        </p:txBody>
      </p: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130175" y="3548063"/>
            <a:ext cx="312738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</a:t>
            </a:r>
          </a:p>
        </p:txBody>
      </p:sp>
      <p:cxnSp>
        <p:nvCxnSpPr>
          <p:cNvPr id="547903" name="AutoShape 63"/>
          <p:cNvCxnSpPr>
            <a:cxnSpLocks noChangeShapeType="1"/>
            <a:stCxn id="547900" idx="3"/>
            <a:endCxn id="547898" idx="1"/>
          </p:cNvCxnSpPr>
          <p:nvPr/>
        </p:nvCxnSpPr>
        <p:spPr bwMode="auto">
          <a:xfrm flipV="1">
            <a:off x="442913" y="3703638"/>
            <a:ext cx="773112" cy="1587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904" name="AutoShape 64"/>
          <p:cNvCxnSpPr>
            <a:cxnSpLocks noChangeShapeType="1"/>
            <a:stCxn id="547898" idx="3"/>
            <a:endCxn id="547849" idx="1"/>
          </p:cNvCxnSpPr>
          <p:nvPr/>
        </p:nvCxnSpPr>
        <p:spPr bwMode="auto">
          <a:xfrm>
            <a:off x="2079625" y="3703638"/>
            <a:ext cx="974725" cy="47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905" name="AutoShape 65"/>
          <p:cNvCxnSpPr>
            <a:cxnSpLocks noChangeShapeType="1"/>
            <a:stCxn id="547897" idx="2"/>
            <a:endCxn id="547898" idx="0"/>
          </p:cNvCxnSpPr>
          <p:nvPr/>
        </p:nvCxnSpPr>
        <p:spPr bwMode="auto">
          <a:xfrm rot="5400000">
            <a:off x="1358107" y="3240881"/>
            <a:ext cx="584200" cy="47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906" name="AutoShape 66"/>
          <p:cNvCxnSpPr>
            <a:cxnSpLocks noChangeShapeType="1"/>
            <a:stCxn id="547894" idx="2"/>
            <a:endCxn id="547897" idx="0"/>
          </p:cNvCxnSpPr>
          <p:nvPr/>
        </p:nvCxnSpPr>
        <p:spPr bwMode="auto">
          <a:xfrm rot="5400000">
            <a:off x="1488282" y="2470944"/>
            <a:ext cx="3302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7908" name="AutoShape 68"/>
          <p:cNvSpPr>
            <a:spLocks noChangeArrowheads="1"/>
          </p:cNvSpPr>
          <p:nvPr/>
        </p:nvSpPr>
        <p:spPr bwMode="auto">
          <a:xfrm>
            <a:off x="523875" y="3941763"/>
            <a:ext cx="855663" cy="33655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Sign</a:t>
            </a:r>
          </a:p>
        </p:txBody>
      </p:sp>
      <p:cxnSp>
        <p:nvCxnSpPr>
          <p:cNvPr id="547909" name="AutoShape 69"/>
          <p:cNvCxnSpPr>
            <a:cxnSpLocks noChangeShapeType="1"/>
            <a:stCxn id="547893" idx="2"/>
            <a:endCxn id="547908" idx="0"/>
          </p:cNvCxnSpPr>
          <p:nvPr/>
        </p:nvCxnSpPr>
        <p:spPr bwMode="auto">
          <a:xfrm rot="16200000" flipH="1">
            <a:off x="-299243" y="2690019"/>
            <a:ext cx="25019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910" name="AutoShape 70"/>
          <p:cNvCxnSpPr>
            <a:cxnSpLocks noChangeShapeType="1"/>
            <a:stCxn id="547908" idx="3"/>
            <a:endCxn id="547846" idx="1"/>
          </p:cNvCxnSpPr>
          <p:nvPr/>
        </p:nvCxnSpPr>
        <p:spPr bwMode="auto">
          <a:xfrm flipV="1">
            <a:off x="1379538" y="4102100"/>
            <a:ext cx="1674812" cy="7938"/>
          </a:xfrm>
          <a:prstGeom prst="curved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916" name="AutoShape 76"/>
          <p:cNvCxnSpPr>
            <a:cxnSpLocks noChangeShapeType="1"/>
            <a:stCxn id="547900" idx="2"/>
            <a:endCxn id="547845" idx="1"/>
          </p:cNvCxnSpPr>
          <p:nvPr/>
        </p:nvCxnSpPr>
        <p:spPr bwMode="auto">
          <a:xfrm rot="16200000" flipH="1">
            <a:off x="1157288" y="2992438"/>
            <a:ext cx="1027112" cy="27670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7918" name="AutoShape 78"/>
          <p:cNvCxnSpPr>
            <a:cxnSpLocks noChangeShapeType="1"/>
            <a:stCxn id="547892" idx="2"/>
            <a:endCxn id="547850" idx="1"/>
          </p:cNvCxnSpPr>
          <p:nvPr/>
        </p:nvCxnSpPr>
        <p:spPr bwMode="auto">
          <a:xfrm rot="16200000" flipH="1">
            <a:off x="1785144" y="2045494"/>
            <a:ext cx="1874837" cy="663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7919" name="AutoShape 79"/>
          <p:cNvCxnSpPr>
            <a:cxnSpLocks noChangeShapeType="1"/>
            <a:stCxn id="547872" idx="2"/>
            <a:endCxn id="547853" idx="3"/>
          </p:cNvCxnSpPr>
          <p:nvPr/>
        </p:nvCxnSpPr>
        <p:spPr bwMode="auto">
          <a:xfrm rot="5400000">
            <a:off x="5799138" y="1585913"/>
            <a:ext cx="703262" cy="392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7920" name="AutoShape 80"/>
          <p:cNvCxnSpPr>
            <a:cxnSpLocks noChangeShapeType="1"/>
            <a:stCxn id="547871" idx="2"/>
            <a:endCxn id="547852" idx="3"/>
          </p:cNvCxnSpPr>
          <p:nvPr/>
        </p:nvCxnSpPr>
        <p:spPr bwMode="auto">
          <a:xfrm rot="5400000">
            <a:off x="6303170" y="1081881"/>
            <a:ext cx="1096962" cy="1793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7921" name="AutoShape 81"/>
          <p:cNvCxnSpPr>
            <a:cxnSpLocks noChangeShapeType="1"/>
            <a:stCxn id="547871" idx="2"/>
            <a:endCxn id="547876" idx="0"/>
          </p:cNvCxnSpPr>
          <p:nvPr/>
        </p:nvCxnSpPr>
        <p:spPr bwMode="auto">
          <a:xfrm rot="16200000" flipH="1">
            <a:off x="7157244" y="2021682"/>
            <a:ext cx="1709737" cy="527050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7922" name="AutoShape 82"/>
          <p:cNvCxnSpPr>
            <a:cxnSpLocks noChangeShapeType="1"/>
            <a:stCxn id="547846" idx="3"/>
            <a:endCxn id="547885" idx="1"/>
          </p:cNvCxnSpPr>
          <p:nvPr/>
        </p:nvCxnSpPr>
        <p:spPr bwMode="auto">
          <a:xfrm>
            <a:off x="5954713" y="4102100"/>
            <a:ext cx="1893887" cy="430213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7923" name="AutoShape 83"/>
          <p:cNvCxnSpPr>
            <a:cxnSpLocks noChangeShapeType="1"/>
            <a:stCxn id="547883" idx="1"/>
            <a:endCxn id="547848" idx="3"/>
          </p:cNvCxnSpPr>
          <p:nvPr/>
        </p:nvCxnSpPr>
        <p:spPr bwMode="auto">
          <a:xfrm rot="10800000" flipV="1">
            <a:off x="5954713" y="4894263"/>
            <a:ext cx="885825" cy="7826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11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schematic view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6011863" y="1917700"/>
            <a:ext cx="5302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KeS</a:t>
            </a:r>
          </a:p>
        </p:txBody>
      </p:sp>
      <p:sp>
        <p:nvSpPr>
          <p:cNvPr id="545796" name="AutoShape 4"/>
          <p:cNvSpPr>
            <a:spLocks noChangeArrowheads="1"/>
          </p:cNvSpPr>
          <p:nvPr/>
        </p:nvSpPr>
        <p:spPr bwMode="auto">
          <a:xfrm>
            <a:off x="6588125" y="3357563"/>
            <a:ext cx="855663" cy="33655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Dec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8099425" y="3357563"/>
            <a:ext cx="312738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</a:t>
            </a:r>
          </a:p>
        </p:txBody>
      </p:sp>
      <p:sp>
        <p:nvSpPr>
          <p:cNvPr id="545798" name="AutoShape 6"/>
          <p:cNvSpPr>
            <a:spLocks noChangeArrowheads="1"/>
          </p:cNvSpPr>
          <p:nvPr/>
        </p:nvSpPr>
        <p:spPr bwMode="auto">
          <a:xfrm>
            <a:off x="2413000" y="2636838"/>
            <a:ext cx="863600" cy="336550"/>
          </a:xfrm>
          <a:prstGeom prst="roundRect">
            <a:avLst>
              <a:gd name="adj" fmla="val 16667"/>
            </a:avLst>
          </a:prstGeom>
          <a:solidFill>
            <a:srgbClr val="66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CVer</a:t>
            </a: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1403350" y="2636838"/>
            <a:ext cx="7207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KeS</a:t>
            </a:r>
          </a:p>
        </p:txBody>
      </p:sp>
      <p:sp>
        <p:nvSpPr>
          <p:cNvPr id="545800" name="AutoShape 8"/>
          <p:cNvSpPr>
            <a:spLocks noChangeArrowheads="1"/>
          </p:cNvSpPr>
          <p:nvPr/>
        </p:nvSpPr>
        <p:spPr bwMode="auto">
          <a:xfrm>
            <a:off x="1331913" y="3357563"/>
            <a:ext cx="863600" cy="33655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Enc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539750" y="3357563"/>
            <a:ext cx="312738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</a:t>
            </a:r>
          </a:p>
        </p:txBody>
      </p:sp>
      <p:cxnSp>
        <p:nvCxnSpPr>
          <p:cNvPr id="545802" name="AutoShape 10"/>
          <p:cNvCxnSpPr>
            <a:cxnSpLocks noChangeShapeType="1"/>
            <a:stCxn id="545795" idx="2"/>
            <a:endCxn id="545798" idx="3"/>
          </p:cNvCxnSpPr>
          <p:nvPr/>
        </p:nvCxnSpPr>
        <p:spPr bwMode="auto">
          <a:xfrm rot="5400000">
            <a:off x="4490244" y="1018381"/>
            <a:ext cx="573088" cy="30003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5803" name="AutoShape 11"/>
          <p:cNvCxnSpPr>
            <a:cxnSpLocks noChangeShapeType="1"/>
            <a:stCxn id="545798" idx="1"/>
            <a:endCxn id="545799" idx="3"/>
          </p:cNvCxnSpPr>
          <p:nvPr/>
        </p:nvCxnSpPr>
        <p:spPr bwMode="auto">
          <a:xfrm flipH="1" flipV="1">
            <a:off x="2124075" y="2794000"/>
            <a:ext cx="288925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4" name="AutoShape 12"/>
          <p:cNvCxnSpPr>
            <a:cxnSpLocks noChangeShapeType="1"/>
            <a:stCxn id="545799" idx="2"/>
            <a:endCxn id="545800" idx="0"/>
          </p:cNvCxnSpPr>
          <p:nvPr/>
        </p:nvCxnSpPr>
        <p:spPr bwMode="auto">
          <a:xfrm>
            <a:off x="1763713" y="2951163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5" name="AutoShape 13"/>
          <p:cNvCxnSpPr>
            <a:cxnSpLocks noChangeShapeType="1"/>
            <a:stCxn id="545801" idx="3"/>
            <a:endCxn id="545800" idx="1"/>
          </p:cNvCxnSpPr>
          <p:nvPr/>
        </p:nvCxnSpPr>
        <p:spPr bwMode="auto">
          <a:xfrm>
            <a:off x="852488" y="3514725"/>
            <a:ext cx="479425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6" name="AutoShape 14"/>
          <p:cNvCxnSpPr>
            <a:cxnSpLocks noChangeShapeType="1"/>
            <a:stCxn id="545800" idx="3"/>
            <a:endCxn id="545796" idx="1"/>
          </p:cNvCxnSpPr>
          <p:nvPr/>
        </p:nvCxnSpPr>
        <p:spPr bwMode="auto">
          <a:xfrm>
            <a:off x="2195513" y="3525838"/>
            <a:ext cx="4392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7" name="AutoShape 15"/>
          <p:cNvCxnSpPr>
            <a:cxnSpLocks noChangeShapeType="1"/>
            <a:stCxn id="545796" idx="3"/>
            <a:endCxn id="545797" idx="1"/>
          </p:cNvCxnSpPr>
          <p:nvPr/>
        </p:nvCxnSpPr>
        <p:spPr bwMode="auto">
          <a:xfrm flipV="1">
            <a:off x="7443788" y="3514725"/>
            <a:ext cx="655637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6732588" y="1917700"/>
            <a:ext cx="574675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KdS</a:t>
            </a:r>
          </a:p>
        </p:txBody>
      </p:sp>
      <p:cxnSp>
        <p:nvCxnSpPr>
          <p:cNvPr id="545809" name="AutoShape 17"/>
          <p:cNvCxnSpPr>
            <a:cxnSpLocks noChangeShapeType="1"/>
            <a:stCxn id="545808" idx="2"/>
            <a:endCxn id="545796" idx="0"/>
          </p:cNvCxnSpPr>
          <p:nvPr/>
        </p:nvCxnSpPr>
        <p:spPr bwMode="auto">
          <a:xfrm flipH="1">
            <a:off x="7016750" y="2232025"/>
            <a:ext cx="3175" cy="112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5810" name="Text Box 18"/>
          <p:cNvSpPr txBox="1">
            <a:spLocks noChangeArrowheads="1"/>
          </p:cNvSpPr>
          <p:nvPr/>
        </p:nvSpPr>
        <p:spPr bwMode="auto">
          <a:xfrm>
            <a:off x="2484438" y="1917700"/>
            <a:ext cx="719137" cy="314325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Trust</a:t>
            </a:r>
          </a:p>
        </p:txBody>
      </p:sp>
      <p:cxnSp>
        <p:nvCxnSpPr>
          <p:cNvPr id="545811" name="AutoShape 19"/>
          <p:cNvCxnSpPr>
            <a:cxnSpLocks noChangeShapeType="1"/>
            <a:stCxn id="545810" idx="2"/>
            <a:endCxn id="545798" idx="0"/>
          </p:cNvCxnSpPr>
          <p:nvPr/>
        </p:nvCxnSpPr>
        <p:spPr bwMode="auto">
          <a:xfrm>
            <a:off x="2844800" y="2232025"/>
            <a:ext cx="0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5812" name="Text Box 20"/>
          <p:cNvSpPr txBox="1">
            <a:spLocks noChangeArrowheads="1"/>
          </p:cNvSpPr>
          <p:nvPr/>
        </p:nvSpPr>
        <p:spPr bwMode="auto">
          <a:xfrm>
            <a:off x="7092950" y="5159375"/>
            <a:ext cx="576263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KvC</a:t>
            </a:r>
          </a:p>
        </p:txBody>
      </p:sp>
      <p:sp>
        <p:nvSpPr>
          <p:cNvPr id="545813" name="AutoShape 21"/>
          <p:cNvSpPr>
            <a:spLocks noChangeArrowheads="1"/>
          </p:cNvSpPr>
          <p:nvPr/>
        </p:nvSpPr>
        <p:spPr bwMode="auto">
          <a:xfrm>
            <a:off x="6948488" y="5807075"/>
            <a:ext cx="855662" cy="33655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Verify</a:t>
            </a:r>
          </a:p>
        </p:txBody>
      </p:sp>
      <p:sp>
        <p:nvSpPr>
          <p:cNvPr id="545814" name="Text Box 22"/>
          <p:cNvSpPr txBox="1">
            <a:spLocks noChangeArrowheads="1"/>
          </p:cNvSpPr>
          <p:nvPr/>
        </p:nvSpPr>
        <p:spPr bwMode="auto">
          <a:xfrm>
            <a:off x="2484438" y="4438650"/>
            <a:ext cx="5302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KvC</a:t>
            </a:r>
          </a:p>
        </p:txBody>
      </p:sp>
      <p:sp>
        <p:nvSpPr>
          <p:cNvPr id="545815" name="Text Box 23"/>
          <p:cNvSpPr txBox="1">
            <a:spLocks noChangeArrowheads="1"/>
          </p:cNvSpPr>
          <p:nvPr/>
        </p:nvSpPr>
        <p:spPr bwMode="auto">
          <a:xfrm>
            <a:off x="1547813" y="4438650"/>
            <a:ext cx="576262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KsC</a:t>
            </a:r>
          </a:p>
        </p:txBody>
      </p:sp>
      <p:sp>
        <p:nvSpPr>
          <p:cNvPr id="545816" name="AutoShape 24"/>
          <p:cNvSpPr>
            <a:spLocks noChangeArrowheads="1"/>
          </p:cNvSpPr>
          <p:nvPr/>
        </p:nvSpPr>
        <p:spPr bwMode="auto">
          <a:xfrm>
            <a:off x="1403350" y="5807075"/>
            <a:ext cx="855663" cy="33655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Sign</a:t>
            </a:r>
          </a:p>
        </p:txBody>
      </p:sp>
      <p:cxnSp>
        <p:nvCxnSpPr>
          <p:cNvPr id="545817" name="AutoShape 25"/>
          <p:cNvCxnSpPr>
            <a:cxnSpLocks noChangeShapeType="1"/>
            <a:stCxn id="545815" idx="2"/>
            <a:endCxn id="545816" idx="0"/>
          </p:cNvCxnSpPr>
          <p:nvPr/>
        </p:nvCxnSpPr>
        <p:spPr bwMode="auto">
          <a:xfrm flipH="1">
            <a:off x="1831975" y="4752975"/>
            <a:ext cx="4763" cy="105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8" name="AutoShape 26"/>
          <p:cNvCxnSpPr>
            <a:cxnSpLocks noChangeShapeType="1"/>
            <a:stCxn id="545814" idx="2"/>
            <a:endCxn id="545819" idx="1"/>
          </p:cNvCxnSpPr>
          <p:nvPr/>
        </p:nvCxnSpPr>
        <p:spPr bwMode="auto">
          <a:xfrm rot="16200000" flipH="1">
            <a:off x="4022725" y="3479800"/>
            <a:ext cx="573088" cy="3119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45819" name="AutoShape 27"/>
          <p:cNvSpPr>
            <a:spLocks noChangeArrowheads="1"/>
          </p:cNvSpPr>
          <p:nvPr/>
        </p:nvSpPr>
        <p:spPr bwMode="auto">
          <a:xfrm>
            <a:off x="5868988" y="5157788"/>
            <a:ext cx="863600" cy="336550"/>
          </a:xfrm>
          <a:prstGeom prst="roundRect">
            <a:avLst>
              <a:gd name="adj" fmla="val 16667"/>
            </a:avLst>
          </a:prstGeom>
          <a:solidFill>
            <a:srgbClr val="66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CVer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5940425" y="4438650"/>
            <a:ext cx="719138" cy="314325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Trust</a:t>
            </a:r>
          </a:p>
        </p:txBody>
      </p:sp>
      <p:cxnSp>
        <p:nvCxnSpPr>
          <p:cNvPr id="545821" name="AutoShape 29"/>
          <p:cNvCxnSpPr>
            <a:cxnSpLocks noChangeShapeType="1"/>
            <a:stCxn id="545820" idx="2"/>
            <a:endCxn id="545819" idx="0"/>
          </p:cNvCxnSpPr>
          <p:nvPr/>
        </p:nvCxnSpPr>
        <p:spPr bwMode="auto">
          <a:xfrm>
            <a:off x="6300788" y="4752975"/>
            <a:ext cx="0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22" name="AutoShape 30"/>
          <p:cNvCxnSpPr>
            <a:cxnSpLocks noChangeShapeType="1"/>
            <a:stCxn id="545819" idx="3"/>
            <a:endCxn id="545812" idx="1"/>
          </p:cNvCxnSpPr>
          <p:nvPr/>
        </p:nvCxnSpPr>
        <p:spPr bwMode="auto">
          <a:xfrm flipV="1">
            <a:off x="6732588" y="5316538"/>
            <a:ext cx="360362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23" name="AutoShape 31"/>
          <p:cNvCxnSpPr>
            <a:cxnSpLocks noChangeShapeType="1"/>
            <a:stCxn id="545816" idx="3"/>
            <a:endCxn id="545813" idx="1"/>
          </p:cNvCxnSpPr>
          <p:nvPr/>
        </p:nvCxnSpPr>
        <p:spPr bwMode="auto">
          <a:xfrm>
            <a:off x="2259013" y="5975350"/>
            <a:ext cx="4689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24" name="AutoShape 32"/>
          <p:cNvCxnSpPr>
            <a:cxnSpLocks noChangeShapeType="1"/>
            <a:stCxn id="545812" idx="2"/>
            <a:endCxn id="545813" idx="0"/>
          </p:cNvCxnSpPr>
          <p:nvPr/>
        </p:nvCxnSpPr>
        <p:spPr bwMode="auto">
          <a:xfrm flipH="1">
            <a:off x="7377113" y="5473700"/>
            <a:ext cx="4762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5825" name="Rectangle 33"/>
          <p:cNvSpPr>
            <a:spLocks noChangeArrowheads="1"/>
          </p:cNvSpPr>
          <p:nvPr/>
        </p:nvSpPr>
        <p:spPr bwMode="auto">
          <a:xfrm>
            <a:off x="395288" y="1844675"/>
            <a:ext cx="2952750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45826" name="Rectangle 34"/>
          <p:cNvSpPr>
            <a:spLocks noChangeArrowheads="1"/>
          </p:cNvSpPr>
          <p:nvPr/>
        </p:nvSpPr>
        <p:spPr bwMode="auto">
          <a:xfrm>
            <a:off x="5795963" y="4367213"/>
            <a:ext cx="2952750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45827" name="Rectangle 35"/>
          <p:cNvSpPr>
            <a:spLocks noChangeArrowheads="1"/>
          </p:cNvSpPr>
          <p:nvPr/>
        </p:nvSpPr>
        <p:spPr bwMode="auto">
          <a:xfrm>
            <a:off x="395288" y="4367213"/>
            <a:ext cx="2952750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45828" name="Rectangle 36"/>
          <p:cNvSpPr>
            <a:spLocks noChangeArrowheads="1"/>
          </p:cNvSpPr>
          <p:nvPr/>
        </p:nvSpPr>
        <p:spPr bwMode="auto">
          <a:xfrm>
            <a:off x="5795963" y="1844675"/>
            <a:ext cx="2952750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3995738" y="2492375"/>
            <a:ext cx="1225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Certificate</a:t>
            </a:r>
          </a:p>
        </p:txBody>
      </p:sp>
      <p:sp>
        <p:nvSpPr>
          <p:cNvPr id="545830" name="Text Box 38"/>
          <p:cNvSpPr txBox="1">
            <a:spLocks noChangeArrowheads="1"/>
          </p:cNvSpPr>
          <p:nvPr/>
        </p:nvSpPr>
        <p:spPr bwMode="auto">
          <a:xfrm>
            <a:off x="3492500" y="3213100"/>
            <a:ext cx="2303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ClientKeyExchange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3635375" y="50133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ClientCertificate</a:t>
            </a:r>
          </a:p>
        </p:txBody>
      </p: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3635375" y="56610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CertificateVerify</a:t>
            </a:r>
          </a:p>
        </p:txBody>
      </p:sp>
      <p:sp>
        <p:nvSpPr>
          <p:cNvPr id="545833" name="Text Box 41"/>
          <p:cNvSpPr txBox="1">
            <a:spLocks noChangeArrowheads="1"/>
          </p:cNvSpPr>
          <p:nvPr/>
        </p:nvSpPr>
        <p:spPr bwMode="auto">
          <a:xfrm>
            <a:off x="3421063" y="1485900"/>
            <a:ext cx="2303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Key Exchange</a:t>
            </a:r>
          </a:p>
        </p:txBody>
      </p: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3276600" y="4078288"/>
            <a:ext cx="2590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Client Authentication</a:t>
            </a:r>
          </a:p>
        </p:txBody>
      </p:sp>
      <p:sp>
        <p:nvSpPr>
          <p:cNvPr id="545835" name="Text Box 43"/>
          <p:cNvSpPr txBox="1">
            <a:spLocks noChangeArrowheads="1"/>
          </p:cNvSpPr>
          <p:nvPr/>
        </p:nvSpPr>
        <p:spPr bwMode="auto">
          <a:xfrm>
            <a:off x="6011863" y="981075"/>
            <a:ext cx="2303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Server</a:t>
            </a: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611188" y="981075"/>
            <a:ext cx="2303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002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derivation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1190625" y="1409700"/>
            <a:ext cx="1908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ClientHello.random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3414713" y="1423988"/>
            <a:ext cx="18970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premaster secret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5675313" y="1416050"/>
            <a:ext cx="1989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ServerHello.random</a:t>
            </a:r>
          </a:p>
        </p:txBody>
      </p:sp>
      <p:sp>
        <p:nvSpPr>
          <p:cNvPr id="543751" name="Rectangle 7"/>
          <p:cNvSpPr>
            <a:spLocks noChangeArrowheads="1"/>
          </p:cNvSpPr>
          <p:nvPr/>
        </p:nvSpPr>
        <p:spPr bwMode="auto">
          <a:xfrm>
            <a:off x="3903663" y="2287588"/>
            <a:ext cx="906462" cy="5095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PRF</a:t>
            </a:r>
          </a:p>
        </p:txBody>
      </p:sp>
      <p:cxnSp>
        <p:nvCxnSpPr>
          <p:cNvPr id="543752" name="AutoShape 8"/>
          <p:cNvCxnSpPr>
            <a:cxnSpLocks noChangeShapeType="1"/>
            <a:stCxn id="543749" idx="2"/>
            <a:endCxn id="543751" idx="0"/>
          </p:cNvCxnSpPr>
          <p:nvPr/>
        </p:nvCxnSpPr>
        <p:spPr bwMode="auto">
          <a:xfrm flipH="1">
            <a:off x="4357688" y="1760538"/>
            <a:ext cx="635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3" name="AutoShape 9"/>
          <p:cNvCxnSpPr>
            <a:cxnSpLocks noChangeShapeType="1"/>
            <a:stCxn id="543748" idx="2"/>
            <a:endCxn id="543751" idx="1"/>
          </p:cNvCxnSpPr>
          <p:nvPr/>
        </p:nvCxnSpPr>
        <p:spPr bwMode="auto">
          <a:xfrm rot="16200000" flipH="1">
            <a:off x="2625725" y="1265238"/>
            <a:ext cx="796925" cy="1758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3754" name="AutoShape 10"/>
          <p:cNvCxnSpPr>
            <a:cxnSpLocks noChangeShapeType="1"/>
            <a:stCxn id="543750" idx="2"/>
            <a:endCxn id="543751" idx="3"/>
          </p:cNvCxnSpPr>
          <p:nvPr/>
        </p:nvCxnSpPr>
        <p:spPr bwMode="auto">
          <a:xfrm rot="5400000">
            <a:off x="5345112" y="1217613"/>
            <a:ext cx="790575" cy="1860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3756" name="AutoShape 12"/>
          <p:cNvCxnSpPr>
            <a:cxnSpLocks noChangeShapeType="1"/>
            <a:stCxn id="543751" idx="2"/>
            <a:endCxn id="543757" idx="0"/>
          </p:cNvCxnSpPr>
          <p:nvPr/>
        </p:nvCxnSpPr>
        <p:spPr bwMode="auto">
          <a:xfrm rot="5400000">
            <a:off x="4076700" y="3078163"/>
            <a:ext cx="561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757" name="Text Box 13"/>
          <p:cNvSpPr txBox="1">
            <a:spLocks noChangeArrowheads="1"/>
          </p:cNvSpPr>
          <p:nvPr/>
        </p:nvSpPr>
        <p:spPr bwMode="auto">
          <a:xfrm>
            <a:off x="3600450" y="3359150"/>
            <a:ext cx="15128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600">
                <a:latin typeface="Arial" charset="0"/>
              </a:rPr>
              <a:t>master secret</a:t>
            </a:r>
          </a:p>
        </p:txBody>
      </p:sp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3903663" y="4090988"/>
            <a:ext cx="906462" cy="5095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PRF</a:t>
            </a:r>
          </a:p>
        </p:txBody>
      </p:sp>
      <p:cxnSp>
        <p:nvCxnSpPr>
          <p:cNvPr id="543761" name="AutoShape 17"/>
          <p:cNvCxnSpPr>
            <a:cxnSpLocks noChangeShapeType="1"/>
            <a:stCxn id="543757" idx="2"/>
            <a:endCxn id="543760" idx="0"/>
          </p:cNvCxnSpPr>
          <p:nvPr/>
        </p:nvCxnSpPr>
        <p:spPr bwMode="auto">
          <a:xfrm rot="5400000">
            <a:off x="4144169" y="3877469"/>
            <a:ext cx="4270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2" name="AutoShape 18"/>
          <p:cNvCxnSpPr>
            <a:cxnSpLocks noChangeShapeType="1"/>
            <a:stCxn id="543748" idx="2"/>
            <a:endCxn id="543760" idx="1"/>
          </p:cNvCxnSpPr>
          <p:nvPr/>
        </p:nvCxnSpPr>
        <p:spPr bwMode="auto">
          <a:xfrm rot="16200000" flipH="1">
            <a:off x="1724025" y="2166938"/>
            <a:ext cx="2600325" cy="1758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3765" name="AutoShape 21"/>
          <p:cNvCxnSpPr>
            <a:cxnSpLocks noChangeShapeType="1"/>
            <a:stCxn id="543750" idx="2"/>
            <a:endCxn id="543760" idx="3"/>
          </p:cNvCxnSpPr>
          <p:nvPr/>
        </p:nvCxnSpPr>
        <p:spPr bwMode="auto">
          <a:xfrm rot="5400000">
            <a:off x="4443412" y="2119313"/>
            <a:ext cx="2593975" cy="1860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43767" name="Text Box 23"/>
          <p:cNvSpPr txBox="1">
            <a:spLocks noChangeArrowheads="1"/>
          </p:cNvSpPr>
          <p:nvPr/>
        </p:nvSpPr>
        <p:spPr bwMode="auto">
          <a:xfrm>
            <a:off x="3600450" y="5399088"/>
            <a:ext cx="15128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600">
                <a:latin typeface="Arial" charset="0"/>
              </a:rPr>
              <a:t>Keys and IVs</a:t>
            </a:r>
          </a:p>
        </p:txBody>
      </p:sp>
      <p:cxnSp>
        <p:nvCxnSpPr>
          <p:cNvPr id="543768" name="AutoShape 24"/>
          <p:cNvCxnSpPr>
            <a:cxnSpLocks noChangeShapeType="1"/>
            <a:stCxn id="543760" idx="2"/>
            <a:endCxn id="543767" idx="0"/>
          </p:cNvCxnSpPr>
          <p:nvPr/>
        </p:nvCxnSpPr>
        <p:spPr bwMode="auto">
          <a:xfrm rot="5400000">
            <a:off x="3958431" y="4999832"/>
            <a:ext cx="798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4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 tampering and replay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Handshake tampering is detected using the </a:t>
            </a:r>
            <a:r>
              <a:rPr lang="en-US" b="1"/>
              <a:t>Finished</a:t>
            </a:r>
            <a:r>
              <a:rPr lang="en-US"/>
              <a:t> message</a:t>
            </a:r>
          </a:p>
          <a:p>
            <a:pPr lvl="1"/>
            <a:r>
              <a:rPr lang="en-US"/>
              <a:t>The </a:t>
            </a:r>
            <a:r>
              <a:rPr lang="en-US" b="1"/>
              <a:t>Finished</a:t>
            </a:r>
            <a:r>
              <a:rPr lang="en-US"/>
              <a:t> message ensures both endpoints that the messages received are the same</a:t>
            </a:r>
          </a:p>
          <a:p>
            <a:pPr lvl="1"/>
            <a:endParaRPr lang="en-US"/>
          </a:p>
          <a:p>
            <a:r>
              <a:rPr lang="en-US"/>
              <a:t>Handshake message replay</a:t>
            </a:r>
          </a:p>
          <a:p>
            <a:pPr lvl="1"/>
            <a:r>
              <a:rPr lang="en-US" b="1"/>
              <a:t>ClientHello</a:t>
            </a:r>
            <a:r>
              <a:rPr lang="en-US"/>
              <a:t> and </a:t>
            </a:r>
            <a:r>
              <a:rPr lang="en-US" b="1"/>
              <a:t>ServerHello</a:t>
            </a:r>
            <a:r>
              <a:rPr lang="en-US"/>
              <a:t> contains random values (</a:t>
            </a:r>
            <a:r>
              <a:rPr lang="en-US" i="1"/>
              <a:t>nounces</a:t>
            </a:r>
            <a:r>
              <a:rPr lang="en-US"/>
              <a:t>)</a:t>
            </a:r>
            <a:r>
              <a:rPr lang="en-US" i="1"/>
              <a:t>, </a:t>
            </a:r>
            <a:r>
              <a:rPr lang="en-US"/>
              <a:t>different for each handshake</a:t>
            </a:r>
          </a:p>
          <a:p>
            <a:pPr lvl="1"/>
            <a:r>
              <a:rPr lang="en-US"/>
              <a:t>Implies that the </a:t>
            </a:r>
            <a:r>
              <a:rPr lang="en-US" b="1"/>
              <a:t>Finished</a:t>
            </a:r>
            <a:r>
              <a:rPr lang="en-US"/>
              <a:t> message is different for each handshake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Endpoint authentication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endpoint authentication uses different techniques for the client and the server</a:t>
            </a:r>
          </a:p>
          <a:p>
            <a:endParaRPr lang="en-US"/>
          </a:p>
          <a:p>
            <a:r>
              <a:rPr lang="en-US"/>
              <a:t>Client authentication</a:t>
            </a:r>
          </a:p>
          <a:p>
            <a:pPr lvl="1"/>
            <a:r>
              <a:rPr lang="en-US"/>
              <a:t>Client certificate binds an identity (X500/DNS) to a public key</a:t>
            </a:r>
          </a:p>
          <a:p>
            <a:pPr lvl="1"/>
            <a:r>
              <a:rPr lang="en-US" b="1"/>
              <a:t>CertificateVerify</a:t>
            </a:r>
            <a:r>
              <a:rPr lang="en-US"/>
              <a:t> proves the possession of the associated private key - signature of the handshake messages</a:t>
            </a:r>
          </a:p>
          <a:p>
            <a:pPr lvl="1"/>
            <a:endParaRPr lang="en-US"/>
          </a:p>
          <a:p>
            <a:r>
              <a:rPr lang="en-US"/>
              <a:t>Server authentication</a:t>
            </a:r>
          </a:p>
          <a:p>
            <a:pPr lvl="1"/>
            <a:r>
              <a:rPr lang="en-US"/>
              <a:t>Server certificate binds an identity (X500/DNS) to a public key</a:t>
            </a:r>
          </a:p>
          <a:p>
            <a:pPr lvl="1"/>
            <a:r>
              <a:rPr lang="en-US" b="1"/>
              <a:t>Finished</a:t>
            </a:r>
            <a:r>
              <a:rPr lang="en-US"/>
              <a:t> message proves that the server knows the master secret, implying that he was able to decrypt the premaster secret, implying that he has the associated private key</a:t>
            </a:r>
          </a:p>
        </p:txBody>
      </p:sp>
    </p:spTree>
    <p:extLst>
      <p:ext uri="{BB962C8B-B14F-4D97-AF65-F5344CB8AC3E}">
        <p14:creationId xmlns:p14="http://schemas.microsoft.com/office/powerpoint/2010/main" val="13407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Connections and Sessions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7913"/>
            <a:ext cx="6094413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Connection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transport protocol connection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E.g. TCP connection</a:t>
            </a:r>
          </a:p>
          <a:p>
            <a:pPr>
              <a:lnSpc>
                <a:spcPct val="90000"/>
              </a:lnSpc>
            </a:pPr>
            <a:r>
              <a:rPr lang="en-US" sz="1800"/>
              <a:t>Session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 Association between the client and the server, containing the cryptographic parameters negotiated by the handshake protocol</a:t>
            </a:r>
          </a:p>
          <a:p>
            <a:pPr lvl="1"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800"/>
              <a:t>Sharing of a session between multiple connections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Due to the computational cost of the handshake protocol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E.g.: browser with multiple connections to the same server</a:t>
            </a:r>
          </a:p>
          <a:p>
            <a:pPr lvl="1"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800"/>
              <a:t>Different connections with the same session use different keys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Session defines a master secret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Each connection derives its key based on this master secret</a:t>
            </a:r>
          </a:p>
        </p:txBody>
      </p:sp>
      <p:sp>
        <p:nvSpPr>
          <p:cNvPr id="528388" name="Line 4"/>
          <p:cNvSpPr>
            <a:spLocks noChangeShapeType="1"/>
          </p:cNvSpPr>
          <p:nvPr/>
        </p:nvSpPr>
        <p:spPr bwMode="auto">
          <a:xfrm>
            <a:off x="7183438" y="3446463"/>
            <a:ext cx="94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pt-PT"/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>
            <a:off x="7165975" y="3940175"/>
            <a:ext cx="94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pt-PT"/>
          </a:p>
        </p:txBody>
      </p:sp>
      <p:sp>
        <p:nvSpPr>
          <p:cNvPr id="528390" name="Line 6"/>
          <p:cNvSpPr>
            <a:spLocks noChangeShapeType="1"/>
          </p:cNvSpPr>
          <p:nvPr/>
        </p:nvSpPr>
        <p:spPr bwMode="auto">
          <a:xfrm>
            <a:off x="7165975" y="4440238"/>
            <a:ext cx="94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pt-PT"/>
          </a:p>
        </p:txBody>
      </p:sp>
      <p:sp>
        <p:nvSpPr>
          <p:cNvPr id="528391" name="Line 7"/>
          <p:cNvSpPr>
            <a:spLocks noChangeShapeType="1"/>
          </p:cNvSpPr>
          <p:nvPr/>
        </p:nvSpPr>
        <p:spPr bwMode="auto">
          <a:xfrm>
            <a:off x="7158038" y="4959350"/>
            <a:ext cx="94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pt-PT"/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7148513" y="5459413"/>
            <a:ext cx="94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pt-PT"/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7205663" y="3171825"/>
            <a:ext cx="7937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Arial" charset="0"/>
              </a:rPr>
              <a:t>connection</a:t>
            </a: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7205663" y="3671888"/>
            <a:ext cx="7937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Arial" charset="0"/>
              </a:rPr>
              <a:t>connection</a:t>
            </a: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7205663" y="4138613"/>
            <a:ext cx="7937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Arial" charset="0"/>
              </a:rPr>
              <a:t>connection</a:t>
            </a:r>
          </a:p>
        </p:txBody>
      </p:sp>
      <p:sp>
        <p:nvSpPr>
          <p:cNvPr id="528396" name="Text Box 12"/>
          <p:cNvSpPr txBox="1">
            <a:spLocks noChangeArrowheads="1"/>
          </p:cNvSpPr>
          <p:nvPr/>
        </p:nvSpPr>
        <p:spPr bwMode="auto">
          <a:xfrm>
            <a:off x="7205663" y="4665663"/>
            <a:ext cx="7937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Arial" charset="0"/>
              </a:rPr>
              <a:t>connection</a:t>
            </a:r>
          </a:p>
        </p:txBody>
      </p:sp>
      <p:sp>
        <p:nvSpPr>
          <p:cNvPr id="528397" name="Text Box 13"/>
          <p:cNvSpPr txBox="1">
            <a:spLocks noChangeArrowheads="1"/>
          </p:cNvSpPr>
          <p:nvPr/>
        </p:nvSpPr>
        <p:spPr bwMode="auto">
          <a:xfrm>
            <a:off x="7205663" y="5167313"/>
            <a:ext cx="7937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Arial" charset="0"/>
              </a:rPr>
              <a:t>connection</a:t>
            </a:r>
          </a:p>
        </p:txBody>
      </p:sp>
      <p:sp>
        <p:nvSpPr>
          <p:cNvPr id="528398" name="AutoShape 14"/>
          <p:cNvSpPr>
            <a:spLocks noChangeArrowheads="1"/>
          </p:cNvSpPr>
          <p:nvPr/>
        </p:nvSpPr>
        <p:spPr bwMode="auto">
          <a:xfrm>
            <a:off x="6945313" y="3113088"/>
            <a:ext cx="1319212" cy="15382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528399" name="AutoShape 15"/>
          <p:cNvSpPr>
            <a:spLocks noChangeArrowheads="1"/>
          </p:cNvSpPr>
          <p:nvPr/>
        </p:nvSpPr>
        <p:spPr bwMode="auto">
          <a:xfrm>
            <a:off x="6962775" y="4687888"/>
            <a:ext cx="1319213" cy="949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8332788" y="3741738"/>
            <a:ext cx="6127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Arial" charset="0"/>
              </a:rPr>
              <a:t>session</a:t>
            </a:r>
          </a:p>
        </p:txBody>
      </p:sp>
      <p:sp>
        <p:nvSpPr>
          <p:cNvPr id="528401" name="Text Box 17"/>
          <p:cNvSpPr txBox="1">
            <a:spLocks noChangeArrowheads="1"/>
          </p:cNvSpPr>
          <p:nvPr/>
        </p:nvSpPr>
        <p:spPr bwMode="auto">
          <a:xfrm>
            <a:off x="8331200" y="4973638"/>
            <a:ext cx="6127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Arial" charset="0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2730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history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SSL - Secure Sockets Layer </a:t>
            </a:r>
          </a:p>
          <a:p>
            <a:pPr lvl="1"/>
            <a:r>
              <a:rPr lang="en-US"/>
              <a:t>Proprietary specification done by Netscape</a:t>
            </a:r>
          </a:p>
          <a:p>
            <a:pPr lvl="1"/>
            <a:r>
              <a:rPr lang="en-US"/>
              <a:t>1994, v1.0 – not released</a:t>
            </a:r>
          </a:p>
          <a:p>
            <a:pPr lvl="1"/>
            <a:r>
              <a:rPr lang="en-US"/>
              <a:t>1994, v2.0 – critical weaknesses</a:t>
            </a:r>
          </a:p>
          <a:p>
            <a:pPr lvl="1"/>
            <a:r>
              <a:rPr lang="en-US"/>
              <a:t>1995, v3.0 – widely used, IETF draft</a:t>
            </a:r>
          </a:p>
          <a:p>
            <a:pPr lvl="1"/>
            <a:endParaRPr lang="en-US"/>
          </a:p>
          <a:p>
            <a:r>
              <a:rPr lang="en-US"/>
              <a:t>TLS – Transport Layer Security</a:t>
            </a:r>
          </a:p>
          <a:p>
            <a:pPr lvl="1"/>
            <a:r>
              <a:rPr lang="en-US"/>
              <a:t>1999, IETF RFC 2246</a:t>
            </a:r>
          </a:p>
          <a:p>
            <a:pPr lvl="1"/>
            <a:r>
              <a:rPr lang="en-US"/>
              <a:t>Very similar but incompatible with  SSL v3.0</a:t>
            </a:r>
          </a:p>
          <a:p>
            <a:pPr lvl="2"/>
            <a:r>
              <a:rPr lang="en-US"/>
              <a:t>Version value is 3.1</a:t>
            </a:r>
          </a:p>
          <a:p>
            <a:pPr lvl="2"/>
            <a:endParaRPr lang="en-US"/>
          </a:p>
          <a:p>
            <a:r>
              <a:rPr lang="en-US"/>
              <a:t>This presentation</a:t>
            </a:r>
          </a:p>
          <a:p>
            <a:pPr lvl="1"/>
            <a:r>
              <a:rPr lang="en-US"/>
              <a:t>General concepts: valid on both SSL v3.0 and TLS</a:t>
            </a:r>
          </a:p>
          <a:p>
            <a:pPr lvl="1"/>
            <a:r>
              <a:rPr lang="en-US"/>
              <a:t>Details specific to TLS</a:t>
            </a:r>
          </a:p>
        </p:txBody>
      </p:sp>
    </p:spTree>
    <p:extLst>
      <p:ext uri="{BB962C8B-B14F-4D97-AF65-F5344CB8AC3E}">
        <p14:creationId xmlns:p14="http://schemas.microsoft.com/office/powerpoint/2010/main" val="14242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and connection state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Session</a:t>
            </a:r>
          </a:p>
          <a:p>
            <a:pPr lvl="1"/>
            <a:r>
              <a:rPr lang="en-US" sz="1600"/>
              <a:t>Session identifier</a:t>
            </a:r>
          </a:p>
          <a:p>
            <a:pPr lvl="1"/>
            <a:r>
              <a:rPr lang="en-US" sz="1600"/>
              <a:t>Peer certificates – identity of the endpoints</a:t>
            </a:r>
          </a:p>
          <a:p>
            <a:pPr lvl="1"/>
            <a:r>
              <a:rPr lang="en-US" sz="1600"/>
              <a:t>Compression method and cipher suite</a:t>
            </a:r>
          </a:p>
          <a:p>
            <a:pPr lvl="1"/>
            <a:r>
              <a:rPr lang="en-US" sz="1600"/>
              <a:t>Master secret – seed for the key derivation process</a:t>
            </a:r>
          </a:p>
          <a:p>
            <a:pPr lvl="1"/>
            <a:r>
              <a:rPr lang="en-US" sz="1600" i="1"/>
              <a:t>Is resumable</a:t>
            </a:r>
            <a:r>
              <a:rPr lang="en-US" sz="1600"/>
              <a:t> – boolean indicating if the session can be used on several connections</a:t>
            </a:r>
          </a:p>
          <a:p>
            <a:endParaRPr lang="en-US" sz="1800"/>
          </a:p>
          <a:p>
            <a:pPr lvl="1"/>
            <a:endParaRPr lang="en-US" sz="1600"/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/>
              <a:t>Connection state</a:t>
            </a:r>
          </a:p>
          <a:p>
            <a:pPr lvl="1"/>
            <a:r>
              <a:rPr lang="en-US" sz="1600"/>
              <a:t>Sequence numbers</a:t>
            </a:r>
          </a:p>
          <a:p>
            <a:pPr lvl="1"/>
            <a:r>
              <a:rPr lang="en-US" sz="1600"/>
              <a:t>MAC keys</a:t>
            </a:r>
          </a:p>
          <a:p>
            <a:pPr lvl="1"/>
            <a:r>
              <a:rPr lang="en-US" sz="1600"/>
              <a:t>Encryption Keys</a:t>
            </a:r>
          </a:p>
          <a:p>
            <a:pPr lvl="1"/>
            <a:r>
              <a:rPr lang="en-US" sz="1600"/>
              <a:t>Encryption Initialization Vectors (IV)</a:t>
            </a:r>
          </a:p>
          <a:p>
            <a:pPr lvl="1"/>
            <a:endParaRPr lang="en-US" sz="1600"/>
          </a:p>
          <a:p>
            <a:r>
              <a:rPr lang="en-US" sz="1800"/>
              <a:t>The keys and IVs are created based on the master secret</a:t>
            </a:r>
          </a:p>
          <a:p>
            <a:r>
              <a:rPr lang="en-US" sz="1800"/>
              <a:t>However, different keys are create for each connection, even if based in the same session</a:t>
            </a:r>
          </a:p>
        </p:txBody>
      </p:sp>
    </p:spTree>
    <p:extLst>
      <p:ext uri="{BB962C8B-B14F-4D97-AF65-F5344CB8AC3E}">
        <p14:creationId xmlns:p14="http://schemas.microsoft.com/office/powerpoint/2010/main" val="1476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Session reuse</a:t>
            </a:r>
          </a:p>
        </p:txBody>
      </p:sp>
      <p:graphicFrame>
        <p:nvGraphicFramePr>
          <p:cNvPr id="439330" name="Group 34"/>
          <p:cNvGraphicFramePr>
            <a:graphicFrameLocks noGrp="1"/>
          </p:cNvGraphicFramePr>
          <p:nvPr>
            <p:ph idx="1"/>
          </p:nvPr>
        </p:nvGraphicFramePr>
        <p:xfrm>
          <a:off x="627063" y="3546475"/>
          <a:ext cx="7683500" cy="2565403"/>
        </p:xfrm>
        <a:graphic>
          <a:graphicData uri="http://schemas.openxmlformats.org/drawingml/2006/table">
            <a:tbl>
              <a:tblPr/>
              <a:tblGrid>
                <a:gridCol w="2371725"/>
                <a:gridCol w="5311775"/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ClientHello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Session ID of a anterior session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ServerHello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ID received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ClientHello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ChangeCipherSpec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Change Cipher Spec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Finished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{PRF(ms,handshake_messages)}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ChangeCipherSpec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Change Cipher Spec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Finished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{PRF(ms,handshake_messages)}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322" name="Rectangle 26"/>
          <p:cNvSpPr>
            <a:spLocks noChangeArrowheads="1"/>
          </p:cNvSpPr>
          <p:nvPr/>
        </p:nvSpPr>
        <p:spPr bwMode="auto">
          <a:xfrm>
            <a:off x="457200" y="981075"/>
            <a:ext cx="82296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rgbClr val="000066"/>
                </a:solidFill>
                <a:latin typeface="Arial" charset="0"/>
              </a:rPr>
              <a:t>Each handshake is associated with a session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rgbClr val="000066"/>
                </a:solidFill>
                <a:latin typeface="Arial" charset="0"/>
              </a:rPr>
              <a:t>The </a:t>
            </a:r>
            <a:r>
              <a:rPr lang="en-US" sz="2000" b="1">
                <a:solidFill>
                  <a:srgbClr val="000066"/>
                </a:solidFill>
                <a:latin typeface="Arial" charset="0"/>
              </a:rPr>
              <a:t>ClientHello</a:t>
            </a:r>
            <a:r>
              <a:rPr lang="en-US" sz="2000">
                <a:solidFill>
                  <a:srgbClr val="000066"/>
                </a:solidFill>
                <a:latin typeface="Arial" charset="0"/>
              </a:rPr>
              <a:t> has ID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rgbClr val="000066"/>
                </a:solidFill>
                <a:latin typeface="Arial" charset="0"/>
              </a:rPr>
              <a:t>New one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rgbClr val="000066"/>
                </a:solidFill>
                <a:latin typeface="Arial" charset="0"/>
              </a:rPr>
              <a:t>Of another connection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rgbClr val="000066"/>
                </a:solidFill>
                <a:latin typeface="Arial" charset="0"/>
              </a:rPr>
              <a:t>The goal is to establish a new connection using the same session</a:t>
            </a:r>
            <a:endParaRPr lang="en-US" sz="2000" i="1">
              <a:solidFill>
                <a:srgbClr val="000066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rgbClr val="000066"/>
                </a:solidFill>
                <a:latin typeface="Arial" charset="0"/>
              </a:rPr>
              <a:t>Minimize the connection establishment overhead</a:t>
            </a:r>
          </a:p>
        </p:txBody>
      </p:sp>
    </p:spTree>
    <p:extLst>
      <p:ext uri="{BB962C8B-B14F-4D97-AF65-F5344CB8AC3E}">
        <p14:creationId xmlns:p14="http://schemas.microsoft.com/office/powerpoint/2010/main" val="10782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Handshake request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77913"/>
            <a:ext cx="8351838" cy="176371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The </a:t>
            </a:r>
            <a:r>
              <a:rPr lang="en-US" b="1"/>
              <a:t>HelloRequest</a:t>
            </a:r>
            <a:r>
              <a:rPr lang="en-US"/>
              <a:t> message can be sent by the server at any time</a:t>
            </a:r>
          </a:p>
          <a:p>
            <a:r>
              <a:rPr lang="en-US"/>
              <a:t>It’s goal is to force a new handshake</a:t>
            </a:r>
          </a:p>
          <a:p>
            <a:r>
              <a:rPr lang="en-US"/>
              <a:t>The client responds to this message with a </a:t>
            </a:r>
            <a:r>
              <a:rPr lang="en-US" b="1"/>
              <a:t>ClientHello</a:t>
            </a:r>
            <a:r>
              <a:rPr lang="en-US"/>
              <a:t> message</a:t>
            </a:r>
          </a:p>
        </p:txBody>
      </p:sp>
      <p:graphicFrame>
        <p:nvGraphicFramePr>
          <p:cNvPr id="440345" name="Group 25"/>
          <p:cNvGraphicFramePr>
            <a:graphicFrameLocks noGrp="1"/>
          </p:cNvGraphicFramePr>
          <p:nvPr>
            <p:ph sz="half" idx="2"/>
          </p:nvPr>
        </p:nvGraphicFramePr>
        <p:xfrm>
          <a:off x="774700" y="3333750"/>
          <a:ext cx="7535863" cy="1684338"/>
        </p:xfrm>
        <a:graphic>
          <a:graphicData uri="http://schemas.openxmlformats.org/drawingml/2006/table">
            <a:tbl>
              <a:tblPr/>
              <a:tblGrid>
                <a:gridCol w="2092325"/>
                <a:gridCol w="5443538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HelloRequest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Request for a new </a:t>
                      </a:r>
                      <a:r>
                        <a:rPr kumimoji="0" lang="pt-PT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handshake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ClientHello</a:t>
                      </a:r>
                      <a:endParaRPr kumimoji="0" lang="pt-PT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S: ...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ServerHello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S: ...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...</a:t>
                      </a:r>
                      <a:endParaRPr kumimoji="0" lang="pt-PT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0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RSA timing attacks</a:t>
            </a:r>
          </a:p>
          <a:p>
            <a:pPr lvl="1"/>
            <a:r>
              <a:rPr lang="en-US"/>
              <a:t>D. Boneh, D. Brumley, </a:t>
            </a:r>
            <a:r>
              <a:rPr lang="en-US" i="1"/>
              <a:t>Remote timing attacks are practical</a:t>
            </a:r>
            <a:r>
              <a:rPr lang="en-US"/>
              <a:t>, 2th Usenix Security Symposium</a:t>
            </a:r>
          </a:p>
          <a:p>
            <a:pPr lvl="1"/>
            <a:endParaRPr lang="en-US" sz="2000"/>
          </a:p>
          <a:p>
            <a:r>
              <a:rPr lang="en-US"/>
              <a:t>PKCS #1 v1.5 attacks</a:t>
            </a:r>
          </a:p>
          <a:p>
            <a:pPr lvl="1"/>
            <a:r>
              <a:rPr lang="en-US"/>
              <a:t>D. Bleichenbacher, </a:t>
            </a:r>
            <a:r>
              <a:rPr lang="en-US" i="1"/>
              <a:t>A chosen ciphertext attack against protocols based on the RSA encryption standard RSA PKCS #1</a:t>
            </a:r>
            <a:r>
              <a:rPr lang="en-US"/>
              <a:t>, Crypto’98 </a:t>
            </a:r>
          </a:p>
          <a:p>
            <a:pPr lvl="1"/>
            <a:r>
              <a:rPr lang="en-US"/>
              <a:t>V. Klima,  O. Pokorny and T. Rosa, </a:t>
            </a:r>
            <a:r>
              <a:rPr lang="en-US" i="1"/>
              <a:t>Attacking RSA-based Sessions in SSL/TLS</a:t>
            </a:r>
            <a:r>
              <a:rPr lang="en-US"/>
              <a:t>, CHES’03</a:t>
            </a:r>
          </a:p>
          <a:p>
            <a:pPr lvl="1"/>
            <a:endParaRPr lang="en-US" sz="2000"/>
          </a:p>
          <a:p>
            <a:r>
              <a:rPr lang="en-US"/>
              <a:t>CBC/Authenticate-Then-Encrypt</a:t>
            </a:r>
          </a:p>
          <a:p>
            <a:pPr lvl="1"/>
            <a:r>
              <a:rPr lang="en-US"/>
              <a:t>S. Vaudenay, </a:t>
            </a:r>
            <a:r>
              <a:rPr lang="en-US" i="1"/>
              <a:t>Security Flaws Induced by CBC Padding - Applications to SSL, IPSEC, WTLS</a:t>
            </a:r>
            <a:r>
              <a:rPr lang="en-US"/>
              <a:t>, EuroCrypt’02</a:t>
            </a:r>
            <a:r>
              <a:rPr lang="en-US" sz="2000" b="1"/>
              <a:t> </a:t>
            </a:r>
            <a:r>
              <a:rPr lang="en-US" sz="2000"/>
              <a:t> 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41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 protocol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 over TLS</a:t>
            </a:r>
          </a:p>
          <a:p>
            <a:r>
              <a:rPr lang="en-US"/>
              <a:t>Default port: 443</a:t>
            </a:r>
          </a:p>
          <a:p>
            <a:r>
              <a:rPr lang="en-US"/>
              <a:t>Check between the URI and the certificate</a:t>
            </a:r>
          </a:p>
          <a:p>
            <a:pPr lvl="1"/>
            <a:r>
              <a:rPr lang="en-US" b="1"/>
              <a:t>subjectAltName</a:t>
            </a:r>
            <a:r>
              <a:rPr lang="en-US"/>
              <a:t> extension of type </a:t>
            </a:r>
            <a:r>
              <a:rPr lang="en-US" b="1"/>
              <a:t>dNSName</a:t>
            </a:r>
            <a:r>
              <a:rPr lang="en-US"/>
              <a:t> (if present)</a:t>
            </a:r>
          </a:p>
          <a:p>
            <a:pPr lvl="1"/>
            <a:r>
              <a:rPr lang="en-US"/>
              <a:t>the (most specific) </a:t>
            </a:r>
            <a:r>
              <a:rPr lang="en-US" b="1"/>
              <a:t>Common Name</a:t>
            </a:r>
            <a:r>
              <a:rPr lang="en-US"/>
              <a:t> field in the </a:t>
            </a:r>
            <a:r>
              <a:rPr lang="en-US" b="1"/>
              <a:t>Subject</a:t>
            </a:r>
            <a:r>
              <a:rPr lang="en-US"/>
              <a:t> field</a:t>
            </a:r>
          </a:p>
          <a:p>
            <a:r>
              <a:rPr lang="en-US"/>
              <a:t>Proxies</a:t>
            </a:r>
          </a:p>
          <a:p>
            <a:pPr lvl="1"/>
            <a:r>
              <a:rPr lang="en-US"/>
              <a:t>CONNECT method requests the proxy to create a TCP tunnel to the endpoint </a:t>
            </a:r>
          </a:p>
        </p:txBody>
      </p:sp>
    </p:spTree>
    <p:extLst>
      <p:ext uri="{BB962C8B-B14F-4D97-AF65-F5344CB8AC3E}">
        <p14:creationId xmlns:p14="http://schemas.microsoft.com/office/powerpoint/2010/main" val="39847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Security Sockets Extension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Java framework and implementation of the SSL and TLS protocols</a:t>
            </a:r>
          </a:p>
          <a:p>
            <a:endParaRPr lang="en-US"/>
          </a:p>
          <a:p>
            <a:r>
              <a:rPr lang="en-US"/>
              <a:t>Provides SSL/TLS extensions of the regular (java.net)  </a:t>
            </a:r>
            <a:r>
              <a:rPr lang="en-US" b="1"/>
              <a:t>Socket</a:t>
            </a:r>
            <a:r>
              <a:rPr lang="en-US"/>
              <a:t> and </a:t>
            </a:r>
            <a:r>
              <a:rPr lang="en-US" b="1"/>
              <a:t>ServerSocket</a:t>
            </a:r>
            <a:r>
              <a:rPr lang="en-US"/>
              <a:t> classes</a:t>
            </a:r>
          </a:p>
          <a:p>
            <a:endParaRPr lang="en-US"/>
          </a:p>
          <a:p>
            <a:r>
              <a:rPr lang="en-US"/>
              <a:t>What can be done with it?</a:t>
            </a:r>
          </a:p>
          <a:p>
            <a:pPr lvl="1"/>
            <a:r>
              <a:rPr lang="en-US"/>
              <a:t>Secure socket creation and usage</a:t>
            </a:r>
          </a:p>
          <a:p>
            <a:pPr lvl="1"/>
            <a:r>
              <a:rPr lang="en-US"/>
              <a:t>Peer authentication</a:t>
            </a:r>
          </a:p>
          <a:p>
            <a:pPr lvl="1"/>
            <a:r>
              <a:rPr lang="en-US"/>
              <a:t>Custom certificate validation and trust anchor selection</a:t>
            </a:r>
          </a:p>
          <a:p>
            <a:pPr lvl="1"/>
            <a:r>
              <a:rPr lang="en-US"/>
              <a:t>Custom key selection</a:t>
            </a:r>
          </a:p>
          <a:p>
            <a:pPr lvl="1"/>
            <a:r>
              <a:rPr lang="en-US"/>
              <a:t>Session management</a:t>
            </a:r>
          </a:p>
          <a:p>
            <a:pPr lvl="1"/>
            <a:endParaRPr lang="en-US"/>
          </a:p>
          <a:p>
            <a:r>
              <a:rPr lang="en-US"/>
              <a:t>Based on the same design criteria of the JCA (Java Cryptography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9529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AutoShape 2"/>
          <p:cNvSpPr>
            <a:spLocks noChangeArrowheads="1"/>
          </p:cNvSpPr>
          <p:nvPr/>
        </p:nvSpPr>
        <p:spPr bwMode="auto">
          <a:xfrm>
            <a:off x="1143000" y="5186363"/>
            <a:ext cx="7264400" cy="965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576515" name="AutoShape 3"/>
          <p:cNvSpPr>
            <a:spLocks noChangeArrowheads="1"/>
          </p:cNvSpPr>
          <p:nvPr/>
        </p:nvSpPr>
        <p:spPr bwMode="auto">
          <a:xfrm>
            <a:off x="1092200" y="3382963"/>
            <a:ext cx="7264400" cy="92392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576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 and socket factories</a:t>
            </a:r>
          </a:p>
        </p:txBody>
      </p:sp>
      <p:sp>
        <p:nvSpPr>
          <p:cNvPr id="576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966788"/>
            <a:ext cx="8362950" cy="157638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The regular sockets use factory-based instance creation </a:t>
            </a:r>
            <a:endParaRPr lang="en-US" i="1"/>
          </a:p>
          <a:p>
            <a:pPr lvl="1"/>
            <a:r>
              <a:rPr lang="en-US" b="1"/>
              <a:t>ServerSocket</a:t>
            </a:r>
            <a:r>
              <a:rPr lang="en-US"/>
              <a:t> and </a:t>
            </a:r>
            <a:r>
              <a:rPr lang="en-US" b="1"/>
              <a:t>Socket</a:t>
            </a:r>
            <a:r>
              <a:rPr lang="en-US"/>
              <a:t> instances are created by </a:t>
            </a:r>
            <a:r>
              <a:rPr lang="en-US" b="1"/>
              <a:t>ServerSocketFactory</a:t>
            </a:r>
            <a:r>
              <a:rPr lang="en-US"/>
              <a:t> and </a:t>
            </a:r>
            <a:r>
              <a:rPr lang="en-US" b="1"/>
              <a:t>SocketFactory</a:t>
            </a:r>
            <a:r>
              <a:rPr lang="en-US"/>
              <a:t> instances</a:t>
            </a:r>
          </a:p>
          <a:p>
            <a:r>
              <a:rPr lang="en-US"/>
              <a:t>The JSSE has specializations for the SSL/TLS protocols</a:t>
            </a: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1501775" y="2720975"/>
            <a:ext cx="2449513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ServerSocket</a:t>
            </a:r>
          </a:p>
        </p:txBody>
      </p:sp>
      <p:sp>
        <p:nvSpPr>
          <p:cNvPr id="576519" name="Rectangle 7"/>
          <p:cNvSpPr>
            <a:spLocks noChangeArrowheads="1"/>
          </p:cNvSpPr>
          <p:nvPr/>
        </p:nvSpPr>
        <p:spPr bwMode="auto">
          <a:xfrm>
            <a:off x="1501775" y="3656013"/>
            <a:ext cx="2449513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SSLServerSocket</a:t>
            </a:r>
          </a:p>
        </p:txBody>
      </p:sp>
      <p:cxnSp>
        <p:nvCxnSpPr>
          <p:cNvPr id="576520" name="AutoShape 8"/>
          <p:cNvCxnSpPr>
            <a:cxnSpLocks noChangeShapeType="1"/>
            <a:stCxn id="576519" idx="0"/>
            <a:endCxn id="576518" idx="2"/>
          </p:cNvCxnSpPr>
          <p:nvPr/>
        </p:nvCxnSpPr>
        <p:spPr bwMode="auto">
          <a:xfrm flipV="1">
            <a:off x="2727325" y="3225800"/>
            <a:ext cx="0" cy="4302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76521" name="Text Box 9"/>
          <p:cNvSpPr txBox="1">
            <a:spLocks noChangeArrowheads="1"/>
          </p:cNvSpPr>
          <p:nvPr/>
        </p:nvSpPr>
        <p:spPr bwMode="auto">
          <a:xfrm>
            <a:off x="2725738" y="3368675"/>
            <a:ext cx="1081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extends</a:t>
            </a:r>
          </a:p>
        </p:txBody>
      </p:sp>
      <p:sp>
        <p:nvSpPr>
          <p:cNvPr id="576522" name="Rectangle 10"/>
          <p:cNvSpPr>
            <a:spLocks noChangeArrowheads="1"/>
          </p:cNvSpPr>
          <p:nvPr/>
        </p:nvSpPr>
        <p:spPr bwMode="auto">
          <a:xfrm>
            <a:off x="1500188" y="4521200"/>
            <a:ext cx="2449512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Socket</a:t>
            </a:r>
          </a:p>
        </p:txBody>
      </p:sp>
      <p:sp>
        <p:nvSpPr>
          <p:cNvPr id="576523" name="Rectangle 11"/>
          <p:cNvSpPr>
            <a:spLocks noChangeArrowheads="1"/>
          </p:cNvSpPr>
          <p:nvPr/>
        </p:nvSpPr>
        <p:spPr bwMode="auto">
          <a:xfrm>
            <a:off x="1500188" y="5456238"/>
            <a:ext cx="2449512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SSLSocket</a:t>
            </a:r>
          </a:p>
        </p:txBody>
      </p:sp>
      <p:cxnSp>
        <p:nvCxnSpPr>
          <p:cNvPr id="576524" name="AutoShape 12"/>
          <p:cNvCxnSpPr>
            <a:cxnSpLocks noChangeShapeType="1"/>
            <a:stCxn id="576523" idx="0"/>
            <a:endCxn id="576522" idx="2"/>
          </p:cNvCxnSpPr>
          <p:nvPr/>
        </p:nvCxnSpPr>
        <p:spPr bwMode="auto">
          <a:xfrm flipV="1">
            <a:off x="2725738" y="5026025"/>
            <a:ext cx="0" cy="4302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76525" name="Text Box 13"/>
          <p:cNvSpPr txBox="1">
            <a:spLocks noChangeArrowheads="1"/>
          </p:cNvSpPr>
          <p:nvPr/>
        </p:nvSpPr>
        <p:spPr bwMode="auto">
          <a:xfrm>
            <a:off x="2724150" y="5168900"/>
            <a:ext cx="1081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extends</a:t>
            </a:r>
          </a:p>
        </p:txBody>
      </p:sp>
      <p:sp>
        <p:nvSpPr>
          <p:cNvPr id="576526" name="Rectangle 14"/>
          <p:cNvSpPr>
            <a:spLocks noChangeArrowheads="1"/>
          </p:cNvSpPr>
          <p:nvPr/>
        </p:nvSpPr>
        <p:spPr bwMode="auto">
          <a:xfrm>
            <a:off x="5029200" y="2720975"/>
            <a:ext cx="3024188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ServerSocketFactory</a:t>
            </a:r>
          </a:p>
        </p:txBody>
      </p:sp>
      <p:sp>
        <p:nvSpPr>
          <p:cNvPr id="576527" name="Rectangle 15"/>
          <p:cNvSpPr>
            <a:spLocks noChangeArrowheads="1"/>
          </p:cNvSpPr>
          <p:nvPr/>
        </p:nvSpPr>
        <p:spPr bwMode="auto">
          <a:xfrm>
            <a:off x="5100638" y="4521200"/>
            <a:ext cx="2881312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SocketFactory</a:t>
            </a:r>
          </a:p>
        </p:txBody>
      </p:sp>
      <p:sp>
        <p:nvSpPr>
          <p:cNvPr id="576528" name="Rectangle 16"/>
          <p:cNvSpPr>
            <a:spLocks noChangeArrowheads="1"/>
          </p:cNvSpPr>
          <p:nvPr/>
        </p:nvSpPr>
        <p:spPr bwMode="auto">
          <a:xfrm>
            <a:off x="5029200" y="3656013"/>
            <a:ext cx="3024188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SSLServerSocketFactory</a:t>
            </a:r>
          </a:p>
        </p:txBody>
      </p:sp>
      <p:cxnSp>
        <p:nvCxnSpPr>
          <p:cNvPr id="576529" name="AutoShape 17"/>
          <p:cNvCxnSpPr>
            <a:cxnSpLocks noChangeShapeType="1"/>
            <a:stCxn id="576528" idx="0"/>
            <a:endCxn id="576526" idx="2"/>
          </p:cNvCxnSpPr>
          <p:nvPr/>
        </p:nvCxnSpPr>
        <p:spPr bwMode="auto">
          <a:xfrm flipV="1">
            <a:off x="6542088" y="3225800"/>
            <a:ext cx="0" cy="4302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76530" name="Rectangle 18"/>
          <p:cNvSpPr>
            <a:spLocks noChangeArrowheads="1"/>
          </p:cNvSpPr>
          <p:nvPr/>
        </p:nvSpPr>
        <p:spPr bwMode="auto">
          <a:xfrm>
            <a:off x="5100638" y="5529263"/>
            <a:ext cx="2881312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SSLSocketFactory</a:t>
            </a:r>
          </a:p>
        </p:txBody>
      </p:sp>
      <p:cxnSp>
        <p:nvCxnSpPr>
          <p:cNvPr id="576531" name="AutoShape 19"/>
          <p:cNvCxnSpPr>
            <a:cxnSpLocks noChangeShapeType="1"/>
            <a:stCxn id="576530" idx="0"/>
            <a:endCxn id="576527" idx="2"/>
          </p:cNvCxnSpPr>
          <p:nvPr/>
        </p:nvCxnSpPr>
        <p:spPr bwMode="auto">
          <a:xfrm flipV="1">
            <a:off x="6542088" y="5026025"/>
            <a:ext cx="0" cy="503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6532" name="AutoShape 20"/>
          <p:cNvCxnSpPr>
            <a:cxnSpLocks noChangeShapeType="1"/>
            <a:stCxn id="576526" idx="1"/>
            <a:endCxn id="576518" idx="3"/>
          </p:cNvCxnSpPr>
          <p:nvPr/>
        </p:nvCxnSpPr>
        <p:spPr bwMode="auto">
          <a:xfrm flipH="1">
            <a:off x="3951288" y="2973388"/>
            <a:ext cx="1077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6533" name="AutoShape 21"/>
          <p:cNvCxnSpPr>
            <a:cxnSpLocks noChangeShapeType="1"/>
            <a:stCxn id="576527" idx="1"/>
            <a:endCxn id="576522" idx="3"/>
          </p:cNvCxnSpPr>
          <p:nvPr/>
        </p:nvCxnSpPr>
        <p:spPr bwMode="auto">
          <a:xfrm flipH="1">
            <a:off x="3949700" y="4773613"/>
            <a:ext cx="11509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76534" name="Text Box 22"/>
          <p:cNvSpPr txBox="1">
            <a:spLocks noChangeArrowheads="1"/>
          </p:cNvSpPr>
          <p:nvPr/>
        </p:nvSpPr>
        <p:spPr bwMode="auto">
          <a:xfrm>
            <a:off x="3949700" y="2647950"/>
            <a:ext cx="1081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pt-PT" sz="1200">
                <a:latin typeface="Arial" charset="0"/>
              </a:rPr>
              <a:t>creates</a:t>
            </a:r>
          </a:p>
        </p:txBody>
      </p:sp>
      <p:sp>
        <p:nvSpPr>
          <p:cNvPr id="576535" name="Text Box 23"/>
          <p:cNvSpPr txBox="1">
            <a:spLocks noChangeArrowheads="1"/>
          </p:cNvSpPr>
          <p:nvPr/>
        </p:nvSpPr>
        <p:spPr bwMode="auto">
          <a:xfrm>
            <a:off x="3948113" y="4448175"/>
            <a:ext cx="1081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creates</a:t>
            </a:r>
          </a:p>
        </p:txBody>
      </p:sp>
      <p:sp>
        <p:nvSpPr>
          <p:cNvPr id="576536" name="Text Box 24"/>
          <p:cNvSpPr txBox="1">
            <a:spLocks noChangeArrowheads="1"/>
          </p:cNvSpPr>
          <p:nvPr/>
        </p:nvSpPr>
        <p:spPr bwMode="auto">
          <a:xfrm>
            <a:off x="6553200" y="3333750"/>
            <a:ext cx="1081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extends</a:t>
            </a:r>
          </a:p>
        </p:txBody>
      </p:sp>
      <p:sp>
        <p:nvSpPr>
          <p:cNvPr id="576537" name="Text Box 25"/>
          <p:cNvSpPr txBox="1">
            <a:spLocks noChangeArrowheads="1"/>
          </p:cNvSpPr>
          <p:nvPr/>
        </p:nvSpPr>
        <p:spPr bwMode="auto">
          <a:xfrm>
            <a:off x="6543675" y="5222875"/>
            <a:ext cx="1081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14994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8" grpId="0" animBg="1"/>
      <p:bldP spid="576519" grpId="0" animBg="1"/>
      <p:bldP spid="576521" grpId="0"/>
      <p:bldP spid="576522" grpId="0" animBg="1"/>
      <p:bldP spid="576523" grpId="0" animBg="1"/>
      <p:bldP spid="576525" grpId="0"/>
      <p:bldP spid="576526" grpId="0" animBg="1"/>
      <p:bldP spid="576527" grpId="0" animBg="1"/>
      <p:bldP spid="576528" grpId="0" animBg="1"/>
      <p:bldP spid="576530" grpId="0" animBg="1"/>
      <p:bldP spid="576534" grpId="0"/>
      <p:bldP spid="576535" grpId="0"/>
      <p:bldP spid="576536" grpId="0"/>
      <p:bldP spid="5765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Cryptography Architecture (JCA)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Cryptographic framework for the Java platform</a:t>
            </a:r>
          </a:p>
          <a:p>
            <a:r>
              <a:rPr lang="en-US"/>
              <a:t>Design principles</a:t>
            </a:r>
          </a:p>
          <a:p>
            <a:pPr lvl="1"/>
            <a:r>
              <a:rPr lang="en-US"/>
              <a:t>Algorithm independence and extensibility</a:t>
            </a:r>
          </a:p>
          <a:p>
            <a:pPr lvl="1"/>
            <a:r>
              <a:rPr lang="en-US"/>
              <a:t>Implementation independence and interoperability</a:t>
            </a:r>
          </a:p>
          <a:p>
            <a:pPr lvl="1"/>
            <a:endParaRPr lang="en-US"/>
          </a:p>
          <a:p>
            <a:r>
              <a:rPr lang="en-US"/>
              <a:t>Architecture based on:</a:t>
            </a:r>
          </a:p>
          <a:p>
            <a:pPr lvl="1"/>
            <a:r>
              <a:rPr lang="en-US"/>
              <a:t>Cryptographic Service Providers (CSPs)</a:t>
            </a:r>
          </a:p>
          <a:p>
            <a:pPr lvl="2"/>
            <a:r>
              <a:rPr lang="en-US"/>
              <a:t>Packages implementing one or more cryptographic services</a:t>
            </a:r>
          </a:p>
          <a:p>
            <a:pPr lvl="1"/>
            <a:r>
              <a:rPr lang="en-US"/>
              <a:t>Engine Classes</a:t>
            </a:r>
          </a:p>
          <a:p>
            <a:pPr lvl="2"/>
            <a:r>
              <a:rPr lang="en-US"/>
              <a:t>Abstract definition (abstract class) of a cryptographic service</a:t>
            </a:r>
          </a:p>
          <a:p>
            <a:pPr lvl="2"/>
            <a:r>
              <a:rPr lang="en-US"/>
              <a:t>Instance creation via factory methods (static method </a:t>
            </a:r>
            <a:r>
              <a:rPr lang="en-US" b="1"/>
              <a:t>getInstance</a:t>
            </a:r>
            <a:r>
              <a:rPr lang="en-US"/>
              <a:t>)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/>
              <a:t>Specification Classes</a:t>
            </a:r>
          </a:p>
          <a:p>
            <a:pPr lvl="2"/>
            <a:r>
              <a:rPr lang="en-US"/>
              <a:t>Normalized and transparent representations of cryptographic objects, such as keys and other parameters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 class examples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Signature</a:t>
            </a:r>
            <a:r>
              <a:rPr lang="en-US"/>
              <a:t> class – digital signature</a:t>
            </a:r>
          </a:p>
          <a:p>
            <a:r>
              <a:rPr lang="en-US" b="1"/>
              <a:t>Cipher</a:t>
            </a:r>
            <a:r>
              <a:rPr lang="en-US"/>
              <a:t> class – symmetric and asymmetric encryption</a:t>
            </a:r>
          </a:p>
          <a:p>
            <a:r>
              <a:rPr lang="en-US" b="1"/>
              <a:t>Mac</a:t>
            </a:r>
            <a:r>
              <a:rPr lang="en-US"/>
              <a:t> class – message authentication codes</a:t>
            </a:r>
          </a:p>
          <a:p>
            <a:endParaRPr lang="en-US"/>
          </a:p>
          <a:p>
            <a:r>
              <a:rPr lang="en-US" b="1"/>
              <a:t>KeyStore</a:t>
            </a:r>
            <a:r>
              <a:rPr lang="en-US"/>
              <a:t> class - storage for cryptographic keys and certificates</a:t>
            </a:r>
          </a:p>
          <a:p>
            <a:pPr lvl="1"/>
            <a:r>
              <a:rPr lang="en-US"/>
              <a:t>Entries stored: private keys, secret keys and trusted certificates</a:t>
            </a:r>
          </a:p>
          <a:p>
            <a:pPr lvl="1"/>
            <a:r>
              <a:rPr lang="en-US"/>
              <a:t>Each entry is identified by a alias</a:t>
            </a:r>
          </a:p>
          <a:p>
            <a:pPr lvl="1"/>
            <a:r>
              <a:rPr lang="en-US"/>
              <a:t>Abstract, various implementations: JKS (Sun), PKCS# 12</a:t>
            </a:r>
          </a:p>
          <a:p>
            <a:pPr lvl="1"/>
            <a:endParaRPr lang="en-US"/>
          </a:p>
          <a:p>
            <a:r>
              <a:rPr lang="en-US" b="1"/>
              <a:t>CertPathValidator</a:t>
            </a:r>
            <a:r>
              <a:rPr lang="en-US"/>
              <a:t>  class – validation of certificate chains</a:t>
            </a:r>
          </a:p>
        </p:txBody>
      </p:sp>
    </p:spTree>
    <p:extLst>
      <p:ext uri="{BB962C8B-B14F-4D97-AF65-F5344CB8AC3E}">
        <p14:creationId xmlns:p14="http://schemas.microsoft.com/office/powerpoint/2010/main" val="35926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Functionality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SSLSocketFactory</a:t>
            </a:r>
            <a:r>
              <a:rPr lang="en-US"/>
              <a:t> and </a:t>
            </a:r>
            <a:r>
              <a:rPr lang="en-US" b="1"/>
              <a:t>SSLServerSocketFactory</a:t>
            </a:r>
          </a:p>
          <a:p>
            <a:pPr lvl="1"/>
            <a:r>
              <a:rPr lang="en-US"/>
              <a:t>Obtain the default and supported cipher suites</a:t>
            </a:r>
          </a:p>
          <a:p>
            <a:pPr lvl="1"/>
            <a:r>
              <a:rPr lang="en-US"/>
              <a:t>Create socket instances</a:t>
            </a:r>
          </a:p>
          <a:p>
            <a:pPr lvl="1"/>
            <a:endParaRPr lang="en-US"/>
          </a:p>
          <a:p>
            <a:r>
              <a:rPr lang="en-US" b="1"/>
              <a:t>SSLSocket</a:t>
            </a:r>
            <a:r>
              <a:rPr lang="en-US"/>
              <a:t> and </a:t>
            </a:r>
            <a:r>
              <a:rPr lang="en-US" b="1"/>
              <a:t>SSLServerSocket</a:t>
            </a:r>
            <a:r>
              <a:rPr lang="en-US"/>
              <a:t>:</a:t>
            </a:r>
          </a:p>
          <a:p>
            <a:pPr lvl="1"/>
            <a:r>
              <a:rPr lang="en-US"/>
              <a:t>Initialize the handshake and receive notifications of its completion</a:t>
            </a:r>
          </a:p>
          <a:p>
            <a:pPr lvl="1"/>
            <a:r>
              <a:rPr lang="en-US"/>
              <a:t>Define the enabled protocols (SSL v3.0, TLS v1.0) and enabled cipher suites</a:t>
            </a:r>
          </a:p>
          <a:p>
            <a:pPr lvl="1"/>
            <a:r>
              <a:rPr lang="en-US"/>
              <a:t>Accept/require client authentication</a:t>
            </a:r>
          </a:p>
          <a:p>
            <a:pPr lvl="1"/>
            <a:r>
              <a:rPr lang="en-US"/>
              <a:t>Obtain the negotiated session</a:t>
            </a:r>
          </a:p>
          <a:p>
            <a:pPr lvl="1"/>
            <a:endParaRPr lang="en-US"/>
          </a:p>
          <a:p>
            <a:r>
              <a:rPr lang="en-US" b="1"/>
              <a:t>SSLSession</a:t>
            </a:r>
          </a:p>
          <a:p>
            <a:pPr lvl="1"/>
            <a:r>
              <a:rPr lang="en-US"/>
              <a:t>Obtain the negotiated cipher suite</a:t>
            </a:r>
          </a:p>
          <a:p>
            <a:pPr lvl="1"/>
            <a:r>
              <a:rPr lang="en-US"/>
              <a:t>Get the authenticated peer identity and certificate chain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SSL/TLS Goals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7913"/>
            <a:ext cx="8415338" cy="301783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Creation, management and operation of a secure connection</a:t>
            </a:r>
          </a:p>
          <a:p>
            <a:r>
              <a:rPr lang="en-US"/>
              <a:t>Creation and management</a:t>
            </a:r>
          </a:p>
          <a:p>
            <a:pPr lvl="1"/>
            <a:r>
              <a:rPr lang="en-US"/>
              <a:t>Endpoint authentication</a:t>
            </a:r>
          </a:p>
          <a:p>
            <a:pPr lvl="1"/>
            <a:r>
              <a:rPr lang="en-US"/>
              <a:t>Key and parameters establishment</a:t>
            </a:r>
          </a:p>
          <a:p>
            <a:pPr lvl="1"/>
            <a:r>
              <a:rPr lang="en-US"/>
              <a:t>Parameter reuse</a:t>
            </a:r>
          </a:p>
          <a:p>
            <a:r>
              <a:rPr lang="en-US"/>
              <a:t>Operation</a:t>
            </a:r>
          </a:p>
          <a:p>
            <a:pPr lvl="1"/>
            <a:r>
              <a:rPr lang="en-US"/>
              <a:t>Message confidentiality</a:t>
            </a:r>
          </a:p>
          <a:p>
            <a:pPr lvl="1"/>
            <a:r>
              <a:rPr lang="en-US"/>
              <a:t>Message authentication</a:t>
            </a:r>
          </a:p>
        </p:txBody>
      </p:sp>
      <p:sp>
        <p:nvSpPr>
          <p:cNvPr id="419844" name="Oval 4"/>
          <p:cNvSpPr>
            <a:spLocks noChangeArrowheads="1"/>
          </p:cNvSpPr>
          <p:nvPr/>
        </p:nvSpPr>
        <p:spPr bwMode="auto">
          <a:xfrm>
            <a:off x="800100" y="4762500"/>
            <a:ext cx="1368425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client</a:t>
            </a:r>
          </a:p>
        </p:txBody>
      </p:sp>
      <p:sp>
        <p:nvSpPr>
          <p:cNvPr id="419845" name="Oval 5"/>
          <p:cNvSpPr>
            <a:spLocks noChangeArrowheads="1"/>
          </p:cNvSpPr>
          <p:nvPr/>
        </p:nvSpPr>
        <p:spPr bwMode="auto">
          <a:xfrm>
            <a:off x="6921500" y="4762500"/>
            <a:ext cx="1368425" cy="1079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server</a:t>
            </a:r>
          </a:p>
        </p:txBody>
      </p:sp>
      <p:sp>
        <p:nvSpPr>
          <p:cNvPr id="419846" name="AutoShape 6"/>
          <p:cNvSpPr>
            <a:spLocks noChangeArrowheads="1"/>
          </p:cNvSpPr>
          <p:nvPr/>
        </p:nvSpPr>
        <p:spPr bwMode="auto">
          <a:xfrm rot="16200000">
            <a:off x="4437063" y="3070225"/>
            <a:ext cx="215900" cy="4464050"/>
          </a:xfrm>
          <a:prstGeom prst="can">
            <a:avLst>
              <a:gd name="adj" fmla="val 66146"/>
            </a:avLst>
          </a:prstGeom>
          <a:solidFill>
            <a:srgbClr val="DDDDDD">
              <a:alpha val="25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/>
          </a:p>
        </p:txBody>
      </p:sp>
      <p:cxnSp>
        <p:nvCxnSpPr>
          <p:cNvPr id="419847" name="AutoShape 7"/>
          <p:cNvCxnSpPr>
            <a:cxnSpLocks noChangeShapeType="1"/>
            <a:stCxn id="419844" idx="6"/>
            <a:endCxn id="419845" idx="2"/>
          </p:cNvCxnSpPr>
          <p:nvPr/>
        </p:nvCxnSpPr>
        <p:spPr bwMode="auto">
          <a:xfrm>
            <a:off x="2168525" y="5302250"/>
            <a:ext cx="47529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3159125" y="4257675"/>
            <a:ext cx="27543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800">
                <a:latin typeface="Arial" charset="0"/>
              </a:rPr>
              <a:t>Secure Connection</a:t>
            </a:r>
          </a:p>
        </p:txBody>
      </p:sp>
      <p:cxnSp>
        <p:nvCxnSpPr>
          <p:cNvPr id="419849" name="AutoShape 9"/>
          <p:cNvCxnSpPr>
            <a:cxnSpLocks noChangeShapeType="1"/>
            <a:stCxn id="419848" idx="2"/>
            <a:endCxn id="419846" idx="4"/>
          </p:cNvCxnSpPr>
          <p:nvPr/>
        </p:nvCxnSpPr>
        <p:spPr bwMode="auto">
          <a:xfrm>
            <a:off x="4537075" y="4624388"/>
            <a:ext cx="7938" cy="569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801688" y="4441825"/>
            <a:ext cx="1419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>
                <a:latin typeface="Arial" charset="0"/>
              </a:rPr>
              <a:t>Endpoint</a:t>
            </a:r>
          </a:p>
        </p:txBody>
      </p:sp>
      <p:sp>
        <p:nvSpPr>
          <p:cNvPr id="419851" name="Text Box 11"/>
          <p:cNvSpPr txBox="1">
            <a:spLocks noChangeArrowheads="1"/>
          </p:cNvSpPr>
          <p:nvPr/>
        </p:nvSpPr>
        <p:spPr bwMode="auto">
          <a:xfrm>
            <a:off x="6867525" y="4449763"/>
            <a:ext cx="1419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>
                <a:latin typeface="Arial" charset="0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4118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based architecture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447675" y="1474788"/>
            <a:ext cx="1385888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 b="1">
                <a:latin typeface="Arial" charset="0"/>
              </a:rPr>
              <a:t>SSLSocket</a:t>
            </a:r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438150" y="2638425"/>
            <a:ext cx="1385888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 b="1">
                <a:latin typeface="Arial" charset="0"/>
              </a:rPr>
              <a:t>SSLServerSocket</a:t>
            </a:r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2092325" y="1474788"/>
            <a:ext cx="2027238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 b="1">
                <a:latin typeface="Arial" charset="0"/>
              </a:rPr>
              <a:t>SSLSocketFactory</a:t>
            </a: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2092325" y="2638425"/>
            <a:ext cx="2001838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 b="1">
                <a:latin typeface="Arial" charset="0"/>
              </a:rPr>
              <a:t>SSLServerSocketFactory</a:t>
            </a:r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4421188" y="1935163"/>
            <a:ext cx="1236662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000">
                <a:latin typeface="Arial" charset="0"/>
              </a:rPr>
              <a:t>&lt;&lt;engine class&gt;&gt;</a:t>
            </a:r>
            <a:endParaRPr lang="en-US" sz="1200" b="1">
              <a:latin typeface="Arial" charset="0"/>
            </a:endParaRPr>
          </a:p>
          <a:p>
            <a:pPr algn="ctr" eaLnBrk="0" hangingPunct="0"/>
            <a:r>
              <a:rPr lang="en-US" sz="1200" b="1">
                <a:latin typeface="Arial" charset="0"/>
              </a:rPr>
              <a:t>SSLContext</a:t>
            </a:r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auto">
          <a:xfrm>
            <a:off x="5248275" y="2781300"/>
            <a:ext cx="1395413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000">
                <a:latin typeface="Arial" charset="0"/>
              </a:rPr>
              <a:t>&lt;&lt;engine class&gt;&gt;</a:t>
            </a:r>
            <a:r>
              <a:rPr lang="en-US" sz="1200" b="1">
                <a:latin typeface="Arial" charset="0"/>
              </a:rPr>
              <a:t> </a:t>
            </a:r>
          </a:p>
          <a:p>
            <a:pPr algn="ctr" eaLnBrk="0" hangingPunct="0"/>
            <a:r>
              <a:rPr lang="en-US" sz="1200" b="1">
                <a:latin typeface="Arial" charset="0"/>
              </a:rPr>
              <a:t>SecureRandom</a:t>
            </a:r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5265738" y="3797300"/>
            <a:ext cx="1377950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 b="1">
                <a:latin typeface="Arial" charset="0"/>
              </a:rPr>
              <a:t>KeyManager</a:t>
            </a:r>
          </a:p>
        </p:txBody>
      </p:sp>
      <p:sp>
        <p:nvSpPr>
          <p:cNvPr id="581642" name="Rectangle 10"/>
          <p:cNvSpPr>
            <a:spLocks noChangeArrowheads="1"/>
          </p:cNvSpPr>
          <p:nvPr/>
        </p:nvSpPr>
        <p:spPr bwMode="auto">
          <a:xfrm>
            <a:off x="5275263" y="4992688"/>
            <a:ext cx="1377950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 b="1">
                <a:latin typeface="Arial" charset="0"/>
              </a:rPr>
              <a:t>TrustManager</a:t>
            </a:r>
          </a:p>
        </p:txBody>
      </p:sp>
      <p:sp>
        <p:nvSpPr>
          <p:cNvPr id="581643" name="Rectangle 11"/>
          <p:cNvSpPr>
            <a:spLocks noChangeArrowheads="1"/>
          </p:cNvSpPr>
          <p:nvPr/>
        </p:nvSpPr>
        <p:spPr bwMode="auto">
          <a:xfrm>
            <a:off x="6867525" y="3798888"/>
            <a:ext cx="1835150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000">
                <a:latin typeface="Arial" charset="0"/>
              </a:rPr>
              <a:t>&lt;&lt;engine class&gt;&gt;</a:t>
            </a:r>
            <a:endParaRPr lang="en-US" sz="1000" b="1">
              <a:latin typeface="Arial" charset="0"/>
            </a:endParaRPr>
          </a:p>
          <a:p>
            <a:pPr algn="ctr" eaLnBrk="0" hangingPunct="0"/>
            <a:r>
              <a:rPr lang="en-US" sz="1200" b="1">
                <a:latin typeface="Arial" charset="0"/>
              </a:rPr>
              <a:t>KeyManagerFactory</a:t>
            </a:r>
          </a:p>
        </p:txBody>
      </p:sp>
      <p:sp>
        <p:nvSpPr>
          <p:cNvPr id="581644" name="Rectangle 12"/>
          <p:cNvSpPr>
            <a:spLocks noChangeArrowheads="1"/>
          </p:cNvSpPr>
          <p:nvPr/>
        </p:nvSpPr>
        <p:spPr bwMode="auto">
          <a:xfrm>
            <a:off x="6892925" y="4992688"/>
            <a:ext cx="1835150" cy="41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000">
                <a:latin typeface="Arial" charset="0"/>
              </a:rPr>
              <a:t>&lt;&lt;engine class&gt;&gt;</a:t>
            </a:r>
            <a:endParaRPr lang="en-US" sz="1200" b="1">
              <a:latin typeface="Arial" charset="0"/>
            </a:endParaRPr>
          </a:p>
          <a:p>
            <a:pPr algn="ctr" eaLnBrk="0" hangingPunct="0"/>
            <a:r>
              <a:rPr lang="en-US" sz="1200" b="1">
                <a:latin typeface="Arial" charset="0"/>
              </a:rPr>
              <a:t>TrustManagerFactory</a:t>
            </a:r>
          </a:p>
        </p:txBody>
      </p:sp>
      <p:cxnSp>
        <p:nvCxnSpPr>
          <p:cNvPr id="581645" name="AutoShape 13"/>
          <p:cNvCxnSpPr>
            <a:cxnSpLocks noChangeShapeType="1"/>
            <a:stCxn id="581637" idx="1"/>
            <a:endCxn id="581635" idx="3"/>
          </p:cNvCxnSpPr>
          <p:nvPr/>
        </p:nvCxnSpPr>
        <p:spPr bwMode="auto">
          <a:xfrm flipH="1">
            <a:off x="1833563" y="1682750"/>
            <a:ext cx="258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1646" name="AutoShape 14"/>
          <p:cNvCxnSpPr>
            <a:cxnSpLocks noChangeShapeType="1"/>
            <a:stCxn id="581638" idx="1"/>
            <a:endCxn id="581636" idx="3"/>
          </p:cNvCxnSpPr>
          <p:nvPr/>
        </p:nvCxnSpPr>
        <p:spPr bwMode="auto">
          <a:xfrm flipH="1">
            <a:off x="1824038" y="2846388"/>
            <a:ext cx="268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1647" name="AutoShape 15"/>
          <p:cNvCxnSpPr>
            <a:cxnSpLocks noChangeShapeType="1"/>
            <a:stCxn id="581639" idx="1"/>
            <a:endCxn id="581637" idx="3"/>
          </p:cNvCxnSpPr>
          <p:nvPr/>
        </p:nvCxnSpPr>
        <p:spPr bwMode="auto">
          <a:xfrm flipH="1" flipV="1">
            <a:off x="4119563" y="1682750"/>
            <a:ext cx="30162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1648" name="AutoShape 16"/>
          <p:cNvCxnSpPr>
            <a:cxnSpLocks noChangeShapeType="1"/>
            <a:stCxn id="581639" idx="1"/>
            <a:endCxn id="581638" idx="3"/>
          </p:cNvCxnSpPr>
          <p:nvPr/>
        </p:nvCxnSpPr>
        <p:spPr bwMode="auto">
          <a:xfrm flipH="1">
            <a:off x="4094163" y="2143125"/>
            <a:ext cx="3270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1649" name="AutoShape 17"/>
          <p:cNvCxnSpPr>
            <a:cxnSpLocks noChangeShapeType="1"/>
            <a:stCxn id="581643" idx="1"/>
            <a:endCxn id="581641" idx="3"/>
          </p:cNvCxnSpPr>
          <p:nvPr/>
        </p:nvCxnSpPr>
        <p:spPr bwMode="auto">
          <a:xfrm flipH="1" flipV="1">
            <a:off x="6643688" y="4005263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1650" name="AutoShape 18"/>
          <p:cNvCxnSpPr>
            <a:cxnSpLocks noChangeShapeType="1"/>
            <a:stCxn id="581644" idx="1"/>
            <a:endCxn id="581642" idx="3"/>
          </p:cNvCxnSpPr>
          <p:nvPr/>
        </p:nvCxnSpPr>
        <p:spPr bwMode="auto">
          <a:xfrm flipH="1">
            <a:off x="6653213" y="5200650"/>
            <a:ext cx="2397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1651" name="AutoShape 19"/>
          <p:cNvCxnSpPr>
            <a:cxnSpLocks noChangeShapeType="1"/>
            <a:stCxn id="581639" idx="2"/>
            <a:endCxn id="581640" idx="1"/>
          </p:cNvCxnSpPr>
          <p:nvPr/>
        </p:nvCxnSpPr>
        <p:spPr bwMode="auto">
          <a:xfrm rot="16200000" flipH="1">
            <a:off x="4825206" y="2566195"/>
            <a:ext cx="638175" cy="2079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81652" name="AutoShape 20"/>
          <p:cNvCxnSpPr>
            <a:cxnSpLocks noChangeShapeType="1"/>
            <a:stCxn id="581639" idx="2"/>
            <a:endCxn id="581641" idx="1"/>
          </p:cNvCxnSpPr>
          <p:nvPr/>
        </p:nvCxnSpPr>
        <p:spPr bwMode="auto">
          <a:xfrm rot="16200000" flipH="1">
            <a:off x="4325938" y="3065463"/>
            <a:ext cx="1654175" cy="2254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81653" name="AutoShape 21"/>
          <p:cNvCxnSpPr>
            <a:cxnSpLocks noChangeShapeType="1"/>
            <a:stCxn id="581639" idx="2"/>
            <a:endCxn id="581642" idx="1"/>
          </p:cNvCxnSpPr>
          <p:nvPr/>
        </p:nvCxnSpPr>
        <p:spPr bwMode="auto">
          <a:xfrm rot="16200000" flipH="1">
            <a:off x="3733007" y="3658394"/>
            <a:ext cx="2849562" cy="234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1654" name="AutoShape 22"/>
          <p:cNvSpPr>
            <a:spLocks noChangeArrowheads="1"/>
          </p:cNvSpPr>
          <p:nvPr/>
        </p:nvSpPr>
        <p:spPr bwMode="auto">
          <a:xfrm>
            <a:off x="6878638" y="4400550"/>
            <a:ext cx="1804987" cy="32385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Arial" charset="0"/>
              </a:rPr>
              <a:t>Keys</a:t>
            </a:r>
          </a:p>
        </p:txBody>
      </p:sp>
      <p:sp>
        <p:nvSpPr>
          <p:cNvPr id="581655" name="AutoShape 23"/>
          <p:cNvSpPr>
            <a:spLocks noChangeArrowheads="1"/>
          </p:cNvSpPr>
          <p:nvPr/>
        </p:nvSpPr>
        <p:spPr bwMode="auto">
          <a:xfrm>
            <a:off x="6905625" y="5613400"/>
            <a:ext cx="1811338" cy="32385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Arial" charset="0"/>
              </a:rPr>
              <a:t>Trust</a:t>
            </a:r>
          </a:p>
        </p:txBody>
      </p:sp>
      <p:cxnSp>
        <p:nvCxnSpPr>
          <p:cNvPr id="581656" name="AutoShape 24"/>
          <p:cNvCxnSpPr>
            <a:cxnSpLocks noChangeShapeType="1"/>
            <a:stCxn id="581654" idx="0"/>
            <a:endCxn id="581643" idx="2"/>
          </p:cNvCxnSpPr>
          <p:nvPr/>
        </p:nvCxnSpPr>
        <p:spPr bwMode="auto">
          <a:xfrm flipV="1">
            <a:off x="7781925" y="4214813"/>
            <a:ext cx="3175" cy="185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1657" name="AutoShape 25"/>
          <p:cNvCxnSpPr>
            <a:cxnSpLocks noChangeShapeType="1"/>
            <a:stCxn id="581655" idx="0"/>
            <a:endCxn id="581644" idx="2"/>
          </p:cNvCxnSpPr>
          <p:nvPr/>
        </p:nvCxnSpPr>
        <p:spPr bwMode="auto">
          <a:xfrm flipH="1" flipV="1">
            <a:off x="7810500" y="5408613"/>
            <a:ext cx="1588" cy="204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1600200" y="2325688"/>
            <a:ext cx="6985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creates</a:t>
            </a:r>
          </a:p>
        </p:txBody>
      </p:sp>
      <p:cxnSp>
        <p:nvCxnSpPr>
          <p:cNvPr id="581659" name="AutoShape 27"/>
          <p:cNvCxnSpPr>
            <a:cxnSpLocks noChangeShapeType="1"/>
            <a:stCxn id="581636" idx="0"/>
            <a:endCxn id="581635" idx="2"/>
          </p:cNvCxnSpPr>
          <p:nvPr/>
        </p:nvCxnSpPr>
        <p:spPr bwMode="auto">
          <a:xfrm flipV="1">
            <a:off x="1131888" y="1890713"/>
            <a:ext cx="9525" cy="747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1660" name="Text Box 28"/>
          <p:cNvSpPr txBox="1">
            <a:spLocks noChangeArrowheads="1"/>
          </p:cNvSpPr>
          <p:nvPr/>
        </p:nvSpPr>
        <p:spPr bwMode="auto">
          <a:xfrm>
            <a:off x="1600200" y="1146175"/>
            <a:ext cx="6985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creates</a:t>
            </a:r>
          </a:p>
        </p:txBody>
      </p:sp>
      <p:sp>
        <p:nvSpPr>
          <p:cNvPr id="581661" name="Text Box 29"/>
          <p:cNvSpPr txBox="1">
            <a:spLocks noChangeArrowheads="1"/>
          </p:cNvSpPr>
          <p:nvPr/>
        </p:nvSpPr>
        <p:spPr bwMode="auto">
          <a:xfrm>
            <a:off x="368300" y="2111375"/>
            <a:ext cx="6985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creates</a:t>
            </a:r>
          </a:p>
        </p:txBody>
      </p:sp>
      <p:sp>
        <p:nvSpPr>
          <p:cNvPr id="581662" name="Text Box 30"/>
          <p:cNvSpPr txBox="1">
            <a:spLocks noChangeArrowheads="1"/>
          </p:cNvSpPr>
          <p:nvPr/>
        </p:nvSpPr>
        <p:spPr bwMode="auto">
          <a:xfrm>
            <a:off x="3616325" y="2043113"/>
            <a:ext cx="6985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creates</a:t>
            </a:r>
          </a:p>
        </p:txBody>
      </p:sp>
      <p:sp>
        <p:nvSpPr>
          <p:cNvPr id="581663" name="Text Box 31"/>
          <p:cNvSpPr txBox="1">
            <a:spLocks noChangeArrowheads="1"/>
          </p:cNvSpPr>
          <p:nvPr/>
        </p:nvSpPr>
        <p:spPr bwMode="auto">
          <a:xfrm>
            <a:off x="3316288" y="3459163"/>
            <a:ext cx="16398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Parametrized by</a:t>
            </a:r>
          </a:p>
        </p:txBody>
      </p:sp>
    </p:spTree>
    <p:extLst>
      <p:ext uri="{BB962C8B-B14F-4D97-AF65-F5344CB8AC3E}">
        <p14:creationId xmlns:p14="http://schemas.microsoft.com/office/powerpoint/2010/main" val="298040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animBg="1"/>
      <p:bldP spid="581636" grpId="0" animBg="1"/>
      <p:bldP spid="581637" grpId="0" animBg="1"/>
      <p:bldP spid="581638" grpId="0" animBg="1"/>
      <p:bldP spid="581639" grpId="0" animBg="1"/>
      <p:bldP spid="581640" grpId="0" animBg="1"/>
      <p:bldP spid="581641" grpId="0" animBg="1"/>
      <p:bldP spid="581642" grpId="0" animBg="1"/>
      <p:bldP spid="581643" grpId="0" animBg="1"/>
      <p:bldP spid="581644" grpId="0" animBg="1"/>
      <p:bldP spid="581658" grpId="0"/>
      <p:bldP spid="581660" grpId="0"/>
      <p:bldP spid="581661" grpId="0"/>
      <p:bldP spid="581662" grpId="0"/>
      <p:bldP spid="5816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Factory creation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998538"/>
            <a:ext cx="8362950" cy="3371850"/>
          </a:xfrm>
        </p:spPr>
        <p:txBody>
          <a:bodyPr/>
          <a:lstStyle/>
          <a:p>
            <a:r>
              <a:rPr lang="en-US" sz="1800"/>
              <a:t>The creation of </a:t>
            </a:r>
            <a:r>
              <a:rPr lang="en-US" sz="1800" b="1"/>
              <a:t>SSLSocketFactory</a:t>
            </a:r>
            <a:r>
              <a:rPr lang="en-US" sz="1800"/>
              <a:t> and </a:t>
            </a:r>
            <a:r>
              <a:rPr lang="en-US" sz="1800" b="1"/>
              <a:t>SSLServerSocketFactory</a:t>
            </a:r>
            <a:r>
              <a:rPr lang="en-US" sz="1800"/>
              <a:t> is done by </a:t>
            </a:r>
            <a:r>
              <a:rPr lang="en-US" sz="1800" b="1"/>
              <a:t>SSLContext</a:t>
            </a:r>
            <a:r>
              <a:rPr lang="en-US" sz="1800"/>
              <a:t> instances</a:t>
            </a:r>
          </a:p>
          <a:p>
            <a:endParaRPr lang="en-US" sz="1800"/>
          </a:p>
          <a:p>
            <a:r>
              <a:rPr lang="en-US" sz="1800"/>
              <a:t>Implicit used via the static methods </a:t>
            </a:r>
            <a:r>
              <a:rPr lang="en-US" sz="1800" b="1"/>
              <a:t>getDefault</a:t>
            </a:r>
            <a:r>
              <a:rPr lang="en-US" sz="1800"/>
              <a:t> from </a:t>
            </a:r>
            <a:r>
              <a:rPr lang="en-US" sz="1800" b="1"/>
              <a:t>SSLSocketFactory</a:t>
            </a:r>
            <a:r>
              <a:rPr lang="en-US" sz="1800"/>
              <a:t> and </a:t>
            </a:r>
            <a:r>
              <a:rPr lang="en-US" sz="1800" b="1"/>
              <a:t>SSLServerSocketFactory</a:t>
            </a:r>
          </a:p>
          <a:p>
            <a:pPr lvl="1"/>
            <a:endParaRPr lang="en-US" sz="1600" b="1"/>
          </a:p>
          <a:p>
            <a:r>
              <a:rPr lang="en-US" sz="1800" b="1"/>
              <a:t>SSLContext</a:t>
            </a:r>
            <a:r>
              <a:rPr lang="en-US" sz="1800"/>
              <a:t> instance creation using the </a:t>
            </a:r>
            <a:r>
              <a:rPr lang="en-US" sz="1800" b="1"/>
              <a:t>getInstance</a:t>
            </a:r>
            <a:r>
              <a:rPr lang="en-US" sz="1800"/>
              <a:t> static method, initialized with</a:t>
            </a:r>
          </a:p>
          <a:p>
            <a:pPr lvl="1"/>
            <a:r>
              <a:rPr lang="en-US" sz="1600"/>
              <a:t>Randomness source – </a:t>
            </a:r>
            <a:r>
              <a:rPr lang="en-US" sz="1600" b="1"/>
              <a:t>SecureRandom</a:t>
            </a:r>
            <a:r>
              <a:rPr lang="en-US" sz="1600"/>
              <a:t> class</a:t>
            </a:r>
          </a:p>
          <a:p>
            <a:pPr lvl="1"/>
            <a:r>
              <a:rPr lang="en-US" sz="1600"/>
              <a:t>Key manager – </a:t>
            </a:r>
            <a:r>
              <a:rPr lang="en-US" sz="1600" b="1"/>
              <a:t>KeyManager</a:t>
            </a:r>
            <a:r>
              <a:rPr lang="en-US" sz="1600"/>
              <a:t> class</a:t>
            </a:r>
          </a:p>
          <a:p>
            <a:pPr lvl="1"/>
            <a:r>
              <a:rPr lang="en-US" sz="1600"/>
              <a:t>Trust manager – </a:t>
            </a:r>
            <a:r>
              <a:rPr lang="en-US" sz="1600" b="1"/>
              <a:t>TrustManager</a:t>
            </a:r>
            <a:r>
              <a:rPr lang="en-US" sz="160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993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 this?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6011863" y="1917700"/>
            <a:ext cx="5302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KeS</a:t>
            </a:r>
          </a:p>
        </p:txBody>
      </p:sp>
      <p:sp>
        <p:nvSpPr>
          <p:cNvPr id="584708" name="AutoShape 4"/>
          <p:cNvSpPr>
            <a:spLocks noChangeArrowheads="1"/>
          </p:cNvSpPr>
          <p:nvPr/>
        </p:nvSpPr>
        <p:spPr bwMode="auto">
          <a:xfrm>
            <a:off x="6588125" y="3357563"/>
            <a:ext cx="855663" cy="33655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Dec</a:t>
            </a:r>
          </a:p>
        </p:txBody>
      </p:sp>
      <p:sp>
        <p:nvSpPr>
          <p:cNvPr id="584709" name="Text Box 5"/>
          <p:cNvSpPr txBox="1">
            <a:spLocks noChangeArrowheads="1"/>
          </p:cNvSpPr>
          <p:nvPr/>
        </p:nvSpPr>
        <p:spPr bwMode="auto">
          <a:xfrm>
            <a:off x="8099425" y="3357563"/>
            <a:ext cx="312738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</a:t>
            </a:r>
          </a:p>
        </p:txBody>
      </p:sp>
      <p:sp>
        <p:nvSpPr>
          <p:cNvPr id="584710" name="AutoShape 6"/>
          <p:cNvSpPr>
            <a:spLocks noChangeArrowheads="1"/>
          </p:cNvSpPr>
          <p:nvPr/>
        </p:nvSpPr>
        <p:spPr bwMode="auto">
          <a:xfrm>
            <a:off x="2413000" y="2636838"/>
            <a:ext cx="863600" cy="336550"/>
          </a:xfrm>
          <a:prstGeom prst="roundRect">
            <a:avLst>
              <a:gd name="adj" fmla="val 16667"/>
            </a:avLst>
          </a:prstGeom>
          <a:solidFill>
            <a:srgbClr val="66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CVer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1403350" y="2636838"/>
            <a:ext cx="7207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KeS</a:t>
            </a:r>
          </a:p>
        </p:txBody>
      </p:sp>
      <p:sp>
        <p:nvSpPr>
          <p:cNvPr id="584712" name="AutoShape 8"/>
          <p:cNvSpPr>
            <a:spLocks noChangeArrowheads="1"/>
          </p:cNvSpPr>
          <p:nvPr/>
        </p:nvSpPr>
        <p:spPr bwMode="auto">
          <a:xfrm>
            <a:off x="1331913" y="3357563"/>
            <a:ext cx="863600" cy="33655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Enc</a:t>
            </a:r>
          </a:p>
        </p:txBody>
      </p:sp>
      <p:sp>
        <p:nvSpPr>
          <p:cNvPr id="584713" name="Text Box 9"/>
          <p:cNvSpPr txBox="1">
            <a:spLocks noChangeArrowheads="1"/>
          </p:cNvSpPr>
          <p:nvPr/>
        </p:nvSpPr>
        <p:spPr bwMode="auto">
          <a:xfrm>
            <a:off x="539750" y="3357563"/>
            <a:ext cx="312738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</a:t>
            </a:r>
          </a:p>
        </p:txBody>
      </p:sp>
      <p:cxnSp>
        <p:nvCxnSpPr>
          <p:cNvPr id="584714" name="AutoShape 10"/>
          <p:cNvCxnSpPr>
            <a:cxnSpLocks noChangeShapeType="1"/>
            <a:stCxn id="584707" idx="2"/>
            <a:endCxn id="584710" idx="3"/>
          </p:cNvCxnSpPr>
          <p:nvPr/>
        </p:nvCxnSpPr>
        <p:spPr bwMode="auto">
          <a:xfrm rot="5400000">
            <a:off x="4490244" y="1018381"/>
            <a:ext cx="573088" cy="30003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84715" name="AutoShape 11"/>
          <p:cNvCxnSpPr>
            <a:cxnSpLocks noChangeShapeType="1"/>
            <a:stCxn id="584710" idx="1"/>
            <a:endCxn id="584711" idx="3"/>
          </p:cNvCxnSpPr>
          <p:nvPr/>
        </p:nvCxnSpPr>
        <p:spPr bwMode="auto">
          <a:xfrm flipH="1" flipV="1">
            <a:off x="2124075" y="2794000"/>
            <a:ext cx="288925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4716" name="AutoShape 12"/>
          <p:cNvCxnSpPr>
            <a:cxnSpLocks noChangeShapeType="1"/>
            <a:stCxn id="584711" idx="2"/>
            <a:endCxn id="584712" idx="0"/>
          </p:cNvCxnSpPr>
          <p:nvPr/>
        </p:nvCxnSpPr>
        <p:spPr bwMode="auto">
          <a:xfrm>
            <a:off x="1763713" y="2951163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4717" name="AutoShape 13"/>
          <p:cNvCxnSpPr>
            <a:cxnSpLocks noChangeShapeType="1"/>
            <a:stCxn id="584713" idx="3"/>
            <a:endCxn id="584712" idx="1"/>
          </p:cNvCxnSpPr>
          <p:nvPr/>
        </p:nvCxnSpPr>
        <p:spPr bwMode="auto">
          <a:xfrm>
            <a:off x="852488" y="3514725"/>
            <a:ext cx="479425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4718" name="AutoShape 14"/>
          <p:cNvCxnSpPr>
            <a:cxnSpLocks noChangeShapeType="1"/>
            <a:stCxn id="584712" idx="3"/>
            <a:endCxn id="584708" idx="1"/>
          </p:cNvCxnSpPr>
          <p:nvPr/>
        </p:nvCxnSpPr>
        <p:spPr bwMode="auto">
          <a:xfrm>
            <a:off x="2195513" y="3525838"/>
            <a:ext cx="4392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4719" name="AutoShape 15"/>
          <p:cNvCxnSpPr>
            <a:cxnSpLocks noChangeShapeType="1"/>
            <a:stCxn id="584708" idx="3"/>
            <a:endCxn id="584709" idx="1"/>
          </p:cNvCxnSpPr>
          <p:nvPr/>
        </p:nvCxnSpPr>
        <p:spPr bwMode="auto">
          <a:xfrm flipV="1">
            <a:off x="7443788" y="3514725"/>
            <a:ext cx="655637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4720" name="Text Box 16"/>
          <p:cNvSpPr txBox="1">
            <a:spLocks noChangeArrowheads="1"/>
          </p:cNvSpPr>
          <p:nvPr/>
        </p:nvSpPr>
        <p:spPr bwMode="auto">
          <a:xfrm>
            <a:off x="6732588" y="1917700"/>
            <a:ext cx="574675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KdS</a:t>
            </a:r>
          </a:p>
        </p:txBody>
      </p:sp>
      <p:cxnSp>
        <p:nvCxnSpPr>
          <p:cNvPr id="584721" name="AutoShape 17"/>
          <p:cNvCxnSpPr>
            <a:cxnSpLocks noChangeShapeType="1"/>
            <a:stCxn id="584720" idx="2"/>
            <a:endCxn id="584708" idx="0"/>
          </p:cNvCxnSpPr>
          <p:nvPr/>
        </p:nvCxnSpPr>
        <p:spPr bwMode="auto">
          <a:xfrm flipH="1">
            <a:off x="7016750" y="2232025"/>
            <a:ext cx="3175" cy="112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4722" name="Text Box 18"/>
          <p:cNvSpPr txBox="1">
            <a:spLocks noChangeArrowheads="1"/>
          </p:cNvSpPr>
          <p:nvPr/>
        </p:nvSpPr>
        <p:spPr bwMode="auto">
          <a:xfrm>
            <a:off x="2484438" y="1917700"/>
            <a:ext cx="719137" cy="314325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Trust</a:t>
            </a:r>
          </a:p>
        </p:txBody>
      </p:sp>
      <p:cxnSp>
        <p:nvCxnSpPr>
          <p:cNvPr id="584723" name="AutoShape 19"/>
          <p:cNvCxnSpPr>
            <a:cxnSpLocks noChangeShapeType="1"/>
            <a:stCxn id="584722" idx="2"/>
            <a:endCxn id="584710" idx="0"/>
          </p:cNvCxnSpPr>
          <p:nvPr/>
        </p:nvCxnSpPr>
        <p:spPr bwMode="auto">
          <a:xfrm>
            <a:off x="2844800" y="2232025"/>
            <a:ext cx="0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4724" name="Text Box 20"/>
          <p:cNvSpPr txBox="1">
            <a:spLocks noChangeArrowheads="1"/>
          </p:cNvSpPr>
          <p:nvPr/>
        </p:nvSpPr>
        <p:spPr bwMode="auto">
          <a:xfrm>
            <a:off x="7092950" y="5159375"/>
            <a:ext cx="576263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KvC</a:t>
            </a:r>
          </a:p>
        </p:txBody>
      </p:sp>
      <p:sp>
        <p:nvSpPr>
          <p:cNvPr id="584725" name="AutoShape 21"/>
          <p:cNvSpPr>
            <a:spLocks noChangeArrowheads="1"/>
          </p:cNvSpPr>
          <p:nvPr/>
        </p:nvSpPr>
        <p:spPr bwMode="auto">
          <a:xfrm>
            <a:off x="6948488" y="5807075"/>
            <a:ext cx="855662" cy="33655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Verify</a:t>
            </a:r>
          </a:p>
        </p:txBody>
      </p:sp>
      <p:sp>
        <p:nvSpPr>
          <p:cNvPr id="584726" name="Text Box 22"/>
          <p:cNvSpPr txBox="1">
            <a:spLocks noChangeArrowheads="1"/>
          </p:cNvSpPr>
          <p:nvPr/>
        </p:nvSpPr>
        <p:spPr bwMode="auto">
          <a:xfrm>
            <a:off x="2484438" y="4438650"/>
            <a:ext cx="530225" cy="3143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KvC</a:t>
            </a:r>
          </a:p>
        </p:txBody>
      </p:sp>
      <p:sp>
        <p:nvSpPr>
          <p:cNvPr id="584727" name="Text Box 23"/>
          <p:cNvSpPr txBox="1">
            <a:spLocks noChangeArrowheads="1"/>
          </p:cNvSpPr>
          <p:nvPr/>
        </p:nvSpPr>
        <p:spPr bwMode="auto">
          <a:xfrm>
            <a:off x="1547813" y="4438650"/>
            <a:ext cx="576262" cy="314325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KsC</a:t>
            </a:r>
          </a:p>
        </p:txBody>
      </p:sp>
      <p:sp>
        <p:nvSpPr>
          <p:cNvPr id="584728" name="AutoShape 24"/>
          <p:cNvSpPr>
            <a:spLocks noChangeArrowheads="1"/>
          </p:cNvSpPr>
          <p:nvPr/>
        </p:nvSpPr>
        <p:spPr bwMode="auto">
          <a:xfrm>
            <a:off x="1403350" y="5807075"/>
            <a:ext cx="855663" cy="33655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Sign</a:t>
            </a:r>
          </a:p>
        </p:txBody>
      </p:sp>
      <p:cxnSp>
        <p:nvCxnSpPr>
          <p:cNvPr id="584729" name="AutoShape 25"/>
          <p:cNvCxnSpPr>
            <a:cxnSpLocks noChangeShapeType="1"/>
            <a:stCxn id="584727" idx="2"/>
            <a:endCxn id="584728" idx="0"/>
          </p:cNvCxnSpPr>
          <p:nvPr/>
        </p:nvCxnSpPr>
        <p:spPr bwMode="auto">
          <a:xfrm flipH="1">
            <a:off x="1831975" y="4752975"/>
            <a:ext cx="4763" cy="105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4730" name="AutoShape 26"/>
          <p:cNvCxnSpPr>
            <a:cxnSpLocks noChangeShapeType="1"/>
            <a:stCxn id="584726" idx="2"/>
            <a:endCxn id="584731" idx="1"/>
          </p:cNvCxnSpPr>
          <p:nvPr/>
        </p:nvCxnSpPr>
        <p:spPr bwMode="auto">
          <a:xfrm rot="16200000" flipH="1">
            <a:off x="4022725" y="3479800"/>
            <a:ext cx="573088" cy="3119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4731" name="AutoShape 27"/>
          <p:cNvSpPr>
            <a:spLocks noChangeArrowheads="1"/>
          </p:cNvSpPr>
          <p:nvPr/>
        </p:nvSpPr>
        <p:spPr bwMode="auto">
          <a:xfrm>
            <a:off x="5868988" y="5157788"/>
            <a:ext cx="863600" cy="336550"/>
          </a:xfrm>
          <a:prstGeom prst="roundRect">
            <a:avLst>
              <a:gd name="adj" fmla="val 16667"/>
            </a:avLst>
          </a:prstGeom>
          <a:solidFill>
            <a:srgbClr val="66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CVer</a:t>
            </a:r>
          </a:p>
        </p:txBody>
      </p:sp>
      <p:sp>
        <p:nvSpPr>
          <p:cNvPr id="584732" name="Text Box 28"/>
          <p:cNvSpPr txBox="1">
            <a:spLocks noChangeArrowheads="1"/>
          </p:cNvSpPr>
          <p:nvPr/>
        </p:nvSpPr>
        <p:spPr bwMode="auto">
          <a:xfrm>
            <a:off x="5940425" y="4438650"/>
            <a:ext cx="719138" cy="314325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Arial" charset="0"/>
              </a:rPr>
              <a:t>Trust</a:t>
            </a:r>
          </a:p>
        </p:txBody>
      </p:sp>
      <p:cxnSp>
        <p:nvCxnSpPr>
          <p:cNvPr id="584733" name="AutoShape 29"/>
          <p:cNvCxnSpPr>
            <a:cxnSpLocks noChangeShapeType="1"/>
            <a:stCxn id="584732" idx="2"/>
            <a:endCxn id="584731" idx="0"/>
          </p:cNvCxnSpPr>
          <p:nvPr/>
        </p:nvCxnSpPr>
        <p:spPr bwMode="auto">
          <a:xfrm>
            <a:off x="6300788" y="4752975"/>
            <a:ext cx="0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4734" name="AutoShape 30"/>
          <p:cNvCxnSpPr>
            <a:cxnSpLocks noChangeShapeType="1"/>
            <a:stCxn id="584731" idx="3"/>
            <a:endCxn id="584724" idx="1"/>
          </p:cNvCxnSpPr>
          <p:nvPr/>
        </p:nvCxnSpPr>
        <p:spPr bwMode="auto">
          <a:xfrm flipV="1">
            <a:off x="6732588" y="5316538"/>
            <a:ext cx="360362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4735" name="AutoShape 31"/>
          <p:cNvCxnSpPr>
            <a:cxnSpLocks noChangeShapeType="1"/>
            <a:stCxn id="584728" idx="3"/>
            <a:endCxn id="584725" idx="1"/>
          </p:cNvCxnSpPr>
          <p:nvPr/>
        </p:nvCxnSpPr>
        <p:spPr bwMode="auto">
          <a:xfrm>
            <a:off x="2259013" y="5975350"/>
            <a:ext cx="4689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4736" name="AutoShape 32"/>
          <p:cNvCxnSpPr>
            <a:cxnSpLocks noChangeShapeType="1"/>
            <a:stCxn id="584724" idx="2"/>
            <a:endCxn id="584725" idx="0"/>
          </p:cNvCxnSpPr>
          <p:nvPr/>
        </p:nvCxnSpPr>
        <p:spPr bwMode="auto">
          <a:xfrm flipH="1">
            <a:off x="7377113" y="5473700"/>
            <a:ext cx="4762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4737" name="Rectangle 33"/>
          <p:cNvSpPr>
            <a:spLocks noChangeArrowheads="1"/>
          </p:cNvSpPr>
          <p:nvPr/>
        </p:nvSpPr>
        <p:spPr bwMode="auto">
          <a:xfrm>
            <a:off x="395288" y="1844675"/>
            <a:ext cx="2952750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84738" name="Rectangle 34"/>
          <p:cNvSpPr>
            <a:spLocks noChangeArrowheads="1"/>
          </p:cNvSpPr>
          <p:nvPr/>
        </p:nvSpPr>
        <p:spPr bwMode="auto">
          <a:xfrm>
            <a:off x="5795963" y="4367213"/>
            <a:ext cx="2952750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84739" name="Rectangle 35"/>
          <p:cNvSpPr>
            <a:spLocks noChangeArrowheads="1"/>
          </p:cNvSpPr>
          <p:nvPr/>
        </p:nvSpPr>
        <p:spPr bwMode="auto">
          <a:xfrm>
            <a:off x="395288" y="4367213"/>
            <a:ext cx="2952750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84740" name="Rectangle 36"/>
          <p:cNvSpPr>
            <a:spLocks noChangeArrowheads="1"/>
          </p:cNvSpPr>
          <p:nvPr/>
        </p:nvSpPr>
        <p:spPr bwMode="auto">
          <a:xfrm>
            <a:off x="5795963" y="1844675"/>
            <a:ext cx="2952750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584741" name="Text Box 37"/>
          <p:cNvSpPr txBox="1">
            <a:spLocks noChangeArrowheads="1"/>
          </p:cNvSpPr>
          <p:nvPr/>
        </p:nvSpPr>
        <p:spPr bwMode="auto">
          <a:xfrm>
            <a:off x="3995738" y="2492375"/>
            <a:ext cx="1225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Certificate</a:t>
            </a:r>
          </a:p>
        </p:txBody>
      </p:sp>
      <p:sp>
        <p:nvSpPr>
          <p:cNvPr id="584742" name="Text Box 38"/>
          <p:cNvSpPr txBox="1">
            <a:spLocks noChangeArrowheads="1"/>
          </p:cNvSpPr>
          <p:nvPr/>
        </p:nvSpPr>
        <p:spPr bwMode="auto">
          <a:xfrm>
            <a:off x="3492500" y="3213100"/>
            <a:ext cx="2303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ClientKeyExchange</a:t>
            </a:r>
          </a:p>
        </p:txBody>
      </p:sp>
      <p:sp>
        <p:nvSpPr>
          <p:cNvPr id="584743" name="Text Box 39"/>
          <p:cNvSpPr txBox="1">
            <a:spLocks noChangeArrowheads="1"/>
          </p:cNvSpPr>
          <p:nvPr/>
        </p:nvSpPr>
        <p:spPr bwMode="auto">
          <a:xfrm>
            <a:off x="3635375" y="50133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ClientCertificate</a:t>
            </a:r>
          </a:p>
        </p:txBody>
      </p:sp>
      <p:sp>
        <p:nvSpPr>
          <p:cNvPr id="584744" name="Text Box 40"/>
          <p:cNvSpPr txBox="1">
            <a:spLocks noChangeArrowheads="1"/>
          </p:cNvSpPr>
          <p:nvPr/>
        </p:nvSpPr>
        <p:spPr bwMode="auto">
          <a:xfrm>
            <a:off x="3635375" y="56610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CertificateVerify</a:t>
            </a:r>
          </a:p>
        </p:txBody>
      </p:sp>
      <p:sp>
        <p:nvSpPr>
          <p:cNvPr id="584745" name="Text Box 41"/>
          <p:cNvSpPr txBox="1">
            <a:spLocks noChangeArrowheads="1"/>
          </p:cNvSpPr>
          <p:nvPr/>
        </p:nvSpPr>
        <p:spPr bwMode="auto">
          <a:xfrm>
            <a:off x="3421063" y="1485900"/>
            <a:ext cx="2303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Key Exchange</a:t>
            </a:r>
          </a:p>
        </p:txBody>
      </p:sp>
      <p:sp>
        <p:nvSpPr>
          <p:cNvPr id="584746" name="Text Box 42"/>
          <p:cNvSpPr txBox="1">
            <a:spLocks noChangeArrowheads="1"/>
          </p:cNvSpPr>
          <p:nvPr/>
        </p:nvSpPr>
        <p:spPr bwMode="auto">
          <a:xfrm>
            <a:off x="3276600" y="4078288"/>
            <a:ext cx="2590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Client Authentication</a:t>
            </a:r>
          </a:p>
        </p:txBody>
      </p:sp>
      <p:sp>
        <p:nvSpPr>
          <p:cNvPr id="584747" name="Text Box 43"/>
          <p:cNvSpPr txBox="1">
            <a:spLocks noChangeArrowheads="1"/>
          </p:cNvSpPr>
          <p:nvPr/>
        </p:nvSpPr>
        <p:spPr bwMode="auto">
          <a:xfrm>
            <a:off x="6011863" y="981075"/>
            <a:ext cx="2303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Server</a:t>
            </a:r>
          </a:p>
        </p:txBody>
      </p:sp>
      <p:sp>
        <p:nvSpPr>
          <p:cNvPr id="584748" name="Text Box 44"/>
          <p:cNvSpPr txBox="1">
            <a:spLocks noChangeArrowheads="1"/>
          </p:cNvSpPr>
          <p:nvPr/>
        </p:nvSpPr>
        <p:spPr bwMode="auto">
          <a:xfrm>
            <a:off x="611188" y="981075"/>
            <a:ext cx="2303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203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and trust managers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7913"/>
            <a:ext cx="8362950" cy="4865687"/>
          </a:xfrm>
        </p:spPr>
        <p:txBody>
          <a:bodyPr/>
          <a:lstStyle/>
          <a:p>
            <a:r>
              <a:rPr lang="en-US"/>
              <a:t>Trust Manager - determines whether the remote authentication credentials (and thus the connection) should be</a:t>
            </a:r>
          </a:p>
          <a:p>
            <a:pPr lvl="1"/>
            <a:r>
              <a:rPr lang="en-US"/>
              <a:t>Construction and verification of certificate chains</a:t>
            </a:r>
          </a:p>
          <a:p>
            <a:pPr lvl="1"/>
            <a:r>
              <a:rPr lang="en-US"/>
              <a:t>Determination of the trust anchors</a:t>
            </a:r>
            <a:endParaRPr lang="en-US" i="1"/>
          </a:p>
          <a:p>
            <a:pPr lvl="1"/>
            <a:endParaRPr lang="en-US"/>
          </a:p>
          <a:p>
            <a:r>
              <a:rPr lang="en-US"/>
              <a:t>Key Manager - determines which authentication credentials to send to the remote host</a:t>
            </a:r>
          </a:p>
          <a:p>
            <a:pPr lvl="1"/>
            <a:r>
              <a:rPr lang="en-US"/>
              <a:t>Choose the identity to be used (alias string), given a list of accepted trust anchors</a:t>
            </a:r>
          </a:p>
          <a:p>
            <a:pPr lvl="1"/>
            <a:r>
              <a:rPr lang="en-US"/>
              <a:t>Get the private key associated with an alias</a:t>
            </a:r>
          </a:p>
          <a:p>
            <a:pPr lvl="1"/>
            <a:r>
              <a:rPr lang="en-US"/>
              <a:t>Get the certificate chain associated with an alias</a:t>
            </a:r>
          </a:p>
        </p:txBody>
      </p:sp>
    </p:spTree>
    <p:extLst>
      <p:ext uri="{BB962C8B-B14F-4D97-AF65-F5344CB8AC3E}">
        <p14:creationId xmlns:p14="http://schemas.microsoft.com/office/powerpoint/2010/main" val="41413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X509TrustManager e X509KeyManager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X509TrustManager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void checkClientTrusted(X509Certificate[] chain, String authType) 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void checkServerTrusted(X509Certificate[] chain, String authType) 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X509Certificate[] getAcceptedIssuers() </a:t>
            </a:r>
          </a:p>
          <a:p>
            <a:pPr lvl="1"/>
            <a:endParaRPr lang="en-US" sz="16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X509KeyManager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String chooseClientAlias(String[] keyType, Principal[] issuers, Socket socket) 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String chooseServerAlias(String keyType, Principal[] issuers, Socket socket) 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X509Certificate[] getCertificateChain(String alias) 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String[] getClientAliases(String keyType, Principal[] issuers) 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PrivateKey getPrivateKey(String alias) 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String[] getServerAliases(String keyType, Principal[] issuers)</a:t>
            </a:r>
          </a:p>
        </p:txBody>
      </p:sp>
    </p:spTree>
    <p:extLst>
      <p:ext uri="{BB962C8B-B14F-4D97-AF65-F5344CB8AC3E}">
        <p14:creationId xmlns:p14="http://schemas.microsoft.com/office/powerpoint/2010/main" val="25142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Manager Factories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Creation of </a:t>
            </a:r>
            <a:r>
              <a:rPr lang="en-US" b="1"/>
              <a:t>KeyManager</a:t>
            </a:r>
            <a:r>
              <a:rPr lang="en-US"/>
              <a:t> and </a:t>
            </a:r>
            <a:r>
              <a:rPr lang="en-US" b="1"/>
              <a:t>TrustManager</a:t>
            </a:r>
            <a:r>
              <a:rPr lang="en-US"/>
              <a:t> instances using </a:t>
            </a:r>
            <a:r>
              <a:rPr lang="en-US" b="1"/>
              <a:t>KeyManagerFactory</a:t>
            </a:r>
            <a:r>
              <a:rPr lang="en-US"/>
              <a:t> e </a:t>
            </a:r>
            <a:r>
              <a:rPr lang="en-US" b="1"/>
              <a:t>TrustManagerFactory</a:t>
            </a:r>
            <a:r>
              <a:rPr lang="en-US"/>
              <a:t> (engine classes) instances</a:t>
            </a:r>
          </a:p>
          <a:p>
            <a:endParaRPr lang="en-US"/>
          </a:p>
          <a:p>
            <a:r>
              <a:rPr lang="en-US"/>
              <a:t>KeyManagerFactory</a:t>
            </a:r>
          </a:p>
          <a:p>
            <a:pPr lvl="1"/>
            <a:r>
              <a:rPr lang="en-US"/>
              <a:t>static KeyManagerFactory getInstance(String algorithm)</a:t>
            </a:r>
          </a:p>
          <a:p>
            <a:pPr lvl="1"/>
            <a:r>
              <a:rPr lang="en-US"/>
              <a:t>void init(KeyStore ks, char[] password) </a:t>
            </a:r>
          </a:p>
          <a:p>
            <a:pPr lvl="1"/>
            <a:r>
              <a:rPr lang="en-US"/>
              <a:t>KeyManager[] getKeyManagers() </a:t>
            </a:r>
          </a:p>
          <a:p>
            <a:pPr lvl="1"/>
            <a:endParaRPr lang="en-US"/>
          </a:p>
          <a:p>
            <a:r>
              <a:rPr lang="en-US"/>
              <a:t> TrustManager</a:t>
            </a:r>
          </a:p>
          <a:p>
            <a:pPr lvl="1"/>
            <a:r>
              <a:rPr lang="en-US"/>
              <a:t>static TrustManagerFactory getInstance(String algorithm) </a:t>
            </a:r>
          </a:p>
          <a:p>
            <a:pPr lvl="1"/>
            <a:r>
              <a:rPr lang="en-US"/>
              <a:t>void init(KeyStore ks)  </a:t>
            </a:r>
          </a:p>
          <a:p>
            <a:pPr lvl="1"/>
            <a:r>
              <a:rPr lang="en-US"/>
              <a:t>TrustManager[] getTrustManagers()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2700338" y="1484313"/>
            <a:ext cx="2449512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Arial" charset="0"/>
              </a:rPr>
              <a:t>&lt;&lt;engine class&gt;&gt;</a:t>
            </a:r>
            <a:endParaRPr lang="en-US" b="1">
              <a:latin typeface="Arial" charset="0"/>
            </a:endParaRPr>
          </a:p>
          <a:p>
            <a:pPr algn="ctr" eaLnBrk="0" hangingPunct="0"/>
            <a:r>
              <a:rPr lang="en-US" b="1">
                <a:latin typeface="Arial" charset="0"/>
              </a:rPr>
              <a:t>SSLContext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60475" y="2779713"/>
            <a:ext cx="2449513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Arial" charset="0"/>
              </a:rPr>
              <a:t>&lt;&lt;interface&gt;&gt;</a:t>
            </a:r>
          </a:p>
          <a:p>
            <a:pPr algn="ctr" eaLnBrk="0" hangingPunct="0"/>
            <a:r>
              <a:rPr lang="en-US" b="1">
                <a:latin typeface="Arial" charset="0"/>
              </a:rPr>
              <a:t>KeyManager</a:t>
            </a:r>
          </a:p>
        </p:txBody>
      </p:sp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1476375" y="1987550"/>
            <a:ext cx="16557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parameterized by</a:t>
            </a:r>
          </a:p>
        </p:txBody>
      </p:sp>
      <p:sp>
        <p:nvSpPr>
          <p:cNvPr id="592902" name="Rectangle 6"/>
          <p:cNvSpPr>
            <a:spLocks noChangeArrowheads="1"/>
          </p:cNvSpPr>
          <p:nvPr/>
        </p:nvSpPr>
        <p:spPr bwMode="auto">
          <a:xfrm>
            <a:off x="1258888" y="4078288"/>
            <a:ext cx="2449512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Arial" charset="0"/>
              </a:rPr>
              <a:t>&lt;&lt;engine class&gt;&gt;</a:t>
            </a:r>
          </a:p>
          <a:p>
            <a:pPr algn="ctr" eaLnBrk="0" hangingPunct="0"/>
            <a:r>
              <a:rPr lang="en-US" b="1">
                <a:latin typeface="Arial" charset="0"/>
              </a:rPr>
              <a:t>KeyManagerFactory</a:t>
            </a:r>
          </a:p>
        </p:txBody>
      </p:sp>
      <p:cxnSp>
        <p:nvCxnSpPr>
          <p:cNvPr id="592903" name="AutoShape 7"/>
          <p:cNvCxnSpPr>
            <a:cxnSpLocks noChangeShapeType="1"/>
            <a:stCxn id="592902" idx="0"/>
            <a:endCxn id="592900" idx="2"/>
          </p:cNvCxnSpPr>
          <p:nvPr/>
        </p:nvCxnSpPr>
        <p:spPr bwMode="auto">
          <a:xfrm flipV="1">
            <a:off x="2484438" y="3284538"/>
            <a:ext cx="1587" cy="793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3924300" y="4078288"/>
            <a:ext cx="2881313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Arial" charset="0"/>
              </a:rPr>
              <a:t>&lt;&lt;engine class&gt;&gt;</a:t>
            </a:r>
          </a:p>
          <a:p>
            <a:pPr algn="ctr" eaLnBrk="0" hangingPunct="0"/>
            <a:r>
              <a:rPr lang="en-US" b="1">
                <a:latin typeface="Arial" charset="0"/>
              </a:rPr>
              <a:t>TrustManagerFactory</a:t>
            </a:r>
          </a:p>
        </p:txBody>
      </p:sp>
      <p:sp>
        <p:nvSpPr>
          <p:cNvPr id="592905" name="Rectangle 9"/>
          <p:cNvSpPr>
            <a:spLocks noChangeArrowheads="1"/>
          </p:cNvSpPr>
          <p:nvPr/>
        </p:nvSpPr>
        <p:spPr bwMode="auto">
          <a:xfrm>
            <a:off x="3924300" y="2779713"/>
            <a:ext cx="2879725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Arial" charset="0"/>
              </a:rPr>
              <a:t>&lt;&lt;interface&gt;&gt;</a:t>
            </a:r>
            <a:endParaRPr lang="en-US" b="1">
              <a:latin typeface="Arial" charset="0"/>
            </a:endParaRPr>
          </a:p>
          <a:p>
            <a:pPr algn="ctr" eaLnBrk="0" hangingPunct="0"/>
            <a:r>
              <a:rPr lang="en-US" b="1">
                <a:latin typeface="Arial" charset="0"/>
              </a:rPr>
              <a:t>TrustManager</a:t>
            </a:r>
          </a:p>
        </p:txBody>
      </p:sp>
      <p:sp>
        <p:nvSpPr>
          <p:cNvPr id="592906" name="Text Box 10"/>
          <p:cNvSpPr txBox="1">
            <a:spLocks noChangeArrowheads="1"/>
          </p:cNvSpPr>
          <p:nvPr/>
        </p:nvSpPr>
        <p:spPr bwMode="auto">
          <a:xfrm>
            <a:off x="2339975" y="3716338"/>
            <a:ext cx="1081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creates</a:t>
            </a:r>
          </a:p>
        </p:txBody>
      </p:sp>
      <p:sp>
        <p:nvSpPr>
          <p:cNvPr id="592907" name="Rectangle 11"/>
          <p:cNvSpPr>
            <a:spLocks noChangeArrowheads="1"/>
          </p:cNvSpPr>
          <p:nvPr/>
        </p:nvSpPr>
        <p:spPr bwMode="auto">
          <a:xfrm>
            <a:off x="6084888" y="1484313"/>
            <a:ext cx="2087562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SecureRandom</a:t>
            </a:r>
          </a:p>
        </p:txBody>
      </p:sp>
      <p:cxnSp>
        <p:nvCxnSpPr>
          <p:cNvPr id="592908" name="AutoShape 12"/>
          <p:cNvCxnSpPr>
            <a:cxnSpLocks noChangeShapeType="1"/>
            <a:stCxn id="592904" idx="0"/>
            <a:endCxn id="592905" idx="2"/>
          </p:cNvCxnSpPr>
          <p:nvPr/>
        </p:nvCxnSpPr>
        <p:spPr bwMode="auto">
          <a:xfrm flipH="1" flipV="1">
            <a:off x="5364163" y="3284538"/>
            <a:ext cx="1587" cy="793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09" name="AutoShape 13"/>
          <p:cNvCxnSpPr>
            <a:cxnSpLocks noChangeShapeType="1"/>
            <a:stCxn id="592899" idx="2"/>
            <a:endCxn id="592900" idx="0"/>
          </p:cNvCxnSpPr>
          <p:nvPr/>
        </p:nvCxnSpPr>
        <p:spPr bwMode="auto">
          <a:xfrm flipH="1">
            <a:off x="2486025" y="1989138"/>
            <a:ext cx="1439863" cy="790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0" name="AutoShape 14"/>
          <p:cNvCxnSpPr>
            <a:cxnSpLocks noChangeShapeType="1"/>
            <a:stCxn id="592899" idx="2"/>
            <a:endCxn id="592905" idx="0"/>
          </p:cNvCxnSpPr>
          <p:nvPr/>
        </p:nvCxnSpPr>
        <p:spPr bwMode="auto">
          <a:xfrm>
            <a:off x="3925888" y="1989138"/>
            <a:ext cx="1438275" cy="790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1" name="AutoShape 15"/>
          <p:cNvCxnSpPr>
            <a:cxnSpLocks noChangeShapeType="1"/>
            <a:stCxn id="592899" idx="3"/>
            <a:endCxn id="592907" idx="1"/>
          </p:cNvCxnSpPr>
          <p:nvPr/>
        </p:nvCxnSpPr>
        <p:spPr bwMode="auto">
          <a:xfrm>
            <a:off x="5149850" y="1736725"/>
            <a:ext cx="9350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5219700" y="3716338"/>
            <a:ext cx="1081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creates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4321175" y="5308600"/>
            <a:ext cx="20891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Arial" charset="0"/>
              </a:rPr>
              <a:t>&lt;&lt;engine class&gt;&gt;</a:t>
            </a:r>
          </a:p>
          <a:p>
            <a:pPr algn="ctr" eaLnBrk="0" hangingPunct="0"/>
            <a:r>
              <a:rPr lang="en-US" b="1">
                <a:latin typeface="Arial" charset="0"/>
              </a:rPr>
              <a:t>KeyStore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1441450" y="5308600"/>
            <a:ext cx="20891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b="1">
                <a:latin typeface="Arial" charset="0"/>
              </a:rPr>
              <a:t>char[]</a:t>
            </a:r>
          </a:p>
        </p:txBody>
      </p:sp>
      <p:cxnSp>
        <p:nvCxnSpPr>
          <p:cNvPr id="592915" name="AutoShape 19"/>
          <p:cNvCxnSpPr>
            <a:cxnSpLocks noChangeShapeType="1"/>
            <a:stCxn id="592902" idx="2"/>
            <a:endCxn id="592913" idx="0"/>
          </p:cNvCxnSpPr>
          <p:nvPr/>
        </p:nvCxnSpPr>
        <p:spPr bwMode="auto">
          <a:xfrm>
            <a:off x="2484438" y="4583113"/>
            <a:ext cx="2881312" cy="7254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6" name="AutoShape 20"/>
          <p:cNvCxnSpPr>
            <a:cxnSpLocks noChangeShapeType="1"/>
            <a:stCxn id="592902" idx="2"/>
            <a:endCxn id="592914" idx="0"/>
          </p:cNvCxnSpPr>
          <p:nvPr/>
        </p:nvCxnSpPr>
        <p:spPr bwMode="auto">
          <a:xfrm>
            <a:off x="2484438" y="4583113"/>
            <a:ext cx="1587" cy="7254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2917" name="AutoShape 21"/>
          <p:cNvCxnSpPr>
            <a:cxnSpLocks noChangeShapeType="1"/>
            <a:stCxn id="592904" idx="2"/>
            <a:endCxn id="592913" idx="0"/>
          </p:cNvCxnSpPr>
          <p:nvPr/>
        </p:nvCxnSpPr>
        <p:spPr bwMode="auto">
          <a:xfrm>
            <a:off x="5365750" y="4583113"/>
            <a:ext cx="0" cy="7254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827088" y="4652963"/>
            <a:ext cx="1655762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parameterized by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5435600" y="4581525"/>
            <a:ext cx="16557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en-US" sz="1200">
                <a:latin typeface="Arial" charset="0"/>
              </a:rPr>
              <a:t>parameterized by</a:t>
            </a:r>
          </a:p>
        </p:txBody>
      </p:sp>
    </p:spTree>
    <p:extLst>
      <p:ext uri="{BB962C8B-B14F-4D97-AF65-F5344CB8AC3E}">
        <p14:creationId xmlns:p14="http://schemas.microsoft.com/office/powerpoint/2010/main" val="298464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animBg="1"/>
      <p:bldP spid="592900" grpId="0" animBg="1"/>
      <p:bldP spid="592901" grpId="0"/>
      <p:bldP spid="592902" grpId="0" animBg="1"/>
      <p:bldP spid="592904" grpId="0" animBg="1"/>
      <p:bldP spid="592905" grpId="0" animBg="1"/>
      <p:bldP spid="592906" grpId="0"/>
      <p:bldP spid="592907" grpId="0" animBg="1"/>
      <p:bldP spid="592912" grpId="0"/>
      <p:bldP spid="592913" grpId="0" animBg="1"/>
      <p:bldP spid="592914" grpId="0" animBg="1"/>
      <p:bldP spid="592918" grpId="0"/>
      <p:bldP spid="5929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Cryptography on Windows platforms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1996 – CryptoAPI (C language interface)</a:t>
            </a:r>
          </a:p>
          <a:p>
            <a:pPr lvl="1">
              <a:lnSpc>
                <a:spcPct val="90000"/>
              </a:lnSpc>
            </a:pPr>
            <a:r>
              <a:rPr lang="en-US"/>
              <a:t>Symmetric encryption schemes, MAC schemes, hash functions, digital signature schemes, key establishment and encryption</a:t>
            </a:r>
          </a:p>
          <a:p>
            <a:pPr lvl="1">
              <a:lnSpc>
                <a:spcPct val="90000"/>
              </a:lnSpc>
            </a:pPr>
            <a:r>
              <a:rPr lang="en-US"/>
              <a:t>X.509 certificates</a:t>
            </a:r>
          </a:p>
          <a:p>
            <a:pPr lvl="1">
              <a:lnSpc>
                <a:spcPct val="90000"/>
              </a:lnSpc>
            </a:pPr>
            <a:r>
              <a:rPr lang="en-US"/>
              <a:t>PKCS 7/ CMS cryptographic messages</a:t>
            </a:r>
          </a:p>
          <a:p>
            <a:pPr>
              <a:lnSpc>
                <a:spcPct val="90000"/>
              </a:lnSpc>
            </a:pPr>
            <a:r>
              <a:rPr lang="en-US"/>
              <a:t>? - SSPI – Security Support Provider Interface (C language interface)</a:t>
            </a:r>
          </a:p>
          <a:p>
            <a:pPr lvl="1">
              <a:lnSpc>
                <a:spcPct val="90000"/>
              </a:lnSpc>
            </a:pPr>
            <a:r>
              <a:rPr lang="en-US"/>
              <a:t>Authentication and key establishment protocols (ex. </a:t>
            </a:r>
            <a:r>
              <a:rPr lang="en-US" i="1"/>
              <a:t>Kerberos</a:t>
            </a:r>
            <a:r>
              <a:rPr lang="en-US"/>
              <a:t>, SSL)</a:t>
            </a:r>
          </a:p>
          <a:p>
            <a:pPr>
              <a:lnSpc>
                <a:spcPct val="90000"/>
              </a:lnSpc>
            </a:pPr>
            <a:r>
              <a:rPr lang="en-US"/>
              <a:t>2001 – CAPICOM (COM)</a:t>
            </a:r>
          </a:p>
          <a:p>
            <a:pPr lvl="1">
              <a:lnSpc>
                <a:spcPct val="90000"/>
              </a:lnSpc>
            </a:pPr>
            <a:r>
              <a:rPr lang="en-US"/>
              <a:t>Subset of CryptoAPI exported as COM components</a:t>
            </a:r>
          </a:p>
          <a:p>
            <a:pPr>
              <a:lnSpc>
                <a:spcPct val="90000"/>
              </a:lnSpc>
            </a:pPr>
            <a:r>
              <a:rPr lang="en-US"/>
              <a:t>2002 – System.Security.Cryptography (.NET Framework Class Library)</a:t>
            </a:r>
          </a:p>
          <a:p>
            <a:pPr>
              <a:lnSpc>
                <a:spcPct val="90000"/>
              </a:lnSpc>
            </a:pPr>
            <a:r>
              <a:rPr lang="en-US"/>
              <a:t>2005 – Addition of functionality to System.Security</a:t>
            </a:r>
          </a:p>
          <a:p>
            <a:pPr lvl="1">
              <a:lnSpc>
                <a:spcPct val="90000"/>
              </a:lnSpc>
            </a:pPr>
            <a:r>
              <a:rPr lang="en-US"/>
              <a:t>X509 certificates</a:t>
            </a:r>
          </a:p>
          <a:p>
            <a:pPr lvl="1">
              <a:lnSpc>
                <a:spcPct val="90000"/>
              </a:lnSpc>
            </a:pPr>
            <a:r>
              <a:rPr lang="en-US"/>
              <a:t>PKCS#7/CMS messages</a:t>
            </a:r>
          </a:p>
          <a:p>
            <a:pPr lvl="1">
              <a:lnSpc>
                <a:spcPct val="90000"/>
              </a:lnSpc>
            </a:pPr>
            <a:r>
              <a:rPr lang="en-US"/>
              <a:t>XML signature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34940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CryptoAPI: architecture</a:t>
            </a:r>
          </a:p>
        </p:txBody>
      </p:sp>
      <p:pic>
        <p:nvPicPr>
          <p:cNvPr id="595971" name="Picture 3" descr="CAP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71663" y="1722438"/>
            <a:ext cx="4903787" cy="3717925"/>
          </a:xfrm>
          <a:noFill/>
          <a:ln>
            <a:solidFill>
              <a:schemeClr val="tx1"/>
            </a:solidFill>
          </a:ln>
        </p:spPr>
      </p:pic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971550" y="1052513"/>
            <a:ext cx="1800225" cy="48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Arial" charset="0"/>
              </a:rPr>
              <a:t>X.509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4572000" y="1052513"/>
            <a:ext cx="4105275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Arial" charset="0"/>
              </a:rPr>
              <a:t>PKCS#7/CMS</a:t>
            </a: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1911350" y="5815013"/>
            <a:ext cx="4824413" cy="266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Cryptographic algorithms</a:t>
            </a:r>
          </a:p>
        </p:txBody>
      </p:sp>
      <p:sp>
        <p:nvSpPr>
          <p:cNvPr id="595975" name="AutoShape 7"/>
          <p:cNvSpPr>
            <a:spLocks noChangeArrowheads="1"/>
          </p:cNvSpPr>
          <p:nvPr/>
        </p:nvSpPr>
        <p:spPr bwMode="auto">
          <a:xfrm>
            <a:off x="1714500" y="4149725"/>
            <a:ext cx="5226050" cy="1295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pt-PT"/>
          </a:p>
        </p:txBody>
      </p:sp>
      <p:sp>
        <p:nvSpPr>
          <p:cNvPr id="595976" name="AutoShape 8"/>
          <p:cNvSpPr>
            <a:spLocks noChangeArrowheads="1"/>
          </p:cNvSpPr>
          <p:nvPr/>
        </p:nvSpPr>
        <p:spPr bwMode="auto">
          <a:xfrm>
            <a:off x="4572000" y="2852738"/>
            <a:ext cx="2232025" cy="10810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pt-PT"/>
          </a:p>
        </p:txBody>
      </p:sp>
      <p:sp>
        <p:nvSpPr>
          <p:cNvPr id="595977" name="AutoShape 9"/>
          <p:cNvSpPr>
            <a:spLocks noChangeArrowheads="1"/>
          </p:cNvSpPr>
          <p:nvPr/>
        </p:nvSpPr>
        <p:spPr bwMode="auto">
          <a:xfrm>
            <a:off x="1808163" y="2852738"/>
            <a:ext cx="2476500" cy="10810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pt-PT"/>
          </a:p>
        </p:txBody>
      </p:sp>
      <p:cxnSp>
        <p:nvCxnSpPr>
          <p:cNvPr id="595978" name="AutoShape 10"/>
          <p:cNvCxnSpPr>
            <a:cxnSpLocks noChangeShapeType="1"/>
            <a:stCxn id="595972" idx="2"/>
            <a:endCxn id="595977" idx="0"/>
          </p:cNvCxnSpPr>
          <p:nvPr/>
        </p:nvCxnSpPr>
        <p:spPr bwMode="auto">
          <a:xfrm>
            <a:off x="1871663" y="1535113"/>
            <a:ext cx="1174750" cy="130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79" name="AutoShape 11"/>
          <p:cNvCxnSpPr>
            <a:cxnSpLocks noChangeShapeType="1"/>
            <a:stCxn id="595973" idx="2"/>
            <a:endCxn id="595976" idx="0"/>
          </p:cNvCxnSpPr>
          <p:nvPr/>
        </p:nvCxnSpPr>
        <p:spPr bwMode="auto">
          <a:xfrm flipH="1">
            <a:off x="5688013" y="1557338"/>
            <a:ext cx="936625" cy="1281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5980" name="AutoShape 12"/>
          <p:cNvCxnSpPr>
            <a:cxnSpLocks noChangeShapeType="1"/>
            <a:stCxn id="595974" idx="0"/>
            <a:endCxn id="595975" idx="2"/>
          </p:cNvCxnSpPr>
          <p:nvPr/>
        </p:nvCxnSpPr>
        <p:spPr bwMode="auto">
          <a:xfrm flipV="1">
            <a:off x="4324350" y="5459413"/>
            <a:ext cx="317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65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stores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Physical stores: files, registry,…</a:t>
            </a:r>
          </a:p>
          <a:p>
            <a:pPr>
              <a:lnSpc>
                <a:spcPct val="90000"/>
              </a:lnSpc>
            </a:pPr>
            <a:r>
              <a:rPr lang="en-US"/>
              <a:t>Logical stores – collection of physical stores</a:t>
            </a:r>
          </a:p>
          <a:p>
            <a:pPr>
              <a:lnSpc>
                <a:spcPct val="90000"/>
              </a:lnSpc>
            </a:pPr>
            <a:r>
              <a:rPr lang="en-US"/>
              <a:t>System stores – logical stores associated with </a:t>
            </a:r>
          </a:p>
          <a:p>
            <a:pPr lvl="1">
              <a:lnSpc>
                <a:spcPct val="90000"/>
              </a:lnSpc>
            </a:pPr>
            <a:r>
              <a:rPr lang="en-US"/>
              <a:t>Current user</a:t>
            </a:r>
          </a:p>
          <a:p>
            <a:pPr lvl="1">
              <a:lnSpc>
                <a:spcPct val="90000"/>
              </a:lnSpc>
            </a:pPr>
            <a:r>
              <a:rPr lang="en-US"/>
              <a:t>Local computer</a:t>
            </a:r>
          </a:p>
          <a:p>
            <a:pPr lvl="1">
              <a:lnSpc>
                <a:spcPct val="90000"/>
              </a:lnSpc>
            </a:pPr>
            <a:r>
              <a:rPr lang="en-US"/>
              <a:t>A service</a:t>
            </a:r>
          </a:p>
          <a:p>
            <a:pPr>
              <a:lnSpc>
                <a:spcPct val="90000"/>
              </a:lnSpc>
            </a:pPr>
            <a:r>
              <a:rPr lang="en-US"/>
              <a:t>All the stores are identified by a string: “MY”, “CA”, “ROOT”</a:t>
            </a:r>
          </a:p>
          <a:p>
            <a:pPr>
              <a:lnSpc>
                <a:spcPct val="90000"/>
              </a:lnSpc>
            </a:pPr>
            <a:r>
              <a:rPr lang="en-US"/>
              <a:t>CryptoAPI has tools for the creation and management of certificate stores</a:t>
            </a:r>
          </a:p>
          <a:p>
            <a:pPr>
              <a:lnSpc>
                <a:spcPct val="90000"/>
              </a:lnSpc>
            </a:pPr>
            <a:r>
              <a:rPr lang="en-US"/>
              <a:t>There is also a Microsoft Management Console snap-in for this purpose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/>
              <a:t>Contents of the certificate stores</a:t>
            </a:r>
          </a:p>
          <a:p>
            <a:pPr lvl="1">
              <a:lnSpc>
                <a:spcPct val="90000"/>
              </a:lnSpc>
            </a:pPr>
            <a:r>
              <a:rPr lang="en-US"/>
              <a:t>Trusted root certificates (trust anchors)</a:t>
            </a:r>
          </a:p>
          <a:p>
            <a:pPr lvl="1">
              <a:lnSpc>
                <a:spcPct val="90000"/>
              </a:lnSpc>
            </a:pPr>
            <a:r>
              <a:rPr lang="en-US"/>
              <a:t>Personal certificates (associated private key is store on the CryptoAPI)</a:t>
            </a:r>
          </a:p>
          <a:p>
            <a:pPr lvl="1">
              <a:lnSpc>
                <a:spcPct val="90000"/>
              </a:lnSpc>
            </a:pPr>
            <a:r>
              <a:rPr lang="en-US"/>
              <a:t>Other certificates (e.g. intermediate certificates)</a:t>
            </a:r>
          </a:p>
        </p:txBody>
      </p:sp>
    </p:spTree>
    <p:extLst>
      <p:ext uri="{BB962C8B-B14F-4D97-AF65-F5344CB8AC3E}">
        <p14:creationId xmlns:p14="http://schemas.microsoft.com/office/powerpoint/2010/main" val="17387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Sub-protocols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7913"/>
            <a:ext cx="8362950" cy="26495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Divided in two major sub-protocols</a:t>
            </a:r>
          </a:p>
          <a:p>
            <a:pPr>
              <a:lnSpc>
                <a:spcPct val="90000"/>
              </a:lnSpc>
            </a:pPr>
            <a:r>
              <a:rPr lang="en-US"/>
              <a:t>Record Protocol</a:t>
            </a:r>
          </a:p>
          <a:p>
            <a:pPr lvl="1">
              <a:lnSpc>
                <a:spcPct val="90000"/>
              </a:lnSpc>
            </a:pPr>
            <a:r>
              <a:rPr lang="en-US"/>
              <a:t>Handles data fragmentation, compression, confidentiality and message authentication</a:t>
            </a:r>
          </a:p>
          <a:p>
            <a:pPr lvl="1">
              <a:lnSpc>
                <a:spcPct val="90000"/>
              </a:lnSpc>
            </a:pPr>
            <a:r>
              <a:rPr lang="en-US"/>
              <a:t>Requires a reliable transport protocol </a:t>
            </a:r>
          </a:p>
          <a:p>
            <a:pPr>
              <a:lnSpc>
                <a:spcPct val="90000"/>
              </a:lnSpc>
            </a:pPr>
            <a:r>
              <a:rPr lang="en-US"/>
              <a:t>Handshake Protocol</a:t>
            </a:r>
          </a:p>
          <a:p>
            <a:pPr lvl="1">
              <a:lnSpc>
                <a:spcPct val="90000"/>
              </a:lnSpc>
            </a:pPr>
            <a:r>
              <a:rPr lang="en-US"/>
              <a:t>Handles the secure connection creation and management, namely the secure establishment of the record protocol cryptographic parameters</a:t>
            </a:r>
          </a:p>
        </p:txBody>
      </p: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2409825" y="5248275"/>
            <a:ext cx="4635500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Record Protocol</a:t>
            </a:r>
          </a:p>
        </p:txBody>
      </p:sp>
      <p:sp>
        <p:nvSpPr>
          <p:cNvPr id="424968" name="Rectangle 8"/>
          <p:cNvSpPr>
            <a:spLocks noChangeArrowheads="1"/>
          </p:cNvSpPr>
          <p:nvPr/>
        </p:nvSpPr>
        <p:spPr bwMode="auto">
          <a:xfrm>
            <a:off x="5734050" y="4581525"/>
            <a:ext cx="1311275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Handshake</a:t>
            </a:r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2409825" y="4581525"/>
            <a:ext cx="1074738" cy="412750"/>
          </a:xfrm>
          <a:prstGeom prst="rect">
            <a:avLst/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Data</a:t>
            </a:r>
          </a:p>
        </p:txBody>
      </p:sp>
      <p:sp>
        <p:nvSpPr>
          <p:cNvPr id="424972" name="AutoShape 12"/>
          <p:cNvSpPr>
            <a:spLocks noChangeArrowheads="1"/>
          </p:cNvSpPr>
          <p:nvPr/>
        </p:nvSpPr>
        <p:spPr bwMode="auto">
          <a:xfrm>
            <a:off x="4608513" y="5678488"/>
            <a:ext cx="131762" cy="168275"/>
          </a:xfrm>
          <a:prstGeom prst="upDownArrow">
            <a:avLst>
              <a:gd name="adj1" fmla="val 50000"/>
              <a:gd name="adj2" fmla="val 2554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424973" name="AutoShape 13"/>
          <p:cNvSpPr>
            <a:spLocks noChangeArrowheads="1"/>
          </p:cNvSpPr>
          <p:nvPr/>
        </p:nvSpPr>
        <p:spPr bwMode="auto">
          <a:xfrm>
            <a:off x="5073650" y="5029200"/>
            <a:ext cx="131763" cy="168275"/>
          </a:xfrm>
          <a:prstGeom prst="upDownArrow">
            <a:avLst>
              <a:gd name="adj1" fmla="val 50000"/>
              <a:gd name="adj2" fmla="val 2554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424976" name="AutoShape 16"/>
          <p:cNvSpPr>
            <a:spLocks noChangeArrowheads="1"/>
          </p:cNvSpPr>
          <p:nvPr/>
        </p:nvSpPr>
        <p:spPr bwMode="auto">
          <a:xfrm>
            <a:off x="2911475" y="5029200"/>
            <a:ext cx="131763" cy="168275"/>
          </a:xfrm>
          <a:prstGeom prst="upDownArrow">
            <a:avLst>
              <a:gd name="adj1" fmla="val 50000"/>
              <a:gd name="adj2" fmla="val 2554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424977" name="Rectangle 17"/>
          <p:cNvSpPr>
            <a:spLocks noChangeArrowheads="1"/>
          </p:cNvSpPr>
          <p:nvPr/>
        </p:nvSpPr>
        <p:spPr bwMode="auto">
          <a:xfrm>
            <a:off x="1522413" y="3921125"/>
            <a:ext cx="5524500" cy="4127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424978" name="AutoShape 18"/>
          <p:cNvSpPr>
            <a:spLocks noChangeArrowheads="1"/>
          </p:cNvSpPr>
          <p:nvPr/>
        </p:nvSpPr>
        <p:spPr bwMode="auto">
          <a:xfrm>
            <a:off x="2911475" y="4351338"/>
            <a:ext cx="131763" cy="168275"/>
          </a:xfrm>
          <a:prstGeom prst="upDownArrow">
            <a:avLst>
              <a:gd name="adj1" fmla="val 50000"/>
              <a:gd name="adj2" fmla="val 2554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424979" name="AutoShape 19"/>
          <p:cNvSpPr>
            <a:spLocks noChangeArrowheads="1"/>
          </p:cNvSpPr>
          <p:nvPr/>
        </p:nvSpPr>
        <p:spPr bwMode="auto">
          <a:xfrm>
            <a:off x="1935163" y="4351338"/>
            <a:ext cx="149225" cy="1477962"/>
          </a:xfrm>
          <a:prstGeom prst="upDownArrow">
            <a:avLst>
              <a:gd name="adj1" fmla="val 50000"/>
              <a:gd name="adj2" fmla="val 19808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3606800" y="4581525"/>
            <a:ext cx="977900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Alert</a:t>
            </a:r>
          </a:p>
        </p:txBody>
      </p:sp>
      <p:sp>
        <p:nvSpPr>
          <p:cNvPr id="424982" name="Rectangle 22"/>
          <p:cNvSpPr>
            <a:spLocks noChangeArrowheads="1"/>
          </p:cNvSpPr>
          <p:nvPr/>
        </p:nvSpPr>
        <p:spPr bwMode="auto">
          <a:xfrm>
            <a:off x="4716463" y="4572000"/>
            <a:ext cx="889000" cy="430213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CCS</a:t>
            </a:r>
          </a:p>
        </p:txBody>
      </p:sp>
      <p:sp>
        <p:nvSpPr>
          <p:cNvPr id="424983" name="AutoShape 23"/>
          <p:cNvSpPr>
            <a:spLocks noChangeArrowheads="1"/>
          </p:cNvSpPr>
          <p:nvPr/>
        </p:nvSpPr>
        <p:spPr bwMode="auto">
          <a:xfrm>
            <a:off x="6330950" y="5029200"/>
            <a:ext cx="131763" cy="168275"/>
          </a:xfrm>
          <a:prstGeom prst="upDownArrow">
            <a:avLst>
              <a:gd name="adj1" fmla="val 50000"/>
              <a:gd name="adj2" fmla="val 2554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424984" name="AutoShape 24"/>
          <p:cNvSpPr>
            <a:spLocks noChangeArrowheads="1"/>
          </p:cNvSpPr>
          <p:nvPr/>
        </p:nvSpPr>
        <p:spPr bwMode="auto">
          <a:xfrm>
            <a:off x="4019550" y="5019675"/>
            <a:ext cx="131763" cy="168275"/>
          </a:xfrm>
          <a:prstGeom prst="upDownArrow">
            <a:avLst>
              <a:gd name="adj1" fmla="val 50000"/>
              <a:gd name="adj2" fmla="val 2554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cxnSp>
        <p:nvCxnSpPr>
          <p:cNvPr id="424985" name="AutoShape 25"/>
          <p:cNvCxnSpPr>
            <a:cxnSpLocks noChangeShapeType="1"/>
            <a:stCxn id="424968" idx="3"/>
            <a:endCxn id="424967" idx="3"/>
          </p:cNvCxnSpPr>
          <p:nvPr/>
        </p:nvCxnSpPr>
        <p:spPr bwMode="auto">
          <a:xfrm>
            <a:off x="7045325" y="4787900"/>
            <a:ext cx="1588" cy="666750"/>
          </a:xfrm>
          <a:prstGeom prst="curvedConnector3">
            <a:avLst>
              <a:gd name="adj1" fmla="val 32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7586663" y="4892675"/>
            <a:ext cx="971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Arial" charset="0"/>
              </a:rPr>
              <a:t>Cryptographic</a:t>
            </a:r>
          </a:p>
          <a:p>
            <a:r>
              <a:rPr lang="en-US" sz="1000">
                <a:latin typeface="Arial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6990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SSL/TLS on Windows: examples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Configuring HTTPS</a:t>
            </a:r>
          </a:p>
          <a:p>
            <a:pPr lvl="1"/>
            <a:r>
              <a:rPr lang="en-US"/>
              <a:t>Server – IIS</a:t>
            </a:r>
          </a:p>
          <a:p>
            <a:pPr lvl="1"/>
            <a:r>
              <a:rPr lang="en-US"/>
              <a:t>Client – IE, Firefox</a:t>
            </a:r>
          </a:p>
          <a:p>
            <a:pPr lvl="1"/>
            <a:endParaRPr lang="en-US"/>
          </a:p>
          <a:p>
            <a:r>
              <a:rPr lang="en-US"/>
              <a:t>Programming HTTPS clients and servers</a:t>
            </a:r>
          </a:p>
          <a:p>
            <a:pPr lvl="1"/>
            <a:r>
              <a:rPr lang="en-US"/>
              <a:t>ASP.NET server page</a:t>
            </a:r>
          </a:p>
          <a:p>
            <a:pPr lvl="1"/>
            <a:r>
              <a:rPr lang="en-US"/>
              <a:t>Client with and without authentication</a:t>
            </a:r>
          </a:p>
          <a:p>
            <a:pPr lvl="1"/>
            <a:r>
              <a:rPr lang="en-US"/>
              <a:t>Certificate policies</a:t>
            </a:r>
          </a:p>
          <a:p>
            <a:endParaRPr lang="en-US"/>
          </a:p>
          <a:p>
            <a:r>
              <a:rPr lang="en-US"/>
              <a:t>Web services using HTTPS transport</a:t>
            </a:r>
          </a:p>
          <a:p>
            <a:pPr lvl="1"/>
            <a:r>
              <a:rPr lang="en-US"/>
              <a:t>Client</a:t>
            </a:r>
          </a:p>
          <a:p>
            <a:pPr lvl="1"/>
            <a:r>
              <a:rPr lang="en-US"/>
              <a:t>Service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IIS (server)</a:t>
            </a:r>
          </a:p>
        </p:txBody>
      </p:sp>
      <p:pic>
        <p:nvPicPr>
          <p:cNvPr id="600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125538"/>
            <a:ext cx="3095625" cy="3049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00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200" y="3284538"/>
            <a:ext cx="2960688" cy="283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3851275" y="1125538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Arial" charset="0"/>
              </a:rPr>
              <a:t>Certificate (public key) + private key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7667625" y="5229225"/>
            <a:ext cx="104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latin typeface="Arial" charset="0"/>
              </a:rPr>
              <a:t>Trust anchors</a:t>
            </a:r>
          </a:p>
        </p:txBody>
      </p:sp>
      <p:sp>
        <p:nvSpPr>
          <p:cNvPr id="600071" name="AutoShape 7"/>
          <p:cNvSpPr>
            <a:spLocks noChangeArrowheads="1"/>
          </p:cNvSpPr>
          <p:nvPr/>
        </p:nvSpPr>
        <p:spPr bwMode="auto">
          <a:xfrm>
            <a:off x="2411413" y="2997200"/>
            <a:ext cx="865187" cy="287338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cxnSp>
        <p:nvCxnSpPr>
          <p:cNvPr id="600072" name="AutoShape 8"/>
          <p:cNvCxnSpPr>
            <a:cxnSpLocks noChangeShapeType="1"/>
            <a:stCxn id="600071" idx="3"/>
            <a:endCxn id="600069" idx="2"/>
          </p:cNvCxnSpPr>
          <p:nvPr/>
        </p:nvCxnSpPr>
        <p:spPr bwMode="auto">
          <a:xfrm flipV="1">
            <a:off x="3276600" y="1492250"/>
            <a:ext cx="2479675" cy="164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00073" name="AutoShape 9"/>
          <p:cNvSpPr>
            <a:spLocks noChangeArrowheads="1"/>
          </p:cNvSpPr>
          <p:nvPr/>
        </p:nvSpPr>
        <p:spPr bwMode="auto">
          <a:xfrm>
            <a:off x="2411413" y="3357563"/>
            <a:ext cx="865187" cy="287337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cxnSp>
        <p:nvCxnSpPr>
          <p:cNvPr id="600074" name="AutoShape 10"/>
          <p:cNvCxnSpPr>
            <a:cxnSpLocks noChangeShapeType="1"/>
            <a:stCxn id="600073" idx="3"/>
          </p:cNvCxnSpPr>
          <p:nvPr/>
        </p:nvCxnSpPr>
        <p:spPr bwMode="auto">
          <a:xfrm>
            <a:off x="3276600" y="3502025"/>
            <a:ext cx="863600" cy="1201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00075" name="AutoShape 11"/>
          <p:cNvSpPr>
            <a:spLocks noChangeArrowheads="1"/>
          </p:cNvSpPr>
          <p:nvPr/>
        </p:nvSpPr>
        <p:spPr bwMode="auto">
          <a:xfrm>
            <a:off x="4211638" y="5157788"/>
            <a:ext cx="2665412" cy="574675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cxnSp>
        <p:nvCxnSpPr>
          <p:cNvPr id="600076" name="AutoShape 12"/>
          <p:cNvCxnSpPr>
            <a:cxnSpLocks noChangeShapeType="1"/>
            <a:stCxn id="600075" idx="3"/>
            <a:endCxn id="600070" idx="1"/>
          </p:cNvCxnSpPr>
          <p:nvPr/>
        </p:nvCxnSpPr>
        <p:spPr bwMode="auto">
          <a:xfrm>
            <a:off x="6877050" y="5445125"/>
            <a:ext cx="790575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00077" name="AutoShape 13"/>
          <p:cNvSpPr>
            <a:spLocks noChangeArrowheads="1"/>
          </p:cNvSpPr>
          <p:nvPr/>
        </p:nvSpPr>
        <p:spPr bwMode="auto">
          <a:xfrm>
            <a:off x="4211638" y="3933825"/>
            <a:ext cx="2665412" cy="574675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600078" name="Text Box 14"/>
          <p:cNvSpPr txBox="1">
            <a:spLocks noChangeArrowheads="1"/>
          </p:cNvSpPr>
          <p:nvPr/>
        </p:nvSpPr>
        <p:spPr bwMode="auto">
          <a:xfrm>
            <a:off x="7308850" y="3789363"/>
            <a:ext cx="16557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latin typeface="Arial" charset="0"/>
              </a:rPr>
              <a:t>Client Authentication</a:t>
            </a:r>
          </a:p>
        </p:txBody>
      </p:sp>
      <p:cxnSp>
        <p:nvCxnSpPr>
          <p:cNvPr id="600079" name="AutoShape 15"/>
          <p:cNvCxnSpPr>
            <a:cxnSpLocks noChangeShapeType="1"/>
            <a:stCxn id="600077" idx="3"/>
            <a:endCxn id="600078" idx="1"/>
          </p:cNvCxnSpPr>
          <p:nvPr/>
        </p:nvCxnSpPr>
        <p:spPr bwMode="auto">
          <a:xfrm flipV="1">
            <a:off x="6877050" y="4110038"/>
            <a:ext cx="431800" cy="11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45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196975"/>
            <a:ext cx="2952750" cy="3338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IE (client)</a:t>
            </a:r>
          </a:p>
        </p:txBody>
      </p:sp>
      <p:sp>
        <p:nvSpPr>
          <p:cNvPr id="602116" name="AutoShape 4"/>
          <p:cNvSpPr>
            <a:spLocks noChangeArrowheads="1"/>
          </p:cNvSpPr>
          <p:nvPr/>
        </p:nvSpPr>
        <p:spPr bwMode="auto">
          <a:xfrm>
            <a:off x="1763713" y="2636838"/>
            <a:ext cx="720725" cy="287337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pic>
        <p:nvPicPr>
          <p:cNvPr id="6021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2565400"/>
            <a:ext cx="3648075" cy="3375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cxnSp>
        <p:nvCxnSpPr>
          <p:cNvPr id="602118" name="AutoShape 6"/>
          <p:cNvCxnSpPr>
            <a:cxnSpLocks noChangeShapeType="1"/>
            <a:stCxn id="602116" idx="3"/>
          </p:cNvCxnSpPr>
          <p:nvPr/>
        </p:nvCxnSpPr>
        <p:spPr bwMode="auto">
          <a:xfrm>
            <a:off x="2484438" y="2781300"/>
            <a:ext cx="2374900" cy="1471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02119" name="AutoShape 7"/>
          <p:cNvSpPr>
            <a:spLocks noChangeArrowheads="1"/>
          </p:cNvSpPr>
          <p:nvPr/>
        </p:nvSpPr>
        <p:spPr bwMode="auto">
          <a:xfrm>
            <a:off x="4787900" y="2997200"/>
            <a:ext cx="720725" cy="287338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602120" name="AutoShape 8"/>
          <p:cNvSpPr>
            <a:spLocks noChangeArrowheads="1"/>
          </p:cNvSpPr>
          <p:nvPr/>
        </p:nvSpPr>
        <p:spPr bwMode="auto">
          <a:xfrm>
            <a:off x="7092950" y="2997200"/>
            <a:ext cx="720725" cy="287338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602121" name="Text Box 9"/>
          <p:cNvSpPr txBox="1">
            <a:spLocks noChangeArrowheads="1"/>
          </p:cNvSpPr>
          <p:nvPr/>
        </p:nvSpPr>
        <p:spPr bwMode="auto">
          <a:xfrm>
            <a:off x="3635375" y="1125538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Arial" charset="0"/>
              </a:rPr>
              <a:t>Certificate (public key) + private key</a:t>
            </a:r>
          </a:p>
        </p:txBody>
      </p:sp>
      <p:sp>
        <p:nvSpPr>
          <p:cNvPr id="602122" name="Text Box 10"/>
          <p:cNvSpPr txBox="1">
            <a:spLocks noChangeArrowheads="1"/>
          </p:cNvSpPr>
          <p:nvPr/>
        </p:nvSpPr>
        <p:spPr bwMode="auto">
          <a:xfrm>
            <a:off x="6889750" y="1773238"/>
            <a:ext cx="1193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latin typeface="Arial" charset="0"/>
              </a:rPr>
              <a:t>Trust anchors</a:t>
            </a:r>
          </a:p>
        </p:txBody>
      </p:sp>
      <p:cxnSp>
        <p:nvCxnSpPr>
          <p:cNvPr id="602123" name="AutoShape 11"/>
          <p:cNvCxnSpPr>
            <a:cxnSpLocks noChangeShapeType="1"/>
            <a:stCxn id="602119" idx="0"/>
            <a:endCxn id="602121" idx="2"/>
          </p:cNvCxnSpPr>
          <p:nvPr/>
        </p:nvCxnSpPr>
        <p:spPr bwMode="auto">
          <a:xfrm flipV="1">
            <a:off x="5148263" y="1492250"/>
            <a:ext cx="392112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2124" name="AutoShape 12"/>
          <p:cNvCxnSpPr>
            <a:cxnSpLocks noChangeShapeType="1"/>
            <a:stCxn id="602120" idx="0"/>
            <a:endCxn id="602122" idx="2"/>
          </p:cNvCxnSpPr>
          <p:nvPr/>
        </p:nvCxnSpPr>
        <p:spPr bwMode="auto">
          <a:xfrm flipV="1">
            <a:off x="7453313" y="2414588"/>
            <a:ext cx="33337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46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Firefox (client)</a:t>
            </a:r>
          </a:p>
        </p:txBody>
      </p:sp>
      <p:pic>
        <p:nvPicPr>
          <p:cNvPr id="604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125538"/>
            <a:ext cx="3708400" cy="3079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041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6100" y="3068638"/>
            <a:ext cx="4210050" cy="3030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04165" name="AutoShape 5"/>
          <p:cNvSpPr>
            <a:spLocks noChangeArrowheads="1"/>
          </p:cNvSpPr>
          <p:nvPr/>
        </p:nvSpPr>
        <p:spPr bwMode="auto">
          <a:xfrm>
            <a:off x="1258888" y="2636838"/>
            <a:ext cx="936625" cy="360362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4211638" y="1125538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Arial" charset="0"/>
              </a:rPr>
              <a:t>Certificate (public key) + private key</a:t>
            </a:r>
          </a:p>
        </p:txBody>
      </p:sp>
      <p:sp>
        <p:nvSpPr>
          <p:cNvPr id="604167" name="Text Box 7"/>
          <p:cNvSpPr txBox="1">
            <a:spLocks noChangeArrowheads="1"/>
          </p:cNvSpPr>
          <p:nvPr/>
        </p:nvSpPr>
        <p:spPr bwMode="auto">
          <a:xfrm>
            <a:off x="7092950" y="1773238"/>
            <a:ext cx="12652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latin typeface="Arial" charset="0"/>
              </a:rPr>
              <a:t>Trust anchor</a:t>
            </a:r>
          </a:p>
        </p:txBody>
      </p:sp>
      <p:cxnSp>
        <p:nvCxnSpPr>
          <p:cNvPr id="604168" name="AutoShape 8"/>
          <p:cNvCxnSpPr>
            <a:cxnSpLocks noChangeShapeType="1"/>
            <a:stCxn id="604165" idx="3"/>
          </p:cNvCxnSpPr>
          <p:nvPr/>
        </p:nvCxnSpPr>
        <p:spPr bwMode="auto">
          <a:xfrm>
            <a:off x="2195513" y="2817813"/>
            <a:ext cx="2160587" cy="176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04169" name="AutoShape 9"/>
          <p:cNvSpPr>
            <a:spLocks noChangeArrowheads="1"/>
          </p:cNvSpPr>
          <p:nvPr/>
        </p:nvSpPr>
        <p:spPr bwMode="auto">
          <a:xfrm>
            <a:off x="4427538" y="3284538"/>
            <a:ext cx="936625" cy="360362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sp>
        <p:nvSpPr>
          <p:cNvPr id="604170" name="AutoShape 10"/>
          <p:cNvSpPr>
            <a:spLocks noChangeArrowheads="1"/>
          </p:cNvSpPr>
          <p:nvPr/>
        </p:nvSpPr>
        <p:spPr bwMode="auto">
          <a:xfrm>
            <a:off x="6084888" y="3284538"/>
            <a:ext cx="936625" cy="360362"/>
          </a:xfrm>
          <a:prstGeom prst="roundRect">
            <a:avLst>
              <a:gd name="adj" fmla="val 16667"/>
            </a:avLst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pt-PT"/>
          </a:p>
        </p:txBody>
      </p:sp>
      <p:cxnSp>
        <p:nvCxnSpPr>
          <p:cNvPr id="604171" name="AutoShape 11"/>
          <p:cNvCxnSpPr>
            <a:cxnSpLocks noChangeShapeType="1"/>
            <a:stCxn id="604169" idx="0"/>
            <a:endCxn id="604166" idx="2"/>
          </p:cNvCxnSpPr>
          <p:nvPr/>
        </p:nvCxnSpPr>
        <p:spPr bwMode="auto">
          <a:xfrm flipV="1">
            <a:off x="4895850" y="1492250"/>
            <a:ext cx="1220788" cy="179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4172" name="AutoShape 12"/>
          <p:cNvCxnSpPr>
            <a:cxnSpLocks noChangeShapeType="1"/>
            <a:stCxn id="604170" idx="0"/>
            <a:endCxn id="604167" idx="2"/>
          </p:cNvCxnSpPr>
          <p:nvPr/>
        </p:nvCxnSpPr>
        <p:spPr bwMode="auto">
          <a:xfrm flipV="1">
            <a:off x="6553200" y="2414588"/>
            <a:ext cx="1173163" cy="869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58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Server: ASP.NET page using HTTPS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public class CertEcho : System.Web.UI.Page{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protected TextBox message;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protected override void OnLoad(EventArgs ea)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// Get the client certificate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</a:t>
            </a:r>
            <a:r>
              <a:rPr lang="en-US" sz="1600" b="1"/>
              <a:t>HttpClientCertificate clientCert = Context.Request.ClientCertificate</a:t>
            </a:r>
            <a:r>
              <a:rPr lang="en-US" sz="16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// check if the certificate exists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if(</a:t>
            </a:r>
            <a:r>
              <a:rPr lang="en-US" sz="1600" b="1"/>
              <a:t>clientCert.IsPresent</a:t>
            </a:r>
            <a:r>
              <a:rPr lang="en-US" sz="1600"/>
              <a:t> == false)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message.Text = "No client authentication";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}else{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// show the certificate information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message.Text = "Client authentication using certificate:" + "\n";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message.Text += "Issuer : " + </a:t>
            </a:r>
            <a:r>
              <a:rPr lang="en-US" sz="1600" b="1"/>
              <a:t>clientCert.Issuer</a:t>
            </a:r>
            <a:r>
              <a:rPr lang="en-US" sz="1600"/>
              <a:t> + "\n";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message.Text += "Subject : " + </a:t>
            </a:r>
            <a:r>
              <a:rPr lang="en-US" sz="1600" b="1"/>
              <a:t>clientCert.Subject</a:t>
            </a:r>
            <a:r>
              <a:rPr lang="en-US" sz="1600"/>
              <a:t> + "\n";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6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Client: HTTP request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 request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1600"/>
              <a:t>static void GetHttp(string url)</a:t>
            </a:r>
          </a:p>
          <a:p>
            <a:pPr>
              <a:buFontTx/>
              <a:buNone/>
            </a:pPr>
            <a:r>
              <a:rPr lang="en-US" sz="1600"/>
              <a:t>{</a:t>
            </a:r>
          </a:p>
          <a:p>
            <a:pPr>
              <a:buFontTx/>
              <a:buNone/>
            </a:pPr>
            <a:r>
              <a:rPr lang="en-US" sz="1600"/>
              <a:t>	HttpWebRequest req = WebRequest.Create(url) as HttpWebRequest;</a:t>
            </a:r>
          </a:p>
          <a:p>
            <a:pPr>
              <a:buFontTx/>
              <a:buNone/>
            </a:pPr>
            <a:r>
              <a:rPr lang="en-US" sz="1600"/>
              <a:t>	HttpWebResponse res = req.GetResponse() as HttpWebResponse;</a:t>
            </a:r>
          </a:p>
          <a:p>
            <a:pPr>
              <a:buFontTx/>
              <a:buNone/>
            </a:pPr>
            <a:r>
              <a:rPr lang="en-US" sz="1600"/>
              <a:t>	ShowResponseContent(res);</a:t>
            </a:r>
          </a:p>
          <a:p>
            <a:pPr>
              <a:buFontTx/>
              <a:buNone/>
            </a:pPr>
            <a:r>
              <a:rPr 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7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Client: HTTPS request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 request</a:t>
            </a:r>
          </a:p>
          <a:p>
            <a:r>
              <a:rPr lang="en-US"/>
              <a:t>Additions</a:t>
            </a:r>
          </a:p>
          <a:p>
            <a:pPr lvl="1"/>
            <a:r>
              <a:rPr lang="en-US"/>
              <a:t>Define the </a:t>
            </a:r>
            <a:r>
              <a:rPr lang="en-US" i="1"/>
              <a:t>trust</a:t>
            </a:r>
            <a:r>
              <a:rPr lang="en-US"/>
              <a:t> policy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1600"/>
              <a:t>static void GetHttpSecure(string url)</a:t>
            </a:r>
          </a:p>
          <a:p>
            <a:pPr>
              <a:buFontTx/>
              <a:buNone/>
            </a:pPr>
            <a:r>
              <a:rPr lang="en-US" sz="1600"/>
              <a:t>{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ServicePointManager.CertificatePolicy = new MyCertificatePolicy1();</a:t>
            </a:r>
          </a:p>
          <a:p>
            <a:pPr>
              <a:buFontTx/>
              <a:buNone/>
            </a:pPr>
            <a:r>
              <a:rPr lang="en-US" sz="1600" b="1"/>
              <a:t>	ServicePointManager.SecurityProtocol = SecurityProtocolType.Tls;</a:t>
            </a:r>
          </a:p>
          <a:p>
            <a:pPr>
              <a:buFontTx/>
              <a:buNone/>
            </a:pPr>
            <a:r>
              <a:rPr lang="en-US" sz="1600"/>
              <a:t>	HttpWebRequest req = WebRequest.Create(url) as HttpWebRequest;</a:t>
            </a:r>
          </a:p>
          <a:p>
            <a:pPr>
              <a:buFontTx/>
              <a:buNone/>
            </a:pPr>
            <a:r>
              <a:rPr lang="en-US" sz="1600"/>
              <a:t>	HttpWebResponse res = req.GetResponse() as HttpWebResponse;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ServicePoint sp = req.ServicePoint;</a:t>
            </a:r>
          </a:p>
          <a:p>
            <a:pPr>
              <a:buFontTx/>
              <a:buNone/>
            </a:pPr>
            <a:r>
              <a:rPr lang="en-US" sz="1600"/>
              <a:t>	Console.WriteLine("Certificate : "+</a:t>
            </a:r>
            <a:r>
              <a:rPr lang="en-US" sz="1600" b="1"/>
              <a:t>sp.Certificate.GetName()</a:t>
            </a:r>
            <a:r>
              <a:rPr lang="en-US" sz="1600"/>
              <a:t>);</a:t>
            </a:r>
          </a:p>
          <a:p>
            <a:pPr>
              <a:buFontTx/>
              <a:buNone/>
            </a:pPr>
            <a:r>
              <a:rPr lang="en-US" sz="1600"/>
              <a:t>	ShowResponseContent(res);</a:t>
            </a:r>
          </a:p>
          <a:p>
            <a:pPr>
              <a:buFontTx/>
              <a:buNone/>
            </a:pPr>
            <a:r>
              <a:rPr 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5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ICertificatePolicy interface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ICertificatePolicy</a:t>
            </a:r>
            <a:r>
              <a:rPr lang="en-US"/>
              <a:t> interface defines the certificate verification policy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1600"/>
              <a:t>public class MyCertificatePolicy1 : ICertificatePolicy</a:t>
            </a:r>
          </a:p>
          <a:p>
            <a:pPr>
              <a:buFontTx/>
              <a:buNone/>
            </a:pPr>
            <a:r>
              <a:rPr lang="en-US" sz="1600"/>
              <a:t>{</a:t>
            </a:r>
          </a:p>
          <a:p>
            <a:pPr>
              <a:buFontTx/>
              <a:buNone/>
            </a:pPr>
            <a:r>
              <a:rPr lang="en-US" sz="1600"/>
              <a:t>	public bool </a:t>
            </a:r>
            <a:r>
              <a:rPr lang="en-US" sz="1600" b="1"/>
              <a:t>CheckValidationResult</a:t>
            </a:r>
            <a:r>
              <a:rPr lang="en-US" sz="1600"/>
              <a:t>(ServicePoint sp, 				</a:t>
            </a:r>
            <a:r>
              <a:rPr lang="en-US" sz="1600" b="1"/>
              <a:t>X509Certificate cert</a:t>
            </a:r>
            <a:r>
              <a:rPr lang="en-US" sz="1600"/>
              <a:t>, WebRequest request, </a:t>
            </a:r>
            <a:r>
              <a:rPr lang="en-US" sz="1600" b="1"/>
              <a:t>int problem</a:t>
            </a:r>
            <a:r>
              <a:rPr lang="en-US" sz="1600"/>
              <a:t>)</a:t>
            </a:r>
          </a:p>
          <a:p>
            <a:pPr>
              <a:buFontTx/>
              <a:buNone/>
            </a:pPr>
            <a:r>
              <a:rPr lang="en-US" sz="1600"/>
              <a:t>	{        </a:t>
            </a:r>
          </a:p>
          <a:p>
            <a:pPr>
              <a:buFontTx/>
              <a:buNone/>
            </a:pPr>
            <a:r>
              <a:rPr lang="en-US" sz="1600"/>
              <a:t>		...</a:t>
            </a:r>
          </a:p>
          <a:p>
            <a:pPr>
              <a:buFontTx/>
              <a:buNone/>
            </a:pPr>
            <a:r>
              <a:rPr lang="en-US" sz="1600"/>
              <a:t>		return ValidationResult; </a:t>
            </a:r>
          </a:p>
          <a:p>
            <a:pPr>
              <a:buFontTx/>
              <a:buNone/>
            </a:pPr>
            <a:r>
              <a:rPr lang="en-US" sz="1600"/>
              <a:t>	}</a:t>
            </a:r>
          </a:p>
          <a:p>
            <a:pPr>
              <a:buFontTx/>
              <a:buNone/>
            </a:pPr>
            <a:r>
              <a:rPr 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7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Client : HTTPS request with client authentication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HTTPS request with client authentication</a:t>
            </a:r>
          </a:p>
          <a:p>
            <a:r>
              <a:rPr lang="en-US"/>
              <a:t>Additions</a:t>
            </a:r>
          </a:p>
          <a:p>
            <a:pPr lvl="1"/>
            <a:r>
              <a:rPr lang="en-US"/>
              <a:t>Define the client certificate </a:t>
            </a:r>
            <a:r>
              <a:rPr lang="en-US" b="1"/>
              <a:t>and associated private key</a:t>
            </a:r>
          </a:p>
          <a:p>
            <a:pPr lvl="1"/>
            <a:endParaRPr lang="en-US"/>
          </a:p>
          <a:p>
            <a:pPr>
              <a:buFontTx/>
              <a:buNone/>
            </a:pPr>
            <a:r>
              <a:rPr lang="pt-PT" sz="1600"/>
              <a:t>static void GetHttpSecureWithClientAuth(string url){</a:t>
            </a:r>
          </a:p>
          <a:p>
            <a:pPr>
              <a:buFontTx/>
              <a:buNone/>
            </a:pPr>
            <a:r>
              <a:rPr lang="pt-PT" sz="1600"/>
              <a:t>	ServicePointManager.CertificatePolicy = new MyCertificatePolicy1();</a:t>
            </a:r>
          </a:p>
          <a:p>
            <a:pPr>
              <a:buFontTx/>
              <a:buNone/>
            </a:pPr>
            <a:r>
              <a:rPr lang="pt-PT" sz="1600"/>
              <a:t>	HttpWebRequest req = WebRequest.Create(url) as HttpWebRequest;</a:t>
            </a:r>
          </a:p>
          <a:p>
            <a:pPr>
              <a:buFontTx/>
              <a:buNone/>
            </a:pPr>
            <a:r>
              <a:rPr lang="pt-PT" sz="1600"/>
              <a:t>	</a:t>
            </a:r>
            <a:r>
              <a:rPr lang="pt-PT" sz="1600" b="1"/>
              <a:t>req.ClientCertificates.Add(</a:t>
            </a:r>
          </a:p>
          <a:p>
            <a:pPr>
              <a:buFontTx/>
              <a:buNone/>
            </a:pPr>
            <a:r>
              <a:rPr lang="pt-PT" sz="1600" b="1"/>
              <a:t>		X509Certificate.CreateFromCertFile("c:/.../pedrofelix.cer")</a:t>
            </a:r>
          </a:p>
          <a:p>
            <a:pPr>
              <a:buFontTx/>
              <a:buNone/>
            </a:pPr>
            <a:r>
              <a:rPr lang="pt-PT" sz="1600" b="1"/>
              <a:t>	);</a:t>
            </a:r>
          </a:p>
          <a:p>
            <a:pPr>
              <a:buFontTx/>
              <a:buNone/>
            </a:pPr>
            <a:r>
              <a:rPr lang="pt-PT" sz="1600"/>
              <a:t>	HttpWebResponse res = req.GetResponse() as HttpWebResponse;</a:t>
            </a:r>
          </a:p>
          <a:p>
            <a:pPr>
              <a:buFontTx/>
              <a:buNone/>
            </a:pPr>
            <a:r>
              <a:rPr lang="pt-PT" sz="1600"/>
              <a:t>	ServicePoint sp = req.ServicePoint;</a:t>
            </a:r>
          </a:p>
          <a:p>
            <a:pPr>
              <a:buFontTx/>
              <a:buNone/>
            </a:pPr>
            <a:r>
              <a:rPr lang="pt-PT" sz="1600"/>
              <a:t>	Console.WriteLine("Certificate : "+</a:t>
            </a:r>
            <a:r>
              <a:rPr lang="pt-PT" sz="1600" b="1"/>
              <a:t>sp.Certificate.GetName()</a:t>
            </a:r>
            <a:r>
              <a:rPr lang="pt-PT" sz="1600"/>
              <a:t>);</a:t>
            </a:r>
          </a:p>
          <a:p>
            <a:pPr>
              <a:buFontTx/>
              <a:buNone/>
            </a:pPr>
            <a:r>
              <a:rPr lang="pt-PT" sz="1600"/>
              <a:t>	Console.WriteLine("Client Certificate : "+ </a:t>
            </a:r>
            <a:r>
              <a:rPr lang="pt-PT" sz="1600" b="1"/>
              <a:t>sp.ClientCertificate.GetName()</a:t>
            </a:r>
            <a:r>
              <a:rPr lang="pt-PT" sz="1600"/>
              <a:t> );</a:t>
            </a:r>
          </a:p>
          <a:p>
            <a:pPr>
              <a:buFontTx/>
              <a:buNone/>
            </a:pPr>
            <a:r>
              <a:rPr lang="pt-PT" sz="1600"/>
              <a:t>	ShowResponseContent(res);</a:t>
            </a:r>
          </a:p>
          <a:p>
            <a:pPr>
              <a:buFontTx/>
              <a:buNone/>
            </a:pPr>
            <a:r>
              <a:rPr lang="pt-PT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2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i="1"/>
              <a:t>ClientCertificates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ClientCertificates property returns the certificate collection that can be used to authenticate the client</a:t>
            </a:r>
          </a:p>
          <a:p>
            <a:pPr lvl="1"/>
            <a:r>
              <a:rPr lang="en-US"/>
              <a:t>The client must have a private key associated with the certificate</a:t>
            </a:r>
          </a:p>
          <a:p>
            <a:pPr lvl="1"/>
            <a:r>
              <a:rPr lang="en-US"/>
              <a:t>The chosen certificate has a root trusted by the CA</a:t>
            </a:r>
          </a:p>
          <a:p>
            <a:pPr lvl="1"/>
            <a:endParaRPr lang="en-US"/>
          </a:p>
          <a:p>
            <a:r>
              <a:rPr lang="en-US"/>
              <a:t>The </a:t>
            </a:r>
            <a:r>
              <a:rPr lang="en-US" b="1"/>
              <a:t>ServicePoint.ClientCertificate</a:t>
            </a:r>
            <a:r>
              <a:rPr lang="en-US"/>
              <a:t> returns the used certificate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6733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Protocol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7913"/>
            <a:ext cx="8362950" cy="1154112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Fragment, Compress, Authenticate (MAC) then Encrypt</a:t>
            </a:r>
          </a:p>
          <a:p>
            <a:r>
              <a:rPr lang="en-US"/>
              <a:t>Two independent connection directions</a:t>
            </a:r>
          </a:p>
          <a:p>
            <a:pPr lvl="1"/>
            <a:r>
              <a:rPr lang="en-US"/>
              <a:t>Separate keys, IVs and sequence number (client write and server write)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561975" y="3273425"/>
            <a:ext cx="1671638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Fragment</a:t>
            </a: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561975" y="3994150"/>
            <a:ext cx="1671638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Compression</a:t>
            </a:r>
          </a:p>
        </p:txBody>
      </p:sp>
      <p:cxnSp>
        <p:nvCxnSpPr>
          <p:cNvPr id="428050" name="AutoShape 18"/>
          <p:cNvCxnSpPr>
            <a:cxnSpLocks noChangeShapeType="1"/>
            <a:stCxn id="428037" idx="2"/>
            <a:endCxn id="428038" idx="0"/>
          </p:cNvCxnSpPr>
          <p:nvPr/>
        </p:nvCxnSpPr>
        <p:spPr bwMode="auto">
          <a:xfrm rot="5400000">
            <a:off x="1244600" y="3840163"/>
            <a:ext cx="30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561975" y="4714875"/>
            <a:ext cx="1671638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MAC generation </a:t>
            </a:r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561975" y="5451475"/>
            <a:ext cx="1671638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Encryption</a:t>
            </a:r>
          </a:p>
        </p:txBody>
      </p:sp>
      <p:cxnSp>
        <p:nvCxnSpPr>
          <p:cNvPr id="428057" name="AutoShape 25"/>
          <p:cNvCxnSpPr>
            <a:cxnSpLocks noChangeShapeType="1"/>
            <a:stCxn id="428038" idx="2"/>
            <a:endCxn id="428054" idx="0"/>
          </p:cNvCxnSpPr>
          <p:nvPr/>
        </p:nvCxnSpPr>
        <p:spPr bwMode="auto">
          <a:xfrm rot="5400000">
            <a:off x="1244600" y="4560888"/>
            <a:ext cx="30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8058" name="AutoShape 26"/>
          <p:cNvCxnSpPr>
            <a:cxnSpLocks noChangeShapeType="1"/>
            <a:stCxn id="428054" idx="2"/>
            <a:endCxn id="428055" idx="0"/>
          </p:cNvCxnSpPr>
          <p:nvPr/>
        </p:nvCxnSpPr>
        <p:spPr bwMode="auto">
          <a:xfrm rot="5400000">
            <a:off x="1236663" y="5289550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6910388" y="3273425"/>
            <a:ext cx="1671637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Recombine</a:t>
            </a:r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6910388" y="3994150"/>
            <a:ext cx="1671637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Decompression</a:t>
            </a:r>
          </a:p>
        </p:txBody>
      </p:sp>
      <p:cxnSp>
        <p:nvCxnSpPr>
          <p:cNvPr id="428063" name="AutoShape 31"/>
          <p:cNvCxnSpPr>
            <a:cxnSpLocks noChangeShapeType="1"/>
            <a:stCxn id="428061" idx="2"/>
            <a:endCxn id="428062" idx="0"/>
          </p:cNvCxnSpPr>
          <p:nvPr/>
        </p:nvCxnSpPr>
        <p:spPr bwMode="auto">
          <a:xfrm rot="5400000">
            <a:off x="7593012" y="3840163"/>
            <a:ext cx="30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6910388" y="4714875"/>
            <a:ext cx="1671637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MAC verification</a:t>
            </a:r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6910388" y="5451475"/>
            <a:ext cx="1671637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Decryption</a:t>
            </a:r>
          </a:p>
        </p:txBody>
      </p:sp>
      <p:cxnSp>
        <p:nvCxnSpPr>
          <p:cNvPr id="428066" name="AutoShape 34"/>
          <p:cNvCxnSpPr>
            <a:cxnSpLocks noChangeShapeType="1"/>
            <a:stCxn id="428062" idx="2"/>
            <a:endCxn id="428064" idx="0"/>
          </p:cNvCxnSpPr>
          <p:nvPr/>
        </p:nvCxnSpPr>
        <p:spPr bwMode="auto">
          <a:xfrm rot="5400000">
            <a:off x="7593012" y="4560888"/>
            <a:ext cx="30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428067" name="AutoShape 35"/>
          <p:cNvCxnSpPr>
            <a:cxnSpLocks noChangeShapeType="1"/>
            <a:stCxn id="428064" idx="2"/>
            <a:endCxn id="428065" idx="0"/>
          </p:cNvCxnSpPr>
          <p:nvPr/>
        </p:nvCxnSpPr>
        <p:spPr bwMode="auto">
          <a:xfrm rot="5400000">
            <a:off x="7585075" y="5289550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931863" y="2824163"/>
            <a:ext cx="203200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1116013" y="2824163"/>
            <a:ext cx="203200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1301750" y="2824163"/>
            <a:ext cx="203200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1485900" y="2824163"/>
            <a:ext cx="203200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1662113" y="2824163"/>
            <a:ext cx="203200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cxnSp>
        <p:nvCxnSpPr>
          <p:cNvPr id="428073" name="AutoShape 41"/>
          <p:cNvCxnSpPr>
            <a:cxnSpLocks noChangeShapeType="1"/>
            <a:stCxn id="428070" idx="2"/>
            <a:endCxn id="428037" idx="0"/>
          </p:cNvCxnSpPr>
          <p:nvPr/>
        </p:nvCxnSpPr>
        <p:spPr bwMode="auto">
          <a:xfrm rot="5400000">
            <a:off x="1289844" y="3159919"/>
            <a:ext cx="222250" cy="4762"/>
          </a:xfrm>
          <a:prstGeom prst="bentConnector3">
            <a:avLst>
              <a:gd name="adj1" fmla="val 492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270750" y="2814638"/>
            <a:ext cx="212725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454900" y="2814638"/>
            <a:ext cx="212725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640638" y="2814638"/>
            <a:ext cx="212725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24788" y="2814638"/>
            <a:ext cx="212725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8001000" y="2814638"/>
            <a:ext cx="212725" cy="227012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cxnSp>
        <p:nvCxnSpPr>
          <p:cNvPr id="428079" name="AutoShape 47"/>
          <p:cNvCxnSpPr>
            <a:cxnSpLocks noChangeShapeType="1"/>
            <a:stCxn id="428076" idx="2"/>
            <a:endCxn id="428061" idx="0"/>
          </p:cNvCxnSpPr>
          <p:nvPr/>
        </p:nvCxnSpPr>
        <p:spPr bwMode="auto">
          <a:xfrm rot="5400000">
            <a:off x="7631112" y="3157538"/>
            <a:ext cx="231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428080" name="Text Box 48"/>
          <p:cNvSpPr txBox="1">
            <a:spLocks noChangeArrowheads="1"/>
          </p:cNvSpPr>
          <p:nvPr/>
        </p:nvSpPr>
        <p:spPr bwMode="auto">
          <a:xfrm>
            <a:off x="2298700" y="4767263"/>
            <a:ext cx="186213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Client write MAC Key</a:t>
            </a:r>
          </a:p>
          <a:p>
            <a:r>
              <a:rPr lang="en-US">
                <a:latin typeface="Arial" charset="0"/>
              </a:rPr>
              <a:t> + Seq.</a:t>
            </a:r>
          </a:p>
        </p:txBody>
      </p:sp>
      <p:sp>
        <p:nvSpPr>
          <p:cNvPr id="428081" name="Text Box 49"/>
          <p:cNvSpPr txBox="1">
            <a:spLocks noChangeArrowheads="1"/>
          </p:cNvSpPr>
          <p:nvPr/>
        </p:nvSpPr>
        <p:spPr bwMode="auto">
          <a:xfrm>
            <a:off x="2300288" y="5497513"/>
            <a:ext cx="141763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Client write Key</a:t>
            </a:r>
          </a:p>
          <a:p>
            <a:r>
              <a:rPr lang="en-US">
                <a:latin typeface="Arial" charset="0"/>
              </a:rPr>
              <a:t> + IV</a:t>
            </a:r>
          </a:p>
        </p:txBody>
      </p:sp>
      <p:sp>
        <p:nvSpPr>
          <p:cNvPr id="428082" name="Text Box 50"/>
          <p:cNvSpPr txBox="1">
            <a:spLocks noChangeArrowheads="1"/>
          </p:cNvSpPr>
          <p:nvPr/>
        </p:nvSpPr>
        <p:spPr bwMode="auto">
          <a:xfrm>
            <a:off x="4892675" y="4767263"/>
            <a:ext cx="192563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Client write MAC Key</a:t>
            </a:r>
          </a:p>
          <a:p>
            <a:r>
              <a:rPr lang="en-US">
                <a:latin typeface="Arial" charset="0"/>
              </a:rPr>
              <a:t>+ Seq.</a:t>
            </a:r>
          </a:p>
        </p:txBody>
      </p:sp>
      <p:sp>
        <p:nvSpPr>
          <p:cNvPr id="428083" name="Text Box 51"/>
          <p:cNvSpPr txBox="1">
            <a:spLocks noChangeArrowheads="1"/>
          </p:cNvSpPr>
          <p:nvPr/>
        </p:nvSpPr>
        <p:spPr bwMode="auto">
          <a:xfrm>
            <a:off x="4995863" y="5487988"/>
            <a:ext cx="182721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Client write Key</a:t>
            </a:r>
          </a:p>
          <a:p>
            <a:r>
              <a:rPr lang="en-US">
                <a:latin typeface="Arial" charset="0"/>
              </a:rPr>
              <a:t>+ IV</a:t>
            </a:r>
          </a:p>
        </p:txBody>
      </p:sp>
      <p:sp>
        <p:nvSpPr>
          <p:cNvPr id="428084" name="Text Box 52"/>
          <p:cNvSpPr txBox="1">
            <a:spLocks noChangeArrowheads="1"/>
          </p:cNvSpPr>
          <p:nvPr/>
        </p:nvSpPr>
        <p:spPr bwMode="auto">
          <a:xfrm>
            <a:off x="839788" y="2366963"/>
            <a:ext cx="11096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byte stream</a:t>
            </a:r>
          </a:p>
        </p:txBody>
      </p:sp>
      <p:sp>
        <p:nvSpPr>
          <p:cNvPr id="428085" name="Text Box 53"/>
          <p:cNvSpPr txBox="1">
            <a:spLocks noChangeArrowheads="1"/>
          </p:cNvSpPr>
          <p:nvPr/>
        </p:nvSpPr>
        <p:spPr bwMode="auto">
          <a:xfrm>
            <a:off x="7169150" y="2384425"/>
            <a:ext cx="11096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byte stream</a:t>
            </a:r>
          </a:p>
        </p:txBody>
      </p:sp>
    </p:spTree>
    <p:extLst>
      <p:ext uri="{BB962C8B-B14F-4D97-AF65-F5344CB8AC3E}">
        <p14:creationId xmlns:p14="http://schemas.microsoft.com/office/powerpoint/2010/main" val="18933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Usage on Web Services (ASP.NET)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Service</a:t>
            </a:r>
          </a:p>
          <a:p>
            <a:pPr lvl="1">
              <a:lnSpc>
                <a:spcPct val="90000"/>
              </a:lnSpc>
            </a:pPr>
            <a:r>
              <a:rPr lang="en-US"/>
              <a:t>The client certificate is available on the request context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public class certecho : System.Web.Services.WebService{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[WebMethod]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public string CertEcho()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// Obter certificado de cliente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</a:t>
            </a:r>
            <a:r>
              <a:rPr lang="en-US" sz="1600" b="1"/>
              <a:t>HttpClientCertificate clientCert = Context.Request.ClientCertificate;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...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b="1"/>
              <a:t>Client</a:t>
            </a:r>
          </a:p>
          <a:p>
            <a:pPr lvl="1">
              <a:lnSpc>
                <a:spcPct val="90000"/>
              </a:lnSpc>
            </a:pPr>
            <a:r>
              <a:rPr lang="en-US"/>
              <a:t>Add the client certificate to the proxy certificate collection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ServicePointManager.CertificatePolicy = new TLSClient.MyCertificatePolicy1();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proxy.ClientCertificates.Add(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	X509Certificate.CreateFromCertFile("c:/.../pedrofelix.cer")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0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Record Protocol: authentication and encryption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3000375" y="1963738"/>
            <a:ext cx="1652588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TLSCompressed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3008313" y="4127500"/>
            <a:ext cx="1644650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TLSCompressed</a:t>
            </a:r>
          </a:p>
        </p:txBody>
      </p:sp>
      <p:cxnSp>
        <p:nvCxnSpPr>
          <p:cNvPr id="432134" name="AutoShape 6"/>
          <p:cNvCxnSpPr>
            <a:cxnSpLocks noChangeShapeType="1"/>
            <a:stCxn id="432143" idx="2"/>
            <a:endCxn id="432141" idx="0"/>
          </p:cNvCxnSpPr>
          <p:nvPr/>
        </p:nvCxnSpPr>
        <p:spPr bwMode="auto">
          <a:xfrm rot="5400000">
            <a:off x="5006182" y="3299619"/>
            <a:ext cx="2714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2998788" y="5743575"/>
            <a:ext cx="3308350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TLSCipherText</a:t>
            </a:r>
          </a:p>
        </p:txBody>
      </p:sp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4651375" y="4127500"/>
            <a:ext cx="976313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MAC tag</a:t>
            </a: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5635625" y="4127500"/>
            <a:ext cx="679450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Pad.</a:t>
            </a:r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4662488" y="3435350"/>
            <a:ext cx="958850" cy="360363"/>
          </a:xfrm>
          <a:prstGeom prst="roundRect">
            <a:avLst>
              <a:gd name="adj" fmla="val 16667"/>
            </a:avLst>
          </a:prstGeom>
          <a:solidFill>
            <a:srgbClr val="E1F1F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MACGen</a:t>
            </a:r>
          </a:p>
        </p:txBody>
      </p:sp>
      <p:cxnSp>
        <p:nvCxnSpPr>
          <p:cNvPr id="432142" name="AutoShape 14"/>
          <p:cNvCxnSpPr>
            <a:cxnSpLocks noChangeShapeType="1"/>
            <a:stCxn id="432141" idx="2"/>
            <a:endCxn id="432139" idx="0"/>
          </p:cNvCxnSpPr>
          <p:nvPr/>
        </p:nvCxnSpPr>
        <p:spPr bwMode="auto">
          <a:xfrm rot="5400000">
            <a:off x="4975225" y="3960813"/>
            <a:ext cx="331787" cy="1588"/>
          </a:xfrm>
          <a:prstGeom prst="bentConnector3">
            <a:avLst>
              <a:gd name="adj1" fmla="val 4975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4652963" y="2803525"/>
            <a:ext cx="976312" cy="360363"/>
          </a:xfrm>
          <a:prstGeom prst="roundRect">
            <a:avLst>
              <a:gd name="adj" fmla="val 16667"/>
            </a:avLst>
          </a:prstGeom>
          <a:solidFill>
            <a:srgbClr val="E1F1F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||</a:t>
            </a:r>
          </a:p>
        </p:txBody>
      </p:sp>
      <p:cxnSp>
        <p:nvCxnSpPr>
          <p:cNvPr id="432144" name="AutoShape 16"/>
          <p:cNvCxnSpPr>
            <a:cxnSpLocks noChangeShapeType="1"/>
            <a:stCxn id="432132" idx="2"/>
            <a:endCxn id="432143" idx="0"/>
          </p:cNvCxnSpPr>
          <p:nvPr/>
        </p:nvCxnSpPr>
        <p:spPr bwMode="auto">
          <a:xfrm rot="16200000" flipH="1">
            <a:off x="4271169" y="1932782"/>
            <a:ext cx="427037" cy="1314450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32145" name="AutoShape 17"/>
          <p:cNvCxnSpPr>
            <a:cxnSpLocks noChangeShapeType="1"/>
            <a:stCxn id="432132" idx="2"/>
            <a:endCxn id="432133" idx="0"/>
          </p:cNvCxnSpPr>
          <p:nvPr/>
        </p:nvCxnSpPr>
        <p:spPr bwMode="auto">
          <a:xfrm rot="16200000" flipH="1">
            <a:off x="2953545" y="3250406"/>
            <a:ext cx="1751012" cy="3175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32147" name="AutoShape 19"/>
          <p:cNvCxnSpPr>
            <a:cxnSpLocks noChangeShapeType="1"/>
            <a:stCxn id="432148" idx="0"/>
            <a:endCxn id="432139" idx="1"/>
          </p:cNvCxnSpPr>
          <p:nvPr/>
        </p:nvCxnSpPr>
        <p:spPr bwMode="auto">
          <a:xfrm flipV="1">
            <a:off x="4648200" y="4333875"/>
            <a:ext cx="3175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4159250" y="4921250"/>
            <a:ext cx="976313" cy="360363"/>
          </a:xfrm>
          <a:prstGeom prst="roundRect">
            <a:avLst>
              <a:gd name="adj" fmla="val 16667"/>
            </a:avLst>
          </a:prstGeom>
          <a:solidFill>
            <a:srgbClr val="E1F1F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Encrypt</a:t>
            </a:r>
          </a:p>
        </p:txBody>
      </p:sp>
      <p:cxnSp>
        <p:nvCxnSpPr>
          <p:cNvPr id="432149" name="AutoShape 21"/>
          <p:cNvCxnSpPr>
            <a:cxnSpLocks noChangeShapeType="1"/>
            <a:stCxn id="432135" idx="0"/>
            <a:endCxn id="432148" idx="2"/>
          </p:cNvCxnSpPr>
          <p:nvPr/>
        </p:nvCxnSpPr>
        <p:spPr bwMode="auto">
          <a:xfrm flipH="1" flipV="1">
            <a:off x="4648200" y="5281613"/>
            <a:ext cx="4763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432150" name="Rectangle 22"/>
          <p:cNvSpPr>
            <a:spLocks noChangeArrowheads="1"/>
          </p:cNvSpPr>
          <p:nvPr/>
        </p:nvSpPr>
        <p:spPr bwMode="auto">
          <a:xfrm>
            <a:off x="6513513" y="2765425"/>
            <a:ext cx="1360487" cy="430213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Seq. No </a:t>
            </a:r>
          </a:p>
        </p:txBody>
      </p:sp>
      <p:sp>
        <p:nvSpPr>
          <p:cNvPr id="432151" name="Rectangle 23"/>
          <p:cNvSpPr>
            <a:spLocks noChangeArrowheads="1"/>
          </p:cNvSpPr>
          <p:nvPr/>
        </p:nvSpPr>
        <p:spPr bwMode="auto">
          <a:xfrm>
            <a:off x="6511925" y="3414713"/>
            <a:ext cx="1360488" cy="41275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MAC Key </a:t>
            </a:r>
          </a:p>
        </p:txBody>
      </p:sp>
      <p:cxnSp>
        <p:nvCxnSpPr>
          <p:cNvPr id="432152" name="AutoShape 24"/>
          <p:cNvCxnSpPr>
            <a:cxnSpLocks noChangeShapeType="1"/>
            <a:stCxn id="432150" idx="1"/>
            <a:endCxn id="432143" idx="3"/>
          </p:cNvCxnSpPr>
          <p:nvPr/>
        </p:nvCxnSpPr>
        <p:spPr bwMode="auto">
          <a:xfrm rot="10800000" flipV="1">
            <a:off x="5629275" y="2981325"/>
            <a:ext cx="884238" cy="3175"/>
          </a:xfrm>
          <a:prstGeom prst="bentConnector3">
            <a:avLst>
              <a:gd name="adj1" fmla="val 5008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32153" name="AutoShape 25"/>
          <p:cNvCxnSpPr>
            <a:cxnSpLocks noChangeShapeType="1"/>
            <a:stCxn id="432151" idx="1"/>
            <a:endCxn id="432141" idx="3"/>
          </p:cNvCxnSpPr>
          <p:nvPr/>
        </p:nvCxnSpPr>
        <p:spPr bwMode="auto">
          <a:xfrm rot="10800000">
            <a:off x="5621338" y="3616325"/>
            <a:ext cx="890587" cy="4763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32154" name="Rectangle 26"/>
          <p:cNvSpPr>
            <a:spLocks noChangeArrowheads="1"/>
          </p:cNvSpPr>
          <p:nvPr/>
        </p:nvSpPr>
        <p:spPr bwMode="auto">
          <a:xfrm>
            <a:off x="6502400" y="4706938"/>
            <a:ext cx="1382713" cy="787400"/>
          </a:xfrm>
          <a:prstGeom prst="rect">
            <a:avLst/>
          </a:prstGeom>
          <a:solidFill>
            <a:srgbClr val="E1F1F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Encryption Key</a:t>
            </a:r>
          </a:p>
          <a:p>
            <a:pPr algn="ctr"/>
            <a:r>
              <a:rPr lang="en-US">
                <a:latin typeface="Arial" charset="0"/>
              </a:rPr>
              <a:t>+</a:t>
            </a:r>
          </a:p>
          <a:p>
            <a:pPr algn="ctr"/>
            <a:r>
              <a:rPr lang="en-US">
                <a:latin typeface="Arial" charset="0"/>
              </a:rPr>
              <a:t>IV </a:t>
            </a:r>
          </a:p>
        </p:txBody>
      </p:sp>
      <p:cxnSp>
        <p:nvCxnSpPr>
          <p:cNvPr id="432155" name="AutoShape 27"/>
          <p:cNvCxnSpPr>
            <a:cxnSpLocks noChangeShapeType="1"/>
            <a:stCxn id="432154" idx="1"/>
            <a:endCxn id="432148" idx="3"/>
          </p:cNvCxnSpPr>
          <p:nvPr/>
        </p:nvCxnSpPr>
        <p:spPr bwMode="auto">
          <a:xfrm rot="10800000" flipV="1">
            <a:off x="5135563" y="5100638"/>
            <a:ext cx="1366837" cy="1587"/>
          </a:xfrm>
          <a:prstGeom prst="bentConnector3">
            <a:avLst>
              <a:gd name="adj1" fmla="val 5006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3215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323850" y="1077913"/>
            <a:ext cx="8362950" cy="520700"/>
          </a:xfrm>
          <a:noFill/>
          <a:ln/>
        </p:spPr>
        <p:txBody>
          <a:bodyPr/>
          <a:lstStyle/>
          <a:p>
            <a:r>
              <a:rPr lang="en-US" sz="1800"/>
              <a:t>The MAC protects the: seq. no. + packet type + version + payload</a:t>
            </a:r>
          </a:p>
        </p:txBody>
      </p:sp>
      <p:sp>
        <p:nvSpPr>
          <p:cNvPr id="432160" name="Oval 32"/>
          <p:cNvSpPr>
            <a:spLocks noChangeArrowheads="1"/>
          </p:cNvSpPr>
          <p:nvPr/>
        </p:nvSpPr>
        <p:spPr bwMode="auto">
          <a:xfrm>
            <a:off x="5592763" y="4070350"/>
            <a:ext cx="835025" cy="5461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6456363" y="4341813"/>
            <a:ext cx="21320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Arial" charset="0"/>
              </a:rPr>
              <a:t>only if block operation mode</a:t>
            </a:r>
          </a:p>
        </p:txBody>
      </p:sp>
    </p:spTree>
    <p:extLst>
      <p:ext uri="{BB962C8B-B14F-4D97-AF65-F5344CB8AC3E}">
        <p14:creationId xmlns:p14="http://schemas.microsoft.com/office/powerpoint/2010/main" val="9552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Message replays</a:t>
            </a:r>
          </a:p>
          <a:p>
            <a:pPr lvl="1"/>
            <a:r>
              <a:rPr lang="en-US"/>
              <a:t>Detected by the sequence number</a:t>
            </a:r>
          </a:p>
          <a:p>
            <a:pPr lvl="1"/>
            <a:endParaRPr lang="en-US"/>
          </a:p>
          <a:p>
            <a:r>
              <a:rPr lang="en-US"/>
              <a:t>Message reflection</a:t>
            </a:r>
          </a:p>
          <a:p>
            <a:pPr lvl="1"/>
            <a:r>
              <a:rPr lang="en-US"/>
              <a:t>Separate MAC keys for each direction</a:t>
            </a:r>
          </a:p>
          <a:p>
            <a:pPr lvl="1"/>
            <a:endParaRPr lang="en-US"/>
          </a:p>
          <a:p>
            <a:r>
              <a:rPr lang="en-US"/>
              <a:t>Keystream reuse (stream based symmetric encryption)</a:t>
            </a:r>
          </a:p>
          <a:p>
            <a:pPr lvl="1"/>
            <a:r>
              <a:rPr lang="en-US"/>
              <a:t>Separate encryption keys and IVs for each direction</a:t>
            </a:r>
          </a:p>
          <a:p>
            <a:pPr lvl="1"/>
            <a:endParaRPr lang="en-US"/>
          </a:p>
          <a:p>
            <a:r>
              <a:rPr lang="en-US"/>
              <a:t>Traffic analysis</a:t>
            </a:r>
          </a:p>
          <a:p>
            <a:pPr lvl="1"/>
            <a:r>
              <a:rPr lang="en-US"/>
              <a:t>Separate encryption keys</a:t>
            </a:r>
          </a:p>
          <a:p>
            <a:pPr lvl="1"/>
            <a:r>
              <a:rPr lang="en-US"/>
              <a:t>Variable padding length</a:t>
            </a:r>
          </a:p>
        </p:txBody>
      </p:sp>
    </p:spTree>
    <p:extLst>
      <p:ext uri="{BB962C8B-B14F-4D97-AF65-F5344CB8AC3E}">
        <p14:creationId xmlns:p14="http://schemas.microsoft.com/office/powerpoint/2010/main" val="15278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Cryptographic schemes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cryptographic schemes used depend on the agreed </a:t>
            </a:r>
            <a:r>
              <a:rPr lang="en-US" i="1"/>
              <a:t>cipher suite</a:t>
            </a:r>
          </a:p>
          <a:p>
            <a:r>
              <a:rPr lang="en-US"/>
              <a:t>The cipher suite and compression algorithms are negotiated by the handshake protocol</a:t>
            </a:r>
          </a:p>
          <a:p>
            <a:r>
              <a:rPr lang="en-US"/>
              <a:t>Examples</a:t>
            </a:r>
          </a:p>
          <a:p>
            <a:pPr lvl="1"/>
            <a:r>
              <a:rPr lang="pt-PT"/>
              <a:t>TLS_NULL_WITH_NULL_NULL</a:t>
            </a:r>
          </a:p>
          <a:p>
            <a:pPr lvl="1"/>
            <a:r>
              <a:rPr lang="pt-PT"/>
              <a:t>TLS_</a:t>
            </a:r>
            <a:r>
              <a:rPr lang="pt-PT" b="1"/>
              <a:t>RSA</a:t>
            </a:r>
            <a:r>
              <a:rPr lang="pt-PT"/>
              <a:t>_WITH_</a:t>
            </a:r>
            <a:r>
              <a:rPr lang="pt-PT" b="1"/>
              <a:t>3DES_EDE_CBC</a:t>
            </a:r>
            <a:r>
              <a:rPr lang="pt-PT"/>
              <a:t>_</a:t>
            </a:r>
            <a:r>
              <a:rPr lang="pt-PT" b="1"/>
              <a:t>SHA</a:t>
            </a:r>
          </a:p>
          <a:p>
            <a:pPr lvl="1"/>
            <a:r>
              <a:rPr lang="pt-PT"/>
              <a:t>TLS_</a:t>
            </a:r>
            <a:r>
              <a:rPr lang="pt-PT" b="1"/>
              <a:t>RSA</a:t>
            </a:r>
            <a:r>
              <a:rPr lang="pt-PT"/>
              <a:t>_WITH_</a:t>
            </a:r>
            <a:r>
              <a:rPr lang="pt-PT" b="1"/>
              <a:t>RC4</a:t>
            </a:r>
            <a:r>
              <a:rPr lang="pt-PT"/>
              <a:t>_</a:t>
            </a:r>
            <a:r>
              <a:rPr lang="pt-PT" b="1"/>
              <a:t>128</a:t>
            </a:r>
            <a:r>
              <a:rPr lang="pt-PT"/>
              <a:t>_</a:t>
            </a:r>
            <a:r>
              <a:rPr lang="pt-PT" b="1"/>
              <a:t>SHA</a:t>
            </a:r>
          </a:p>
          <a:p>
            <a:pPr lvl="1"/>
            <a:endParaRPr lang="pt-PT" b="1"/>
          </a:p>
          <a:p>
            <a:r>
              <a:rPr lang="en-US"/>
              <a:t>A </a:t>
            </a:r>
            <a:r>
              <a:rPr lang="en-US" i="1"/>
              <a:t>cipher suite</a:t>
            </a:r>
            <a:r>
              <a:rPr lang="en-US"/>
              <a:t> defines</a:t>
            </a:r>
          </a:p>
          <a:p>
            <a:pPr lvl="1"/>
            <a:r>
              <a:rPr lang="en-US"/>
              <a:t>The hash function used by the HMAC (e.g. SHA)</a:t>
            </a:r>
          </a:p>
          <a:p>
            <a:pPr lvl="1"/>
            <a:r>
              <a:rPr lang="en-US"/>
              <a:t>The symmetric encryption scheme (e.g. 3DES_EDE_CBC or RC4_128)</a:t>
            </a:r>
          </a:p>
          <a:p>
            <a:pPr lvl="2"/>
            <a:r>
              <a:rPr lang="en-US"/>
              <a:t>Supports both block and stream schemes</a:t>
            </a:r>
          </a:p>
          <a:p>
            <a:pPr lvl="1"/>
            <a:r>
              <a:rPr lang="en-US"/>
              <a:t>Key establishment scheme (RSA or DH)</a:t>
            </a:r>
          </a:p>
        </p:txBody>
      </p:sp>
    </p:spTree>
    <p:extLst>
      <p:ext uri="{BB962C8B-B14F-4D97-AF65-F5344CB8AC3E}">
        <p14:creationId xmlns:p14="http://schemas.microsoft.com/office/powerpoint/2010/main" val="22687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 protocol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Responsible for </a:t>
            </a:r>
          </a:p>
          <a:p>
            <a:pPr lvl="1"/>
            <a:r>
              <a:rPr lang="en-US"/>
              <a:t>Negotiation of the operation parameters</a:t>
            </a:r>
          </a:p>
          <a:p>
            <a:pPr lvl="1"/>
            <a:r>
              <a:rPr lang="en-US"/>
              <a:t>Endpoint authentication</a:t>
            </a:r>
          </a:p>
          <a:p>
            <a:pPr lvl="1"/>
            <a:r>
              <a:rPr lang="en-US"/>
              <a:t>Secure key establishment</a:t>
            </a:r>
          </a:p>
          <a:p>
            <a:pPr lvl="1"/>
            <a:endParaRPr lang="en-US"/>
          </a:p>
          <a:p>
            <a:r>
              <a:rPr lang="en-US"/>
              <a:t>Endpoint authentication and key establishment</a:t>
            </a:r>
          </a:p>
          <a:p>
            <a:pPr lvl="1"/>
            <a:r>
              <a:rPr lang="en-US"/>
              <a:t>Authentication is optional on both ends</a:t>
            </a:r>
          </a:p>
          <a:p>
            <a:pPr lvl="1"/>
            <a:r>
              <a:rPr lang="en-US"/>
              <a:t>Supports several cryptographic techniques, namely:</a:t>
            </a:r>
          </a:p>
          <a:p>
            <a:pPr lvl="2"/>
            <a:r>
              <a:rPr lang="en-US"/>
              <a:t>Key transport (e.g. RSA)</a:t>
            </a:r>
          </a:p>
          <a:p>
            <a:pPr lvl="2"/>
            <a:r>
              <a:rPr lang="en-US"/>
              <a:t>Key agreement (e.g. DH)</a:t>
            </a:r>
          </a:p>
          <a:p>
            <a:pPr lvl="2"/>
            <a:endParaRPr lang="en-US"/>
          </a:p>
          <a:p>
            <a:pPr lvl="1"/>
            <a:r>
              <a:rPr lang="en-US"/>
              <a:t>Typical scenario on the internet (HTTPS)</a:t>
            </a:r>
          </a:p>
          <a:p>
            <a:pPr lvl="2"/>
            <a:r>
              <a:rPr lang="en-US"/>
              <a:t>RSA based key transport using X.509 certificates</a:t>
            </a:r>
          </a:p>
          <a:p>
            <a:pPr lvl="2"/>
            <a:r>
              <a:rPr lang="en-US"/>
              <a:t>Mandatory server authentication</a:t>
            </a:r>
          </a:p>
          <a:p>
            <a:pPr lvl="2"/>
            <a:r>
              <a:rPr lang="en-US"/>
              <a:t>Optional client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27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2743</Words>
  <Application>Microsoft Office PowerPoint</Application>
  <PresentationFormat>On-screen Show (4:3)</PresentationFormat>
  <Paragraphs>723</Paragraphs>
  <Slides>50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Symbol</vt:lpstr>
      <vt:lpstr>Office Theme</vt:lpstr>
      <vt:lpstr>Transport Layer Security</vt:lpstr>
      <vt:lpstr>Some history</vt:lpstr>
      <vt:lpstr>SSL/TLS Goals</vt:lpstr>
      <vt:lpstr>Sub-protocols</vt:lpstr>
      <vt:lpstr>Record Protocol</vt:lpstr>
      <vt:lpstr>Record Protocol: authentication and encryption</vt:lpstr>
      <vt:lpstr>Remarks</vt:lpstr>
      <vt:lpstr>Cryptographic schemes</vt:lpstr>
      <vt:lpstr>Handshake protocol</vt:lpstr>
      <vt:lpstr>Handshake Protocol: sketch</vt:lpstr>
      <vt:lpstr>Handshake Protocol (1): RSA based</vt:lpstr>
      <vt:lpstr>Handshake Protocol (2): RSA-based</vt:lpstr>
      <vt:lpstr>Handshake Protocol (3): RSA based</vt:lpstr>
      <vt:lpstr>Yet another one</vt:lpstr>
      <vt:lpstr>A schematic view</vt:lpstr>
      <vt:lpstr>Key derivation</vt:lpstr>
      <vt:lpstr>Handshake tampering and replay</vt:lpstr>
      <vt:lpstr>Endpoint authentication</vt:lpstr>
      <vt:lpstr>Connections and Sessions</vt:lpstr>
      <vt:lpstr>Session and connection state</vt:lpstr>
      <vt:lpstr>Session reuse</vt:lpstr>
      <vt:lpstr>Handshake request</vt:lpstr>
      <vt:lpstr>Attacks</vt:lpstr>
      <vt:lpstr>HTTPS protocol</vt:lpstr>
      <vt:lpstr>Java Security Sockets Extension</vt:lpstr>
      <vt:lpstr>Sockets and socket factories</vt:lpstr>
      <vt:lpstr>Java Cryptography Architecture (JCA)</vt:lpstr>
      <vt:lpstr>Engine class examples</vt:lpstr>
      <vt:lpstr>Functionality</vt:lpstr>
      <vt:lpstr>Factory based architecture</vt:lpstr>
      <vt:lpstr>Socket Factory creation</vt:lpstr>
      <vt:lpstr>Remember this?</vt:lpstr>
      <vt:lpstr>Key and trust managers</vt:lpstr>
      <vt:lpstr>X509TrustManager e X509KeyManager</vt:lpstr>
      <vt:lpstr>Manager Factories</vt:lpstr>
      <vt:lpstr>The big picture</vt:lpstr>
      <vt:lpstr>Cryptography on Windows platforms</vt:lpstr>
      <vt:lpstr>CryptoAPI: architecture</vt:lpstr>
      <vt:lpstr>Certificate stores</vt:lpstr>
      <vt:lpstr>SSL/TLS on Windows: examples</vt:lpstr>
      <vt:lpstr>Configuring IIS (server)</vt:lpstr>
      <vt:lpstr>Configuring IE (client)</vt:lpstr>
      <vt:lpstr>Configuring Firefox (client)</vt:lpstr>
      <vt:lpstr>Server: ASP.NET page using HTTPS</vt:lpstr>
      <vt:lpstr>Client: HTTP request</vt:lpstr>
      <vt:lpstr>Client: HTTPS request</vt:lpstr>
      <vt:lpstr>ICertificatePolicy interface</vt:lpstr>
      <vt:lpstr>Client : HTTPS request with client authentication</vt:lpstr>
      <vt:lpstr>ClientCertificates</vt:lpstr>
      <vt:lpstr>Usage on Web Services (ASP.NET)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Mechanisms</dc:title>
  <dc:creator>Pedro Felix</dc:creator>
  <cp:lastModifiedBy>Pedro Felix</cp:lastModifiedBy>
  <cp:revision>8</cp:revision>
  <dcterms:created xsi:type="dcterms:W3CDTF">2013-09-19T20:21:45Z</dcterms:created>
  <dcterms:modified xsi:type="dcterms:W3CDTF">2013-10-15T15:35:23Z</dcterms:modified>
</cp:coreProperties>
</file>