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37" r:id="rId1"/>
  </p:sldMasterIdLst>
  <p:notesMasterIdLst>
    <p:notesMasterId r:id="rId24"/>
  </p:notesMasterIdLst>
  <p:handoutMasterIdLst>
    <p:handoutMasterId r:id="rId25"/>
  </p:handoutMasterIdLst>
  <p:sldIdLst>
    <p:sldId id="256" r:id="rId2"/>
    <p:sldId id="375" r:id="rId3"/>
    <p:sldId id="356" r:id="rId4"/>
    <p:sldId id="358" r:id="rId5"/>
    <p:sldId id="359" r:id="rId6"/>
    <p:sldId id="357" r:id="rId7"/>
    <p:sldId id="374" r:id="rId8"/>
    <p:sldId id="350" r:id="rId9"/>
    <p:sldId id="347" r:id="rId10"/>
    <p:sldId id="355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</p:sldIdLst>
  <p:sldSz cx="6858000" cy="5121275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AEAEA"/>
    <a:srgbClr val="C0C0C0"/>
    <a:srgbClr val="5F5F5F"/>
    <a:srgbClr val="969696"/>
    <a:srgbClr val="3C605F"/>
    <a:srgbClr val="85BA6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8" autoAdjust="0"/>
    <p:restoredTop sz="86420" autoAdjust="0"/>
  </p:normalViewPr>
  <p:slideViewPr>
    <p:cSldViewPr>
      <p:cViewPr varScale="1">
        <p:scale>
          <a:sx n="133" d="100"/>
          <a:sy n="133" d="100"/>
        </p:scale>
        <p:origin x="1830" y="120"/>
      </p:cViewPr>
      <p:guideLst>
        <p:guide orient="horz" pos="1613"/>
        <p:guide pos="216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24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fld id="{B20B5515-D279-4EDC-A97A-56D31932B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30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8500"/>
            <a:ext cx="46672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426"/>
            <a:ext cx="560832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fld id="{E9AA703A-174C-48F8-9352-9322B8ECBAA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057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935DE1EC-E93C-40C5-92AD-0909B25FA261}" type="slidenum">
              <a:rPr lang="en-CA" smtClean="0"/>
              <a:pPr defTabSz="922338"/>
              <a:t>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9127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6323"/>
            <a:ext cx="6878487" cy="5133921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1795608"/>
            <a:ext cx="4370039" cy="1229391"/>
          </a:xfrm>
        </p:spPr>
        <p:txBody>
          <a:bodyPr anchor="b">
            <a:noAutofit/>
          </a:bodyPr>
          <a:lstStyle>
            <a:lvl1pPr algn="r">
              <a:defRPr sz="4033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3024998"/>
            <a:ext cx="4370039" cy="81911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2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4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07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4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0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1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6E7D6-EB0C-4114-9DF9-607CA9259D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224"/>
            <a:ext cx="4760786" cy="2541670"/>
          </a:xfrm>
        </p:spPr>
        <p:txBody>
          <a:bodyPr anchor="ctr">
            <a:normAutofit/>
          </a:bodyPr>
          <a:lstStyle>
            <a:lvl1pPr algn="l">
              <a:defRPr sz="328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38313"/>
            <a:ext cx="4760786" cy="1173130"/>
          </a:xfrm>
        </p:spPr>
        <p:txBody>
          <a:bodyPr anchor="ctr">
            <a:normAutofit/>
          </a:bodyPr>
          <a:lstStyle>
            <a:lvl1pPr marL="0" indent="0" algn="l">
              <a:buNone/>
              <a:defRPr sz="134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143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A6EE1-1318-4F7F-B614-402B28287C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8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455224"/>
            <a:ext cx="4554137" cy="2257155"/>
          </a:xfrm>
        </p:spPr>
        <p:txBody>
          <a:bodyPr anchor="ctr">
            <a:normAutofit/>
          </a:bodyPr>
          <a:lstStyle>
            <a:lvl1pPr algn="l">
              <a:defRPr sz="328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2712379"/>
            <a:ext cx="4064853" cy="2845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19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1437" indent="0">
              <a:buFontTx/>
              <a:buNone/>
              <a:defRPr/>
            </a:lvl2pPr>
            <a:lvl3pPr marL="682874" indent="0">
              <a:buFontTx/>
              <a:buNone/>
              <a:defRPr/>
            </a:lvl3pPr>
            <a:lvl4pPr marL="1024311" indent="0">
              <a:buFontTx/>
              <a:buNone/>
              <a:defRPr/>
            </a:lvl4pPr>
            <a:lvl5pPr marL="1365748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38313"/>
            <a:ext cx="4760786" cy="1173130"/>
          </a:xfrm>
        </p:spPr>
        <p:txBody>
          <a:bodyPr anchor="ctr">
            <a:normAutofit/>
          </a:bodyPr>
          <a:lstStyle>
            <a:lvl1pPr marL="0" indent="0" algn="l">
              <a:buNone/>
              <a:defRPr sz="134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143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A6EE1-1318-4F7F-B614-402B28287C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2034" y="590222"/>
            <a:ext cx="342989" cy="436687"/>
          </a:xfrm>
          <a:prstGeom prst="rect">
            <a:avLst/>
          </a:prstGeom>
        </p:spPr>
        <p:txBody>
          <a:bodyPr vert="horz" lIns="68284" tIns="34142" rIns="68284" bIns="34142" rtlCol="0" anchor="ctr">
            <a:noAutofit/>
          </a:bodyPr>
          <a:lstStyle/>
          <a:p>
            <a:pPr lvl="0"/>
            <a:r>
              <a:rPr lang="en-US" sz="59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2155562"/>
            <a:ext cx="342989" cy="436687"/>
          </a:xfrm>
          <a:prstGeom prst="rect">
            <a:avLst/>
          </a:prstGeom>
        </p:spPr>
        <p:txBody>
          <a:bodyPr vert="horz" lIns="68284" tIns="34142" rIns="68284" bIns="34142" rtlCol="0" anchor="ctr">
            <a:noAutofit/>
          </a:bodyPr>
          <a:lstStyle/>
          <a:p>
            <a:pPr lvl="0"/>
            <a:r>
              <a:rPr lang="en-US" sz="59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148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42730"/>
            <a:ext cx="4760786" cy="1938184"/>
          </a:xfrm>
        </p:spPr>
        <p:txBody>
          <a:bodyPr anchor="b">
            <a:normAutofit/>
          </a:bodyPr>
          <a:lstStyle>
            <a:lvl1pPr algn="l">
              <a:defRPr sz="328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80914"/>
            <a:ext cx="4760786" cy="1130529"/>
          </a:xfrm>
        </p:spPr>
        <p:txBody>
          <a:bodyPr anchor="t">
            <a:normAutofit/>
          </a:bodyPr>
          <a:lstStyle>
            <a:lvl1pPr marL="0" indent="0" algn="l">
              <a:buNone/>
              <a:defRPr sz="134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143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A6EE1-1318-4F7F-B614-402B28287C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7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455224"/>
            <a:ext cx="4554137" cy="2257155"/>
          </a:xfrm>
        </p:spPr>
        <p:txBody>
          <a:bodyPr anchor="ctr">
            <a:normAutofit/>
          </a:bodyPr>
          <a:lstStyle>
            <a:lvl1pPr algn="l">
              <a:defRPr sz="328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2996894"/>
            <a:ext cx="4760787" cy="38401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79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1437" indent="0">
              <a:buFontTx/>
              <a:buNone/>
              <a:defRPr/>
            </a:lvl2pPr>
            <a:lvl3pPr marL="682874" indent="0">
              <a:buFontTx/>
              <a:buNone/>
              <a:defRPr/>
            </a:lvl3pPr>
            <a:lvl4pPr marL="1024311" indent="0">
              <a:buFontTx/>
              <a:buNone/>
              <a:defRPr/>
            </a:lvl4pPr>
            <a:lvl5pPr marL="1365748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80914"/>
            <a:ext cx="4760786" cy="1130529"/>
          </a:xfrm>
        </p:spPr>
        <p:txBody>
          <a:bodyPr anchor="t">
            <a:normAutofit/>
          </a:bodyPr>
          <a:lstStyle>
            <a:lvl1pPr marL="0" indent="0" algn="l">
              <a:buNone/>
              <a:defRPr sz="13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143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A6EE1-1318-4F7F-B614-402B28287C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2034" y="590222"/>
            <a:ext cx="342989" cy="436687"/>
          </a:xfrm>
          <a:prstGeom prst="rect">
            <a:avLst/>
          </a:prstGeom>
        </p:spPr>
        <p:txBody>
          <a:bodyPr vert="horz" lIns="68284" tIns="34142" rIns="68284" bIns="34142" rtlCol="0" anchor="ctr">
            <a:noAutofit/>
          </a:bodyPr>
          <a:lstStyle/>
          <a:p>
            <a:pPr lvl="0"/>
            <a:r>
              <a:rPr lang="en-US" sz="59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2155562"/>
            <a:ext cx="342989" cy="436687"/>
          </a:xfrm>
          <a:prstGeom prst="rect">
            <a:avLst/>
          </a:prstGeom>
        </p:spPr>
        <p:txBody>
          <a:bodyPr vert="horz" lIns="68284" tIns="34142" rIns="68284" bIns="34142" rtlCol="0" anchor="ctr">
            <a:noAutofit/>
          </a:bodyPr>
          <a:lstStyle/>
          <a:p>
            <a:pPr lvl="0"/>
            <a:r>
              <a:rPr lang="en-US" sz="59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76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455224"/>
            <a:ext cx="4756099" cy="2257155"/>
          </a:xfrm>
        </p:spPr>
        <p:txBody>
          <a:bodyPr anchor="ctr">
            <a:normAutofit/>
          </a:bodyPr>
          <a:lstStyle>
            <a:lvl1pPr algn="l">
              <a:defRPr sz="328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2996894"/>
            <a:ext cx="4760787" cy="38401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792">
                <a:solidFill>
                  <a:schemeClr val="accent1"/>
                </a:solidFill>
              </a:defRPr>
            </a:lvl1pPr>
            <a:lvl2pPr marL="341437" indent="0">
              <a:buFontTx/>
              <a:buNone/>
              <a:defRPr/>
            </a:lvl2pPr>
            <a:lvl3pPr marL="682874" indent="0">
              <a:buFontTx/>
              <a:buNone/>
              <a:defRPr/>
            </a:lvl3pPr>
            <a:lvl4pPr marL="1024311" indent="0">
              <a:buFontTx/>
              <a:buNone/>
              <a:defRPr/>
            </a:lvl4pPr>
            <a:lvl5pPr marL="1365748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80914"/>
            <a:ext cx="4760786" cy="1130529"/>
          </a:xfrm>
        </p:spPr>
        <p:txBody>
          <a:bodyPr anchor="t">
            <a:normAutofit/>
          </a:bodyPr>
          <a:lstStyle>
            <a:lvl1pPr marL="0" indent="0" algn="l">
              <a:buNone/>
              <a:defRPr sz="13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143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A6EE1-1318-4F7F-B614-402B28287C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66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01315-47DC-4C74-9313-2E6BE6BA92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8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455225"/>
            <a:ext cx="734109" cy="392157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455225"/>
            <a:ext cx="3896270" cy="39215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7045C-BBC1-40E0-815F-88947AFEB5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0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37752-6024-4528-9C8E-E2AE2089DD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16899"/>
            <a:ext cx="4760786" cy="1364016"/>
          </a:xfrm>
        </p:spPr>
        <p:txBody>
          <a:bodyPr anchor="b"/>
          <a:lstStyle>
            <a:lvl1pPr algn="l">
              <a:defRPr sz="298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80914"/>
            <a:ext cx="4760786" cy="642512"/>
          </a:xfrm>
        </p:spPr>
        <p:txBody>
          <a:bodyPr anchor="t"/>
          <a:lstStyle>
            <a:lvl1pPr marL="0" indent="0" algn="l">
              <a:buNone/>
              <a:defRPr sz="14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143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0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749E5-9207-4A04-8614-88D12765FB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224"/>
            <a:ext cx="4760786" cy="986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13440"/>
            <a:ext cx="2316082" cy="2898002"/>
          </a:xfrm>
        </p:spPr>
        <p:txBody>
          <a:bodyPr>
            <a:normAutofit/>
          </a:bodyPr>
          <a:lstStyle>
            <a:lvl1pPr>
              <a:defRPr sz="1344"/>
            </a:lvl1pPr>
            <a:lvl2pPr>
              <a:defRPr sz="1195"/>
            </a:lvl2pPr>
            <a:lvl3pPr>
              <a:defRPr sz="1046"/>
            </a:lvl3pPr>
            <a:lvl4pPr>
              <a:defRPr sz="896"/>
            </a:lvl4pPr>
            <a:lvl5pPr>
              <a:defRPr sz="896"/>
            </a:lvl5pPr>
            <a:lvl6pPr>
              <a:defRPr sz="896"/>
            </a:lvl6pPr>
            <a:lvl7pPr>
              <a:defRPr sz="896"/>
            </a:lvl7pPr>
            <a:lvl8pPr>
              <a:defRPr sz="896"/>
            </a:lvl8pPr>
            <a:lvl9pPr>
              <a:defRPr sz="8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1613441"/>
            <a:ext cx="2316083" cy="2898003"/>
          </a:xfrm>
        </p:spPr>
        <p:txBody>
          <a:bodyPr>
            <a:normAutofit/>
          </a:bodyPr>
          <a:lstStyle>
            <a:lvl1pPr>
              <a:defRPr sz="1344"/>
            </a:lvl1pPr>
            <a:lvl2pPr>
              <a:defRPr sz="1195"/>
            </a:lvl2pPr>
            <a:lvl3pPr>
              <a:defRPr sz="1046"/>
            </a:lvl3pPr>
            <a:lvl4pPr>
              <a:defRPr sz="896"/>
            </a:lvl4pPr>
            <a:lvl5pPr>
              <a:defRPr sz="896"/>
            </a:lvl5pPr>
            <a:lvl6pPr>
              <a:defRPr sz="896"/>
            </a:lvl6pPr>
            <a:lvl7pPr>
              <a:defRPr sz="896"/>
            </a:lvl7pPr>
            <a:lvl8pPr>
              <a:defRPr sz="896"/>
            </a:lvl8pPr>
            <a:lvl9pPr>
              <a:defRPr sz="8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F7502-536B-4EFD-8E13-95922DAC9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224"/>
            <a:ext cx="4760785" cy="9863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13734"/>
            <a:ext cx="2318004" cy="430329"/>
          </a:xfrm>
        </p:spPr>
        <p:txBody>
          <a:bodyPr anchor="b">
            <a:noAutofit/>
          </a:bodyPr>
          <a:lstStyle>
            <a:lvl1pPr marL="0" indent="0">
              <a:buNone/>
              <a:defRPr sz="1792" b="0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044064"/>
            <a:ext cx="2318004" cy="246738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1613734"/>
            <a:ext cx="2318004" cy="430329"/>
          </a:xfrm>
        </p:spPr>
        <p:txBody>
          <a:bodyPr anchor="b">
            <a:noAutofit/>
          </a:bodyPr>
          <a:lstStyle>
            <a:lvl1pPr marL="0" indent="0">
              <a:buNone/>
              <a:defRPr sz="1792" b="0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2044064"/>
            <a:ext cx="2318004" cy="246738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9B221-A0D7-4C06-83C7-4B543499E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8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5224"/>
            <a:ext cx="4760786" cy="986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5B9E-5AE0-4F10-B95F-D4C261A58D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E970BF-F58E-419A-8D0A-015C57E02E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0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19097"/>
            <a:ext cx="2092637" cy="954706"/>
          </a:xfrm>
        </p:spPr>
        <p:txBody>
          <a:bodyPr anchor="b">
            <a:normAutofit/>
          </a:bodyPr>
          <a:lstStyle>
            <a:lvl1pPr>
              <a:defRPr sz="14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384525"/>
            <a:ext cx="2539528" cy="412691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73802"/>
            <a:ext cx="2092637" cy="1929961"/>
          </a:xfrm>
        </p:spPr>
        <p:txBody>
          <a:bodyPr>
            <a:normAutofit/>
          </a:bodyPr>
          <a:lstStyle>
            <a:lvl1pPr marL="0" indent="0">
              <a:buNone/>
              <a:defRPr sz="1046"/>
            </a:lvl1pPr>
            <a:lvl2pPr marL="256078" indent="0">
              <a:buNone/>
              <a:defRPr sz="784"/>
            </a:lvl2pPr>
            <a:lvl3pPr marL="512155" indent="0">
              <a:buNone/>
              <a:defRPr sz="672"/>
            </a:lvl3pPr>
            <a:lvl4pPr marL="768233" indent="0">
              <a:buNone/>
              <a:defRPr sz="560"/>
            </a:lvl4pPr>
            <a:lvl5pPr marL="1024311" indent="0">
              <a:buNone/>
              <a:defRPr sz="560"/>
            </a:lvl5pPr>
            <a:lvl6pPr marL="1280389" indent="0">
              <a:buNone/>
              <a:defRPr sz="560"/>
            </a:lvl6pPr>
            <a:lvl7pPr marL="1536466" indent="0">
              <a:buNone/>
              <a:defRPr sz="560"/>
            </a:lvl7pPr>
            <a:lvl8pPr marL="1792544" indent="0">
              <a:buNone/>
              <a:defRPr sz="560"/>
            </a:lvl8pPr>
            <a:lvl9pPr marL="2048622" indent="0">
              <a:buNone/>
              <a:defRPr sz="5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4107-B96C-46B4-9A35-1A5C8873A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6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84892"/>
            <a:ext cx="4760786" cy="423217"/>
          </a:xfrm>
        </p:spPr>
        <p:txBody>
          <a:bodyPr anchor="b">
            <a:normAutofit/>
          </a:bodyPr>
          <a:lstStyle>
            <a:lvl1pPr algn="l">
              <a:defRPr sz="179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455224"/>
            <a:ext cx="4760786" cy="2871826"/>
          </a:xfrm>
        </p:spPr>
        <p:txBody>
          <a:bodyPr anchor="t">
            <a:normAutofit/>
          </a:bodyPr>
          <a:lstStyle>
            <a:lvl1pPr marL="0" indent="0" algn="ctr">
              <a:buNone/>
              <a:defRPr sz="1195"/>
            </a:lvl1pPr>
            <a:lvl2pPr marL="341437" indent="0">
              <a:buNone/>
              <a:defRPr sz="1195"/>
            </a:lvl2pPr>
            <a:lvl3pPr marL="682874" indent="0">
              <a:buNone/>
              <a:defRPr sz="1195"/>
            </a:lvl3pPr>
            <a:lvl4pPr marL="1024311" indent="0">
              <a:buNone/>
              <a:defRPr sz="1195"/>
            </a:lvl4pPr>
            <a:lvl5pPr marL="1365748" indent="0">
              <a:buNone/>
              <a:defRPr sz="1195"/>
            </a:lvl5pPr>
            <a:lvl6pPr marL="1707185" indent="0">
              <a:buNone/>
              <a:defRPr sz="1195"/>
            </a:lvl6pPr>
            <a:lvl7pPr marL="2048622" indent="0">
              <a:buNone/>
              <a:defRPr sz="1195"/>
            </a:lvl7pPr>
            <a:lvl8pPr marL="2390059" indent="0">
              <a:buNone/>
              <a:defRPr sz="1195"/>
            </a:lvl8pPr>
            <a:lvl9pPr marL="2731496" indent="0">
              <a:buNone/>
              <a:defRPr sz="119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008109"/>
            <a:ext cx="4760786" cy="503334"/>
          </a:xfrm>
        </p:spPr>
        <p:txBody>
          <a:bodyPr>
            <a:normAutofit/>
          </a:bodyPr>
          <a:lstStyle>
            <a:lvl1pPr marL="0" indent="0">
              <a:buNone/>
              <a:defRPr sz="896"/>
            </a:lvl1pPr>
            <a:lvl2pPr marL="341437" indent="0">
              <a:buNone/>
              <a:defRPr sz="896"/>
            </a:lvl2pPr>
            <a:lvl3pPr marL="682874" indent="0">
              <a:buNone/>
              <a:defRPr sz="747"/>
            </a:lvl3pPr>
            <a:lvl4pPr marL="1024311" indent="0">
              <a:buNone/>
              <a:defRPr sz="672"/>
            </a:lvl4pPr>
            <a:lvl5pPr marL="1365748" indent="0">
              <a:buNone/>
              <a:defRPr sz="672"/>
            </a:lvl5pPr>
            <a:lvl6pPr marL="1707185" indent="0">
              <a:buNone/>
              <a:defRPr sz="672"/>
            </a:lvl6pPr>
            <a:lvl7pPr marL="2048622" indent="0">
              <a:buNone/>
              <a:defRPr sz="672"/>
            </a:lvl7pPr>
            <a:lvl8pPr marL="2390059" indent="0">
              <a:buNone/>
              <a:defRPr sz="672"/>
            </a:lvl8pPr>
            <a:lvl9pPr marL="2731496" indent="0">
              <a:buNone/>
              <a:defRPr sz="6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2E87E-2189-4D36-873A-B0EF0FF5C6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4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6323"/>
            <a:ext cx="6878488" cy="5133921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5224"/>
            <a:ext cx="4760785" cy="986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13441"/>
            <a:ext cx="4760786" cy="2898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4511444"/>
            <a:ext cx="513099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511444"/>
            <a:ext cx="346723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4511444"/>
            <a:ext cx="384479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D7A6EE1-1318-4F7F-B614-402B28287C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4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  <p:sldLayoutId id="2147484051" r:id="rId14"/>
    <p:sldLayoutId id="2147484052" r:id="rId15"/>
    <p:sldLayoutId id="2147484053" r:id="rId16"/>
  </p:sldLayoutIdLst>
  <p:txStyles>
    <p:titleStyle>
      <a:lvl1pPr algn="l" defTabSz="341437" rtl="0" eaLnBrk="1" latinLnBrk="0" hangingPunct="1">
        <a:spcBef>
          <a:spcPct val="0"/>
        </a:spcBef>
        <a:buNone/>
        <a:defRPr sz="268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6078" indent="-25607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4835" indent="-21339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3592" indent="-17071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95029" indent="-17071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36466" indent="-17071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7903" indent="-17071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19340" indent="-17071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60777" indent="-17071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02214" indent="-170718" algn="l" defTabSz="341437" rtl="0" eaLnBrk="1" latinLnBrk="0" hangingPunct="1">
        <a:spcBef>
          <a:spcPts val="74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437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2874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4311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5748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7185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8622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90059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1496" algn="l" defTabSz="341437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ntwand.com/blog/benefits-vs-features-the-crucial-key-to-selling-your-product" TargetMode="External"/><Relationship Id="rId2" Type="http://schemas.openxmlformats.org/officeDocument/2006/relationships/hyperlink" Target="https://www.youtube.com/watch?v=5NZvjjZNKX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32656" y="2747044"/>
            <a:ext cx="5436604" cy="7200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5400" b="1" cap="sm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CPP 1001</a:t>
            </a:r>
            <a:br>
              <a:rPr lang="en-CA" sz="5400" b="1" cap="sm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CA" sz="6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6632" y="3928789"/>
            <a:ext cx="5184576" cy="1164084"/>
          </a:xfrm>
        </p:spPr>
        <p:txBody>
          <a:bodyPr>
            <a:normAutofit fontScale="92500" lnSpcReduction="10000"/>
          </a:bodyPr>
          <a:lstStyle/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CA" b="1" dirty="0" smtClean="0">
                <a:solidFill>
                  <a:schemeClr val="bg1"/>
                </a:solidFill>
              </a:rPr>
              <a:t>Karen Hendra</a:t>
            </a: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CA" b="1" dirty="0" smtClean="0">
                <a:solidFill>
                  <a:schemeClr val="bg1"/>
                </a:solidFill>
              </a:rPr>
              <a:t>Co-op &amp; Career Advisor</a:t>
            </a: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CA" b="1" dirty="0" smtClean="0">
                <a:solidFill>
                  <a:schemeClr val="bg1"/>
                </a:solidFill>
              </a:rPr>
              <a:t>Office A218 – 17</a:t>
            </a: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CA" b="1" dirty="0" smtClean="0">
                <a:solidFill>
                  <a:schemeClr val="bg1"/>
                </a:solidFill>
              </a:rPr>
              <a:t>519 542 7751 Ext 3371</a:t>
            </a: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CA" b="1" dirty="0" smtClean="0">
                <a:solidFill>
                  <a:schemeClr val="bg1"/>
                </a:solidFill>
              </a:rPr>
              <a:t>karen.hendra@lambtoncollege.ca </a:t>
            </a: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endParaRPr lang="en-CA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endParaRPr lang="en-CA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656" y="2416621"/>
            <a:ext cx="571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i="1" cap="sm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Preparing For Your Co-op Work Term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2" y="256381"/>
            <a:ext cx="4760785" cy="521237"/>
          </a:xfrm>
        </p:spPr>
        <p:txBody>
          <a:bodyPr/>
          <a:lstStyle/>
          <a:p>
            <a:r>
              <a:rPr lang="en-US" dirty="0" smtClean="0"/>
              <a:t>Eligibility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904453"/>
            <a:ext cx="5708106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 smtClean="0"/>
              <a:t>ITPC students are required </a:t>
            </a:r>
            <a:r>
              <a:rPr lang="en-CA" sz="1400" dirty="0"/>
              <a:t>to </a:t>
            </a:r>
            <a:r>
              <a:rPr lang="en-CA" sz="1400" dirty="0" smtClean="0"/>
              <a:t>achieve the following to be considered eligible and participate in co-op;  </a:t>
            </a:r>
          </a:p>
          <a:p>
            <a:r>
              <a:rPr lang="en-CA" sz="1400" b="1" dirty="0"/>
              <a:t>Overall GPA of </a:t>
            </a:r>
            <a:r>
              <a:rPr lang="en-CA" sz="1400" b="1" dirty="0" smtClean="0"/>
              <a:t>2.8</a:t>
            </a:r>
            <a:r>
              <a:rPr lang="en-CA" sz="1400" dirty="0" smtClean="0"/>
              <a:t>, a </a:t>
            </a:r>
            <a:r>
              <a:rPr lang="en-CA" sz="1400" dirty="0"/>
              <a:t>cumulative GPA of at least </a:t>
            </a:r>
            <a:r>
              <a:rPr lang="en-CA" sz="1400" dirty="0" smtClean="0"/>
              <a:t>2.8 </a:t>
            </a:r>
            <a:r>
              <a:rPr lang="en-CA" sz="1400" dirty="0"/>
              <a:t>by the beginning of Term 3 when eligibility is determined by the co-op </a:t>
            </a:r>
            <a:r>
              <a:rPr lang="en-CA" sz="1400" dirty="0" smtClean="0"/>
              <a:t>advisor</a:t>
            </a:r>
            <a:endParaRPr lang="en-CA" sz="1400" dirty="0"/>
          </a:p>
          <a:p>
            <a:r>
              <a:rPr lang="en-CA" sz="1400" b="1" dirty="0" smtClean="0"/>
              <a:t>Passed </a:t>
            </a:r>
            <a:r>
              <a:rPr lang="en-CA" sz="1400" b="1" dirty="0"/>
              <a:t>all required courses to date</a:t>
            </a:r>
          </a:p>
          <a:p>
            <a:r>
              <a:rPr lang="en-CA" sz="1400" b="1" dirty="0"/>
              <a:t>Registered in current term courses </a:t>
            </a:r>
          </a:p>
          <a:p>
            <a:r>
              <a:rPr lang="en-CA" sz="1400" b="1" dirty="0"/>
              <a:t>Fees paid in full </a:t>
            </a:r>
            <a:endParaRPr lang="en-CA" sz="1400" b="1" dirty="0" smtClean="0"/>
          </a:p>
          <a:p>
            <a:pPr marL="0" indent="0">
              <a:buNone/>
            </a:pPr>
            <a:r>
              <a:rPr lang="en-CA" sz="1050" dirty="0" smtClean="0"/>
              <a:t>*refer to program map for confirmed GPA requirements</a:t>
            </a:r>
            <a:endParaRPr lang="en-CA" sz="1050" dirty="0"/>
          </a:p>
          <a:p>
            <a:pPr marL="0" indent="0">
              <a:buNone/>
            </a:pPr>
            <a:r>
              <a:rPr lang="en-CA" sz="1800" b="1" dirty="0" smtClean="0"/>
              <a:t>NOTE: </a:t>
            </a:r>
          </a:p>
          <a:p>
            <a:pPr marL="0" indent="0">
              <a:buNone/>
            </a:pPr>
            <a:r>
              <a:rPr lang="en-CA" sz="1400" i="1" dirty="0" smtClean="0"/>
              <a:t>Failing </a:t>
            </a:r>
            <a:r>
              <a:rPr lang="en-CA" sz="1400" i="1" dirty="0"/>
              <a:t>to meet the required </a:t>
            </a:r>
            <a:r>
              <a:rPr lang="en-CA" sz="1400" i="1" dirty="0" smtClean="0"/>
              <a:t>2.8 </a:t>
            </a:r>
            <a:r>
              <a:rPr lang="en-CA" sz="1400" i="1" dirty="0"/>
              <a:t>GPA or the other eligibility requirements will result in the student automatically being enrolled in ALP-5559 Applied Project in Term 4 of the </a:t>
            </a:r>
            <a:r>
              <a:rPr lang="en-CA" sz="1400" i="1" dirty="0" smtClean="0"/>
              <a:t>program (there is a cost associated with the Applied Project).</a:t>
            </a:r>
            <a:endParaRPr lang="en-CA" sz="14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964" y="1441544"/>
            <a:ext cx="4760786" cy="2898003"/>
          </a:xfrm>
        </p:spPr>
        <p:txBody>
          <a:bodyPr>
            <a:normAutofit/>
          </a:bodyPr>
          <a:lstStyle/>
          <a:p>
            <a:pPr marL="81945" indent="0" algn="ctr">
              <a:buNone/>
            </a:pPr>
            <a:endParaRPr lang="en-US" sz="2688" dirty="0"/>
          </a:p>
          <a:p>
            <a:pPr marL="81945" indent="0" algn="ctr">
              <a:buNone/>
            </a:pPr>
            <a:r>
              <a:rPr lang="en-US" sz="4481" dirty="0"/>
              <a:t>What are we learning to sell?</a:t>
            </a:r>
          </a:p>
          <a:p>
            <a:pPr marL="8194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selling course…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656" y="904453"/>
            <a:ext cx="5215946" cy="331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286" dirty="0"/>
              <a:t>A </a:t>
            </a:r>
            <a:r>
              <a:rPr lang="en-CA" sz="3286" b="1" dirty="0"/>
              <a:t>brand</a:t>
            </a:r>
            <a:r>
              <a:rPr lang="en-CA" sz="3286" dirty="0"/>
              <a:t> is a "Name, term, design, symbol, or any other feature that identifies one seller's good or service as </a:t>
            </a:r>
            <a:r>
              <a:rPr lang="en-CA" sz="4481" b="1" dirty="0"/>
              <a:t>distinct</a:t>
            </a:r>
            <a:r>
              <a:rPr lang="en-CA" sz="3286" dirty="0"/>
              <a:t> from those of other sellers”</a:t>
            </a:r>
          </a:p>
        </p:txBody>
      </p:sp>
    </p:spTree>
    <p:extLst>
      <p:ext uri="{BB962C8B-B14F-4D97-AF65-F5344CB8AC3E}">
        <p14:creationId xmlns:p14="http://schemas.microsoft.com/office/powerpoint/2010/main" val="27250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brandirectory.com/images/profile/logo/nike_swoosh_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04" y="947458"/>
            <a:ext cx="4712331" cy="221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5459" y="3689863"/>
            <a:ext cx="5215946" cy="78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81" dirty="0"/>
              <a:t>Just do it!</a:t>
            </a:r>
            <a:endParaRPr lang="en-CA" sz="4481" dirty="0"/>
          </a:p>
        </p:txBody>
      </p:sp>
    </p:spTree>
    <p:extLst>
      <p:ext uri="{BB962C8B-B14F-4D97-AF65-F5344CB8AC3E}">
        <p14:creationId xmlns:p14="http://schemas.microsoft.com/office/powerpoint/2010/main" val="262313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grimes.lib.ia.us/images/mcdonaldslogo/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13" y="463504"/>
            <a:ext cx="3871628" cy="288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7253" y="3689863"/>
            <a:ext cx="5215946" cy="78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81" dirty="0"/>
              <a:t>I’m </a:t>
            </a:r>
            <a:r>
              <a:rPr lang="en-US" sz="4481" dirty="0" err="1"/>
              <a:t>Lovin</a:t>
            </a:r>
            <a:r>
              <a:rPr lang="en-US" sz="4481" dirty="0"/>
              <a:t> It!</a:t>
            </a:r>
            <a:endParaRPr lang="en-CA" sz="4481" dirty="0"/>
          </a:p>
        </p:txBody>
      </p:sp>
    </p:spTree>
    <p:extLst>
      <p:ext uri="{BB962C8B-B14F-4D97-AF65-F5344CB8AC3E}">
        <p14:creationId xmlns:p14="http://schemas.microsoft.com/office/powerpoint/2010/main" val="373000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upload.wikimedia.org/wikipedia/commons/e/ef/Apple_Computer_Logo_rainb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911" y="248414"/>
            <a:ext cx="2957495" cy="328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7913" y="3797408"/>
            <a:ext cx="5215946" cy="78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81" dirty="0"/>
              <a:t>Think Different</a:t>
            </a:r>
            <a:endParaRPr lang="en-CA" sz="4481" dirty="0"/>
          </a:p>
        </p:txBody>
      </p:sp>
    </p:spTree>
    <p:extLst>
      <p:ext uri="{BB962C8B-B14F-4D97-AF65-F5344CB8AC3E}">
        <p14:creationId xmlns:p14="http://schemas.microsoft.com/office/powerpoint/2010/main" val="10243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3004" y="409732"/>
            <a:ext cx="5215946" cy="78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81" dirty="0"/>
              <a:t>Always Low </a:t>
            </a:r>
            <a:r>
              <a:rPr lang="en-CA" sz="4481" dirty="0"/>
              <a:t>Prices</a:t>
            </a:r>
            <a:endParaRPr lang="en-US" sz="4481" dirty="0"/>
          </a:p>
        </p:txBody>
      </p:sp>
      <p:pic>
        <p:nvPicPr>
          <p:cNvPr id="6146" name="Picture 2" descr="http://t3.gstatic.com/images?q=tbn:ANd9GcTkW_IXLy9HwbyJ0mJwD0VdAKkXoZudxCPvaBuiTGxmQZGHtchDL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684" y="1431412"/>
            <a:ext cx="2990958" cy="32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quizrevolution.com/_img/media/2008-04/212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95" y="463504"/>
            <a:ext cx="4968592" cy="392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6414" y="624822"/>
            <a:ext cx="2902056" cy="380539"/>
          </a:xfrm>
        </p:spPr>
        <p:txBody>
          <a:bodyPr>
            <a:noAutofit/>
          </a:bodyPr>
          <a:lstStyle/>
          <a:p>
            <a:pPr algn="ctr"/>
            <a:r>
              <a:rPr lang="en-US" sz="2091" dirty="0"/>
              <a:t>Buying a Car</a:t>
            </a:r>
            <a:endParaRPr lang="en-CA" sz="209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3644090" y="624822"/>
            <a:ext cx="2902056" cy="380539"/>
          </a:xfrm>
        </p:spPr>
        <p:txBody>
          <a:bodyPr>
            <a:noAutofit/>
          </a:bodyPr>
          <a:lstStyle/>
          <a:p>
            <a:pPr algn="ctr"/>
            <a:r>
              <a:rPr lang="en-US" sz="2091" dirty="0"/>
              <a:t>Hiring an Employee</a:t>
            </a:r>
            <a:endParaRPr lang="en-CA" sz="209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414" y="1216321"/>
            <a:ext cx="2902056" cy="3280131"/>
          </a:xfrm>
        </p:spPr>
        <p:txBody>
          <a:bodyPr>
            <a:normAutofit/>
          </a:bodyPr>
          <a:lstStyle/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1000’s of cars to choose from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Determine your top needs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Conduct some research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Go to the dealership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Purchase the car</a:t>
            </a:r>
            <a:endParaRPr lang="en-CA" sz="1792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090" y="1162548"/>
            <a:ext cx="2902056" cy="3011268"/>
          </a:xfrm>
        </p:spPr>
        <p:txBody>
          <a:bodyPr/>
          <a:lstStyle/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1000’s of people to choose from 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Determine your top needs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Conduct some research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Conduct interviews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Hire someone</a:t>
            </a:r>
          </a:p>
          <a:p>
            <a:pPr marL="213398" indent="-213398">
              <a:buFont typeface="Arial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497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8869" y="571050"/>
            <a:ext cx="3118813" cy="488083"/>
          </a:xfrm>
        </p:spPr>
        <p:txBody>
          <a:bodyPr>
            <a:noAutofit/>
          </a:bodyPr>
          <a:lstStyle/>
          <a:p>
            <a:pPr algn="ctr"/>
            <a:r>
              <a:rPr lang="en-US" sz="2390" dirty="0"/>
              <a:t>Buying a Car</a:t>
            </a:r>
            <a:endParaRPr lang="en-CA" sz="239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3429000" y="571050"/>
            <a:ext cx="3226358" cy="488084"/>
          </a:xfrm>
        </p:spPr>
        <p:txBody>
          <a:bodyPr>
            <a:noAutofit/>
          </a:bodyPr>
          <a:lstStyle/>
          <a:p>
            <a:pPr algn="ctr"/>
            <a:r>
              <a:rPr lang="en-US" sz="2091" dirty="0"/>
              <a:t>Hiring an Employee</a:t>
            </a:r>
            <a:endParaRPr lang="en-CA" sz="209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17732" y="1216321"/>
            <a:ext cx="3065041" cy="3656540"/>
          </a:xfrm>
        </p:spPr>
        <p:txBody>
          <a:bodyPr>
            <a:normAutofit fontScale="85000" lnSpcReduction="20000"/>
          </a:bodyPr>
          <a:lstStyle/>
          <a:p>
            <a:pPr marL="213398" indent="-213398">
              <a:buFont typeface="Arial" pitchFamily="34" charset="0"/>
              <a:buChar char="•"/>
            </a:pPr>
            <a:r>
              <a:rPr lang="en-CA" sz="1792" dirty="0"/>
              <a:t>324.990 and counting</a:t>
            </a:r>
            <a:endParaRPr lang="en-US" sz="1792" dirty="0"/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Determine your top needs</a:t>
            </a:r>
          </a:p>
          <a:p>
            <a:pPr marL="599886" lvl="3" indent="-213398"/>
            <a:r>
              <a:rPr lang="en-US" sz="1494" dirty="0"/>
              <a:t>Must seat 7 people or more</a:t>
            </a:r>
          </a:p>
          <a:p>
            <a:pPr marL="599886" lvl="3" indent="-213398"/>
            <a:r>
              <a:rPr lang="en-US" sz="1494" dirty="0"/>
              <a:t>Good gas mileage</a:t>
            </a:r>
          </a:p>
          <a:p>
            <a:pPr marL="599886" lvl="3" indent="-213398"/>
            <a:r>
              <a:rPr lang="en-US" sz="1494" dirty="0"/>
              <a:t>Under $40, 000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Conduct some research</a:t>
            </a:r>
          </a:p>
          <a:p>
            <a:pPr marL="599886" lvl="3" indent="-213398"/>
            <a:r>
              <a:rPr lang="en-US" sz="1643" dirty="0"/>
              <a:t>Websites</a:t>
            </a:r>
          </a:p>
          <a:p>
            <a:pPr marL="599886" lvl="3" indent="-213398"/>
            <a:r>
              <a:rPr lang="en-US" sz="1643" dirty="0"/>
              <a:t>Talk to friends</a:t>
            </a:r>
          </a:p>
          <a:p>
            <a:pPr marL="599886" lvl="3" indent="-213398"/>
            <a:r>
              <a:rPr lang="en-US" sz="1643" dirty="0"/>
              <a:t>advertisements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Go to the dealership</a:t>
            </a:r>
          </a:p>
          <a:p>
            <a:pPr marL="599886" lvl="3" indent="-213398"/>
            <a:r>
              <a:rPr lang="en-US" sz="1792" dirty="0"/>
              <a:t>Talk to the salesperson</a:t>
            </a:r>
          </a:p>
          <a:p>
            <a:pPr marL="599886" lvl="3" indent="-213398"/>
            <a:r>
              <a:rPr lang="en-US" sz="1792" dirty="0"/>
              <a:t>Test drive the car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Purchase the car</a:t>
            </a:r>
            <a:endParaRPr lang="en-CA" sz="1792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090" y="1216321"/>
            <a:ext cx="2902056" cy="3441449"/>
          </a:xfrm>
        </p:spPr>
        <p:txBody>
          <a:bodyPr>
            <a:normAutofit fontScale="92500" lnSpcReduction="20000"/>
          </a:bodyPr>
          <a:lstStyle/>
          <a:p>
            <a:pPr marL="213398" indent="-213398">
              <a:buFont typeface="Arial" pitchFamily="34" charset="0"/>
              <a:buChar char="•"/>
            </a:pPr>
            <a:r>
              <a:rPr lang="en-CA" sz="1792" dirty="0"/>
              <a:t>In the world, there were 205 million people unemployed in 2010</a:t>
            </a:r>
            <a:endParaRPr lang="en-US" sz="1792" dirty="0"/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Determine your top needs</a:t>
            </a:r>
          </a:p>
          <a:p>
            <a:pPr marL="727925" lvl="4" indent="-213398"/>
            <a:r>
              <a:rPr lang="en-US" sz="1792" dirty="0"/>
              <a:t>Technical Support 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Conduct some research</a:t>
            </a:r>
          </a:p>
          <a:p>
            <a:pPr marL="727925" lvl="4" indent="-213398"/>
            <a:r>
              <a:rPr lang="en-US" sz="1792" dirty="0"/>
              <a:t>Post the job, collect and review resumes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Conduct interviews</a:t>
            </a:r>
          </a:p>
          <a:p>
            <a:pPr marL="727925" lvl="4" indent="-213398"/>
            <a:r>
              <a:rPr lang="en-US" sz="1792" dirty="0"/>
              <a:t>Determine who sells themself</a:t>
            </a:r>
          </a:p>
          <a:p>
            <a:pPr marL="213398" indent="-213398">
              <a:buFont typeface="Arial" pitchFamily="34" charset="0"/>
              <a:buChar char="•"/>
            </a:pPr>
            <a:r>
              <a:rPr lang="en-US" sz="1792" dirty="0"/>
              <a:t>Hire someone</a:t>
            </a:r>
          </a:p>
          <a:p>
            <a:pPr marL="213398" indent="-213398">
              <a:buFont typeface="Arial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95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01" y="1048469"/>
            <a:ext cx="4760785" cy="98632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Tony Hanania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704" y="2128589"/>
            <a:ext cx="4760786" cy="28980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Instructor</a:t>
            </a:r>
          </a:p>
          <a:p>
            <a:pPr marL="0" indent="0" algn="ctr">
              <a:buNone/>
            </a:pPr>
            <a:r>
              <a:rPr lang="en-US" sz="2000" smtClean="0"/>
              <a:t>Tony.Hanania@cestarcollege.com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3719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6414" y="1480517"/>
            <a:ext cx="5699952" cy="35489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688" dirty="0"/>
              <a:t>Branding is how you present yourself to others; it is about getting your prospects to see you as the only one that provides a solution to their </a:t>
            </a:r>
          </a:p>
          <a:p>
            <a:pPr marL="0" indent="0" algn="ctr">
              <a:buNone/>
            </a:pPr>
            <a:r>
              <a:rPr lang="en-CA" sz="2688" dirty="0"/>
              <a:t>problem” </a:t>
            </a:r>
          </a:p>
          <a:p>
            <a:pPr marL="0" indent="0" algn="r">
              <a:buNone/>
            </a:pPr>
            <a:r>
              <a:rPr lang="en-CA" sz="1195" dirty="0"/>
              <a:t>About.com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414" y="248413"/>
            <a:ext cx="6377364" cy="796643"/>
          </a:xfrm>
        </p:spPr>
        <p:txBody>
          <a:bodyPr>
            <a:noAutofit/>
          </a:bodyPr>
          <a:lstStyle/>
          <a:p>
            <a:r>
              <a:rPr lang="en-US" sz="4929" dirty="0"/>
              <a:t>Branding?</a:t>
            </a:r>
            <a:endParaRPr lang="en-CA" sz="4929" dirty="0"/>
          </a:p>
        </p:txBody>
      </p:sp>
    </p:spTree>
    <p:extLst>
      <p:ext uri="{BB962C8B-B14F-4D97-AF65-F5344CB8AC3E}">
        <p14:creationId xmlns:p14="http://schemas.microsoft.com/office/powerpoint/2010/main" val="39058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2" y="350181"/>
            <a:ext cx="4760785" cy="98632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Features vs Benefits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48" y="1336501"/>
            <a:ext cx="5708104" cy="2559253"/>
          </a:xfrm>
        </p:spPr>
        <p:txBody>
          <a:bodyPr>
            <a:normAutofit/>
          </a:bodyPr>
          <a:lstStyle/>
          <a:p>
            <a:r>
              <a:rPr lang="en-CA" sz="2400" b="1" dirty="0"/>
              <a:t>Features</a:t>
            </a:r>
            <a:r>
              <a:rPr lang="en-CA" sz="2400" dirty="0"/>
              <a:t> are what your product enables your customers to do</a:t>
            </a:r>
            <a:r>
              <a:rPr lang="en-CA" sz="2400" dirty="0" smtClean="0"/>
              <a:t>.</a:t>
            </a:r>
          </a:p>
          <a:p>
            <a:pPr marL="0" indent="0">
              <a:buNone/>
            </a:pPr>
            <a:endParaRPr lang="en-CA" sz="800" dirty="0"/>
          </a:p>
          <a:p>
            <a:r>
              <a:rPr lang="en-CA" sz="2400" b="1" dirty="0"/>
              <a:t>Benefits</a:t>
            </a:r>
            <a:r>
              <a:rPr lang="en-CA" sz="2400" dirty="0"/>
              <a:t> are the outcomes your customers get that help them achieve business objectives.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7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372881"/>
            <a:ext cx="4760785" cy="531572"/>
          </a:xfrm>
        </p:spPr>
        <p:txBody>
          <a:bodyPr/>
          <a:lstStyle/>
          <a:p>
            <a:r>
              <a:rPr lang="en-US" dirty="0" smtClean="0"/>
              <a:t>Week #1 - Online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665" y="1120477"/>
            <a:ext cx="5040560" cy="3744416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Watch the features and benefits video</a:t>
            </a:r>
          </a:p>
          <a:p>
            <a:pPr lvl="2"/>
            <a:r>
              <a:rPr lang="en-US" sz="1500" u="sng" dirty="0">
                <a:hlinkClick r:id="rId2"/>
              </a:rPr>
              <a:t>https://</a:t>
            </a:r>
            <a:r>
              <a:rPr lang="en-US" sz="1500" u="sng" dirty="0" smtClean="0">
                <a:hlinkClick r:id="rId2"/>
              </a:rPr>
              <a:t>www.youtube.com/watch?v=5NZvjjZNKXw</a:t>
            </a:r>
            <a:endParaRPr lang="en-US" sz="1500" dirty="0" smtClean="0"/>
          </a:p>
          <a:p>
            <a:r>
              <a:rPr lang="en-US" sz="2000" dirty="0" smtClean="0"/>
              <a:t>Read the features and benefit article</a:t>
            </a:r>
          </a:p>
          <a:p>
            <a:pPr lvl="2"/>
            <a:r>
              <a:rPr lang="en-US" sz="1500" dirty="0">
                <a:hlinkClick r:id="rId3"/>
              </a:rPr>
              <a:t>http://</a:t>
            </a:r>
            <a:r>
              <a:rPr lang="en-US" sz="1500" dirty="0" smtClean="0">
                <a:hlinkClick r:id="rId3"/>
              </a:rPr>
              <a:t>www.printwand.com/blog/benefits-vs-features-the-crucial-key-to-selling-your-product</a:t>
            </a:r>
            <a:endParaRPr lang="en-US" sz="1500" dirty="0" smtClean="0"/>
          </a:p>
          <a:p>
            <a:r>
              <a:rPr lang="en-US" sz="2000" dirty="0" smtClean="0"/>
              <a:t>Identify 5 of your key features and the benefit they would provide to a potential employer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Submit to the </a:t>
            </a:r>
            <a:r>
              <a:rPr lang="en-US" sz="2000" dirty="0" err="1" smtClean="0"/>
              <a:t>dropbox</a:t>
            </a:r>
            <a:r>
              <a:rPr lang="en-US" sz="2000" dirty="0" smtClean="0"/>
              <a:t> </a:t>
            </a:r>
            <a:r>
              <a:rPr lang="en-US" sz="2000" smtClean="0"/>
              <a:t>on </a:t>
            </a:r>
            <a:r>
              <a:rPr lang="en-US" sz="2000" smtClean="0"/>
              <a:t>Moodle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1800" b="1" i="1" dirty="0" smtClean="0"/>
              <a:t>Note: </a:t>
            </a:r>
            <a:r>
              <a:rPr lang="en-US" sz="1800" dirty="0" smtClean="0"/>
              <a:t>each week online work is to be completed before the start of the following weeks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3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2" y="328389"/>
            <a:ext cx="4760785" cy="449229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CPP 1001 - HYB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48" y="1048469"/>
            <a:ext cx="5904656" cy="3744416"/>
          </a:xfrm>
        </p:spPr>
        <p:txBody>
          <a:bodyPr>
            <a:noAutofit/>
          </a:bodyPr>
          <a:lstStyle/>
          <a:p>
            <a:r>
              <a:rPr lang="en-CA" sz="1800" dirty="0" smtClean="0"/>
              <a:t>the </a:t>
            </a:r>
            <a:r>
              <a:rPr lang="en-CA" sz="1800" dirty="0"/>
              <a:t>roles and responsibilities of the Co-operative Education </a:t>
            </a:r>
            <a:r>
              <a:rPr lang="en-CA" sz="1800" dirty="0" smtClean="0"/>
              <a:t>Students and </a:t>
            </a:r>
            <a:r>
              <a:rPr lang="en-CA" sz="1800" dirty="0"/>
              <a:t>the Co-operative Education Advisors </a:t>
            </a:r>
            <a:endParaRPr lang="en-CA" sz="1800" dirty="0" smtClean="0"/>
          </a:p>
          <a:p>
            <a:pPr marL="0" indent="0">
              <a:buNone/>
            </a:pPr>
            <a:endParaRPr lang="en-CA" sz="300" dirty="0" smtClean="0"/>
          </a:p>
          <a:p>
            <a:r>
              <a:rPr lang="en-CA" sz="1800" dirty="0" smtClean="0"/>
              <a:t>the </a:t>
            </a:r>
            <a:r>
              <a:rPr lang="en-CA" sz="1800" dirty="0"/>
              <a:t>Co-operative Education </a:t>
            </a:r>
            <a:r>
              <a:rPr lang="en-CA" sz="1800" dirty="0" smtClean="0"/>
              <a:t>policy </a:t>
            </a:r>
          </a:p>
          <a:p>
            <a:pPr marL="0" indent="0">
              <a:buNone/>
            </a:pPr>
            <a:endParaRPr lang="en-CA" sz="300" dirty="0" smtClean="0"/>
          </a:p>
          <a:p>
            <a:r>
              <a:rPr lang="en-CA" sz="1800" dirty="0" smtClean="0"/>
              <a:t>provide students with </a:t>
            </a:r>
            <a:r>
              <a:rPr lang="en-CA" sz="1800" dirty="0"/>
              <a:t>employment preparatory skills specifically related to Co-operative Education work terms </a:t>
            </a:r>
            <a:endParaRPr lang="en-CA" sz="1800" dirty="0" smtClean="0"/>
          </a:p>
          <a:p>
            <a:pPr marL="0" indent="0">
              <a:buNone/>
            </a:pPr>
            <a:endParaRPr lang="en-CA" sz="300" dirty="0" smtClean="0"/>
          </a:p>
          <a:p>
            <a:r>
              <a:rPr lang="en-CA" sz="1800" dirty="0" smtClean="0"/>
              <a:t>prepare students </a:t>
            </a:r>
            <a:r>
              <a:rPr lang="en-CA" sz="1800" dirty="0"/>
              <a:t>for their Co-operative Education work term job </a:t>
            </a:r>
            <a:r>
              <a:rPr lang="en-CA" sz="1800" dirty="0" smtClean="0"/>
              <a:t>search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7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256381"/>
            <a:ext cx="4885329" cy="576064"/>
          </a:xfrm>
        </p:spPr>
        <p:txBody>
          <a:bodyPr>
            <a:normAutofit/>
          </a:bodyPr>
          <a:lstStyle/>
          <a:p>
            <a:r>
              <a:rPr lang="en-US" dirty="0" smtClean="0"/>
              <a:t>Hybrid Course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40" y="976461"/>
            <a:ext cx="5832648" cy="381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Combines </a:t>
            </a:r>
            <a:r>
              <a:rPr lang="en-US" sz="2400" dirty="0"/>
              <a:t>the traditional lecture-based classroom approach with an online learning </a:t>
            </a:r>
            <a:r>
              <a:rPr lang="en-US" sz="2400" dirty="0" smtClean="0"/>
              <a:t>component.</a:t>
            </a:r>
          </a:p>
          <a:p>
            <a:pPr lvl="1"/>
            <a:r>
              <a:rPr lang="en-US" sz="2251" dirty="0" smtClean="0"/>
              <a:t>one hour </a:t>
            </a:r>
            <a:r>
              <a:rPr lang="en-US" sz="2251" dirty="0"/>
              <a:t>of lecture time per </a:t>
            </a:r>
            <a:r>
              <a:rPr lang="en-US" sz="2251" dirty="0" smtClean="0"/>
              <a:t>week</a:t>
            </a:r>
          </a:p>
          <a:p>
            <a:pPr lvl="1"/>
            <a:r>
              <a:rPr lang="en-US" sz="2251" dirty="0" smtClean="0"/>
              <a:t>one </a:t>
            </a:r>
            <a:r>
              <a:rPr lang="en-US" sz="2251" dirty="0"/>
              <a:t>hour of online studies </a:t>
            </a:r>
            <a:r>
              <a:rPr lang="en-US" sz="2251" dirty="0" smtClean="0"/>
              <a:t>per week.</a:t>
            </a:r>
          </a:p>
          <a:p>
            <a:pPr marL="341437" lvl="1" indent="0">
              <a:buNone/>
            </a:pPr>
            <a:endParaRPr lang="en-US" sz="2251" b="1" dirty="0"/>
          </a:p>
          <a:p>
            <a:pPr marL="341437" lvl="1" indent="0">
              <a:buNone/>
            </a:pPr>
            <a:r>
              <a:rPr lang="en-US" sz="2000" b="1" dirty="0" smtClean="0"/>
              <a:t>NOTE:</a:t>
            </a:r>
          </a:p>
          <a:p>
            <a:pPr marL="341437" lvl="1" indent="0">
              <a:buNone/>
            </a:pPr>
            <a:r>
              <a:rPr lang="en-US" sz="2000" i="1" dirty="0" smtClean="0"/>
              <a:t>Students </a:t>
            </a:r>
            <a:r>
              <a:rPr lang="en-US" sz="2000" i="1" dirty="0"/>
              <a:t>should plan for that one hour per week of on-line work. </a:t>
            </a:r>
          </a:p>
        </p:txBody>
      </p:sp>
    </p:spTree>
    <p:extLst>
      <p:ext uri="{BB962C8B-B14F-4D97-AF65-F5344CB8AC3E}">
        <p14:creationId xmlns:p14="http://schemas.microsoft.com/office/powerpoint/2010/main" val="159458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256381"/>
            <a:ext cx="4885329" cy="576064"/>
          </a:xfrm>
        </p:spPr>
        <p:txBody>
          <a:bodyPr>
            <a:normAutofit/>
          </a:bodyPr>
          <a:lstStyle/>
          <a:p>
            <a:r>
              <a:rPr lang="en-US" dirty="0" smtClean="0"/>
              <a:t>Hybrid Course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40" y="1048469"/>
            <a:ext cx="5976664" cy="360699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You will </a:t>
            </a:r>
            <a:r>
              <a:rPr lang="en-US" sz="1600" dirty="0"/>
              <a:t>need to be </a:t>
            </a:r>
            <a:r>
              <a:rPr lang="en-US" sz="1600" b="1" dirty="0"/>
              <a:t>motivated </a:t>
            </a:r>
            <a:r>
              <a:rPr lang="en-US" sz="1600" dirty="0"/>
              <a:t>and relatively self-initiating. Keeping pace and on task with the course expectations means maintaining good time management skills, a certain comfort level with information technology, and dedication to independent study activities.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work is the same with a </a:t>
            </a:r>
            <a:r>
              <a:rPr lang="en-US" sz="1600" dirty="0" smtClean="0"/>
              <a:t>hybrid </a:t>
            </a:r>
            <a:r>
              <a:rPr lang="en-US" sz="1600" dirty="0"/>
              <a:t>course as it is for </a:t>
            </a:r>
            <a:r>
              <a:rPr lang="en-US" sz="1600" dirty="0" smtClean="0"/>
              <a:t>a traditional course, all that is changed is the delivery method.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Plan </a:t>
            </a:r>
            <a:r>
              <a:rPr lang="en-US" sz="1600" dirty="0"/>
              <a:t>to dedicate (at least) an hour a week to your </a:t>
            </a:r>
            <a:r>
              <a:rPr lang="en-US" sz="1600" b="1" dirty="0"/>
              <a:t>20%</a:t>
            </a:r>
            <a:r>
              <a:rPr lang="en-US" sz="1600" dirty="0"/>
              <a:t> on-line component of the course.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2" y="328389"/>
            <a:ext cx="4760785" cy="449229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CPP 1001 - HYB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48" y="1264493"/>
            <a:ext cx="5276057" cy="3096344"/>
          </a:xfrm>
        </p:spPr>
        <p:txBody>
          <a:bodyPr>
            <a:noAutofit/>
          </a:bodyPr>
          <a:lstStyle/>
          <a:p>
            <a:r>
              <a:rPr lang="en-CA" sz="1400" dirty="0"/>
              <a:t>Identify and create a strategy to effectively market yourself during an active co-op job search</a:t>
            </a:r>
            <a:endParaRPr lang="en-CA" sz="1400" dirty="0" smtClean="0"/>
          </a:p>
          <a:p>
            <a:r>
              <a:rPr lang="en-CA" sz="1400" dirty="0" smtClean="0"/>
              <a:t>Describe </a:t>
            </a:r>
            <a:r>
              <a:rPr lang="en-CA" sz="1400" dirty="0"/>
              <a:t>the knowledge and skills required to develop, plan and execute an effective job search action </a:t>
            </a:r>
            <a:r>
              <a:rPr lang="en-CA" sz="1400" dirty="0" smtClean="0"/>
              <a:t>plan</a:t>
            </a:r>
          </a:p>
          <a:p>
            <a:r>
              <a:rPr lang="en-CA" sz="1400" dirty="0"/>
              <a:t>Review the importance and impact of social media in an effective job </a:t>
            </a:r>
            <a:r>
              <a:rPr lang="en-CA" sz="1400" dirty="0" smtClean="0"/>
              <a:t>search</a:t>
            </a:r>
          </a:p>
          <a:p>
            <a:r>
              <a:rPr lang="en-CA" sz="1400" dirty="0"/>
              <a:t>Identify and understand employees and employers rights and responsibilities regarding safety in </a:t>
            </a:r>
            <a:r>
              <a:rPr lang="en-CA" sz="1400" dirty="0" smtClean="0"/>
              <a:t>the </a:t>
            </a:r>
            <a:r>
              <a:rPr lang="en-US" sz="1400" dirty="0" smtClean="0"/>
              <a:t>workplace</a:t>
            </a:r>
          </a:p>
          <a:p>
            <a:r>
              <a:rPr lang="en-CA" sz="1400" dirty="0"/>
              <a:t>Identify current interview techniques specifically behaviour based </a:t>
            </a:r>
            <a:r>
              <a:rPr lang="en-CA" sz="1400" dirty="0" smtClean="0"/>
              <a:t>interviewing</a:t>
            </a:r>
          </a:p>
          <a:p>
            <a:r>
              <a:rPr lang="en-CA" sz="1400" dirty="0" smtClean="0"/>
              <a:t>Acknowledge </a:t>
            </a:r>
            <a:r>
              <a:rPr lang="en-CA" sz="1400" dirty="0"/>
              <a:t>the Co-op Process and Procedures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54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256381"/>
            <a:ext cx="4760785" cy="59324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Course Evaluation</a:t>
            </a:r>
            <a:endParaRPr lang="en-CA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2" y="1065651"/>
            <a:ext cx="5544616" cy="35112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800" dirty="0" smtClean="0"/>
              <a:t>1</a:t>
            </a:r>
            <a:r>
              <a:rPr lang="en-CA" sz="1800" dirty="0"/>
              <a:t>) </a:t>
            </a:r>
            <a:r>
              <a:rPr lang="en-CA" sz="1800" b="1" dirty="0"/>
              <a:t>Assignments </a:t>
            </a:r>
            <a:r>
              <a:rPr lang="en-CA" sz="1800" dirty="0" smtClean="0"/>
              <a:t>(40%):</a:t>
            </a:r>
            <a:endParaRPr lang="en-CA" sz="1800" dirty="0"/>
          </a:p>
          <a:p>
            <a:pPr marL="0" indent="0">
              <a:buNone/>
            </a:pPr>
            <a:r>
              <a:rPr lang="en-CA" sz="1800" dirty="0" smtClean="0"/>
              <a:t>	Goal Setting Worksheet (5%)</a:t>
            </a:r>
          </a:p>
          <a:p>
            <a:pPr marL="0" indent="0">
              <a:buNone/>
            </a:pPr>
            <a:r>
              <a:rPr lang="en-CA" sz="1800" dirty="0"/>
              <a:t>	</a:t>
            </a:r>
            <a:r>
              <a:rPr lang="en-CA" sz="1800" dirty="0" smtClean="0"/>
              <a:t>Co-op Work Term Action </a:t>
            </a:r>
            <a:r>
              <a:rPr lang="en-CA" sz="1800" dirty="0"/>
              <a:t>Plan </a:t>
            </a:r>
            <a:r>
              <a:rPr lang="en-CA" sz="1800" dirty="0" smtClean="0"/>
              <a:t>(15%) </a:t>
            </a:r>
          </a:p>
          <a:p>
            <a:pPr marL="0" indent="0">
              <a:buNone/>
            </a:pPr>
            <a:r>
              <a:rPr lang="en-CA" sz="1800" dirty="0"/>
              <a:t>	</a:t>
            </a:r>
            <a:r>
              <a:rPr lang="en-CA" sz="1800" dirty="0" smtClean="0"/>
              <a:t>Self-Marketing Materials </a:t>
            </a:r>
            <a:r>
              <a:rPr lang="en-CA" sz="1800" dirty="0"/>
              <a:t>(</a:t>
            </a:r>
            <a:r>
              <a:rPr lang="en-CA" sz="1800" dirty="0" smtClean="0"/>
              <a:t>20%)</a:t>
            </a:r>
          </a:p>
          <a:p>
            <a:pPr marL="0" indent="0">
              <a:buNone/>
            </a:pPr>
            <a:endParaRPr lang="en-CA" sz="1000" dirty="0"/>
          </a:p>
          <a:p>
            <a:pPr marL="0" indent="0">
              <a:buNone/>
            </a:pPr>
            <a:r>
              <a:rPr lang="en-CA" sz="1800" dirty="0" smtClean="0"/>
              <a:t>2) </a:t>
            </a:r>
            <a:r>
              <a:rPr lang="en-CA" sz="1800" b="1" dirty="0" smtClean="0"/>
              <a:t>In </a:t>
            </a:r>
            <a:r>
              <a:rPr lang="en-CA" sz="1800" b="1" dirty="0"/>
              <a:t>Class </a:t>
            </a:r>
            <a:r>
              <a:rPr lang="en-CA" sz="1800" b="1" dirty="0" smtClean="0"/>
              <a:t>Activities </a:t>
            </a:r>
            <a:r>
              <a:rPr lang="en-CA" sz="1800" dirty="0" smtClean="0"/>
              <a:t>(</a:t>
            </a:r>
            <a:r>
              <a:rPr lang="en-CA" sz="1800" dirty="0"/>
              <a:t>15</a:t>
            </a:r>
            <a:r>
              <a:rPr lang="en-CA" sz="1800" dirty="0" smtClean="0"/>
              <a:t>%) </a:t>
            </a:r>
          </a:p>
          <a:p>
            <a:pPr marL="0" indent="0">
              <a:buNone/>
            </a:pPr>
            <a:endParaRPr lang="en-CA" sz="1000" dirty="0"/>
          </a:p>
          <a:p>
            <a:pPr marL="0" indent="0">
              <a:buNone/>
            </a:pPr>
            <a:r>
              <a:rPr lang="en-CA" sz="1800" dirty="0" smtClean="0"/>
              <a:t>3) </a:t>
            </a:r>
            <a:r>
              <a:rPr lang="en-CA" sz="1800" b="1" dirty="0" smtClean="0"/>
              <a:t>Weekly Online Assignments </a:t>
            </a:r>
            <a:r>
              <a:rPr lang="en-CA" sz="1800" dirty="0" smtClean="0"/>
              <a:t>(20%)</a:t>
            </a:r>
          </a:p>
          <a:p>
            <a:pPr marL="0" indent="0">
              <a:buNone/>
            </a:pPr>
            <a:endParaRPr lang="en-CA" sz="900" dirty="0"/>
          </a:p>
          <a:p>
            <a:pPr marL="0" indent="0">
              <a:buNone/>
            </a:pPr>
            <a:r>
              <a:rPr lang="en-CA" sz="1800" dirty="0"/>
              <a:t>4</a:t>
            </a:r>
            <a:r>
              <a:rPr lang="en-CA" sz="1800" dirty="0" smtClean="0"/>
              <a:t>) </a:t>
            </a:r>
            <a:r>
              <a:rPr lang="en-CA" sz="1800" dirty="0"/>
              <a:t>Tests (</a:t>
            </a:r>
            <a:r>
              <a:rPr lang="en-CA" sz="1800" dirty="0" smtClean="0"/>
              <a:t>25%): </a:t>
            </a:r>
          </a:p>
          <a:p>
            <a:pPr marL="0" indent="0">
              <a:buNone/>
            </a:pPr>
            <a:r>
              <a:rPr lang="en-CA" sz="1800" dirty="0" smtClean="0"/>
              <a:t>	Final </a:t>
            </a:r>
            <a:r>
              <a:rPr lang="en-CA" sz="1800" dirty="0"/>
              <a:t>Test (</a:t>
            </a:r>
            <a:r>
              <a:rPr lang="en-CA" sz="1800" dirty="0" smtClean="0"/>
              <a:t>25%)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9438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278173"/>
            <a:ext cx="4760785" cy="626280"/>
          </a:xfrm>
        </p:spPr>
        <p:txBody>
          <a:bodyPr/>
          <a:lstStyle/>
          <a:p>
            <a:r>
              <a:rPr lang="en-US" b="1" dirty="0" smtClean="0"/>
              <a:t>CPP 1001 – HYB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2" y="904453"/>
            <a:ext cx="5256584" cy="35283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Required to successfully complete this course with a passing grade (part of the co-op eligibility requirement)</a:t>
            </a:r>
          </a:p>
          <a:p>
            <a:pPr marL="0" indent="0">
              <a:buNone/>
            </a:pPr>
            <a:endParaRPr lang="en-US" sz="400" dirty="0" smtClean="0"/>
          </a:p>
          <a:p>
            <a:r>
              <a:rPr lang="en-US" sz="1800" dirty="0" smtClean="0"/>
              <a:t>It is encouraged that you attend all in class sessions and review materials covered in class</a:t>
            </a:r>
          </a:p>
          <a:p>
            <a:pPr marL="0" indent="0">
              <a:buNone/>
            </a:pPr>
            <a:endParaRPr lang="en-US" sz="400" dirty="0" smtClean="0"/>
          </a:p>
          <a:p>
            <a:r>
              <a:rPr lang="en-US" sz="1800" dirty="0" smtClean="0"/>
              <a:t>All assignments associated with the workshops must be submitted by identified deadline dates </a:t>
            </a:r>
            <a:endParaRPr lang="en-US" sz="1800" dirty="0"/>
          </a:p>
          <a:p>
            <a:pPr lvl="2"/>
            <a:r>
              <a:rPr lang="en-US" sz="1502" b="1" i="1" dirty="0" smtClean="0"/>
              <a:t>marks will be deducted for each day the assignment is late</a:t>
            </a:r>
          </a:p>
        </p:txBody>
      </p:sp>
    </p:spTree>
    <p:extLst>
      <p:ext uri="{BB962C8B-B14F-4D97-AF65-F5344CB8AC3E}">
        <p14:creationId xmlns:p14="http://schemas.microsoft.com/office/powerpoint/2010/main" val="20176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256381"/>
            <a:ext cx="5348064" cy="956516"/>
          </a:xfrm>
        </p:spPr>
        <p:txBody>
          <a:bodyPr>
            <a:normAutofit/>
          </a:bodyPr>
          <a:lstStyle/>
          <a:p>
            <a:r>
              <a:rPr lang="en-CA" sz="3200" b="1" dirty="0" smtClean="0"/>
              <a:t>What is Co-op?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48" y="904453"/>
            <a:ext cx="5544616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/>
              <a:t>Co operative Education is a program which alternates periods of academic study with periods of work experience so the student can apply their classroom learning in appropriate business and industry settings</a:t>
            </a:r>
          </a:p>
          <a:p>
            <a:pPr lvl="1"/>
            <a:r>
              <a:rPr lang="en-US" sz="1500" dirty="0" smtClean="0"/>
              <a:t>Positions are approved by the </a:t>
            </a:r>
            <a:r>
              <a:rPr lang="en-US" sz="1500" dirty="0" err="1" smtClean="0"/>
              <a:t>myCareer</a:t>
            </a:r>
            <a:r>
              <a:rPr lang="en-US" sz="1500" dirty="0" smtClean="0"/>
              <a:t> Centre</a:t>
            </a:r>
          </a:p>
          <a:p>
            <a:pPr lvl="1"/>
            <a:r>
              <a:rPr lang="en-US" sz="1500" dirty="0" smtClean="0"/>
              <a:t>The student is engaged in productive work not only observation </a:t>
            </a:r>
          </a:p>
          <a:p>
            <a:pPr lvl="1"/>
            <a:r>
              <a:rPr lang="en-US" sz="1500" dirty="0" smtClean="0"/>
              <a:t>The student’s progress is monitored by their Co-op Advisor</a:t>
            </a:r>
          </a:p>
          <a:p>
            <a:pPr lvl="1"/>
            <a:r>
              <a:rPr lang="en-US" sz="1500" dirty="0" smtClean="0"/>
              <a:t>The student is supervised and evaluated by the Co-op employer</a:t>
            </a:r>
          </a:p>
          <a:p>
            <a:pPr lvl="1"/>
            <a:endParaRPr lang="en-US" sz="15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4233</TotalTime>
  <Words>828</Words>
  <Application>Microsoft Office PowerPoint</Application>
  <PresentationFormat>Custom</PresentationFormat>
  <Paragraphs>134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Trebuchet MS</vt:lpstr>
      <vt:lpstr>Wingdings 2</vt:lpstr>
      <vt:lpstr>Wingdings 3</vt:lpstr>
      <vt:lpstr>Facet</vt:lpstr>
      <vt:lpstr>CPP 1001 </vt:lpstr>
      <vt:lpstr>Tony Hanania</vt:lpstr>
      <vt:lpstr>CPP 1001 - HYB</vt:lpstr>
      <vt:lpstr>Hybrid Course </vt:lpstr>
      <vt:lpstr>Hybrid Course </vt:lpstr>
      <vt:lpstr>CPP 1001 - HYB</vt:lpstr>
      <vt:lpstr>Course Evaluation</vt:lpstr>
      <vt:lpstr>CPP 1001 – HYB</vt:lpstr>
      <vt:lpstr>What is Co-op?</vt:lpstr>
      <vt:lpstr>Eligibility Requirements</vt:lpstr>
      <vt:lpstr>This is a selling course…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Branding?</vt:lpstr>
      <vt:lpstr>Features vs Benefits </vt:lpstr>
      <vt:lpstr>Week #1 - Online Work </vt:lpstr>
    </vt:vector>
  </TitlesOfParts>
  <Company>Template Central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 Hendra</dc:creator>
  <cp:lastModifiedBy>Tony Hanania</cp:lastModifiedBy>
  <cp:revision>437</cp:revision>
  <cp:lastPrinted>2016-11-11T18:21:56Z</cp:lastPrinted>
  <dcterms:created xsi:type="dcterms:W3CDTF">2003-07-07T01:05:15Z</dcterms:created>
  <dcterms:modified xsi:type="dcterms:W3CDTF">2017-09-07T22:30:17Z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TC011820411033</vt:lpwstr>
  </property>
</Properties>
</file>