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4" r:id="rId11"/>
    <p:sldId id="268" r:id="rId12"/>
    <p:sldId id="269" r:id="rId13"/>
    <p:sldId id="265" r:id="rId14"/>
    <p:sldId id="276" r:id="rId15"/>
    <p:sldId id="27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F28B8B-731B-458B-8247-D7FE2DA267A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16065E-67DE-48F9-ABF4-6B727842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665" tIns="45833" rIns="91665" bIns="45833" anchor="ctr"/>
          <a:lstStyle>
            <a:extLst/>
          </a:lstStyle>
          <a:p>
            <a:pPr algn="ctr" eaLnBrk="1" latinLnBrk="0" hangingPunct="1"/>
            <a:endParaRPr kumimoji="0" lang="en-US" sz="241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21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34226" rIns="34226"/>
          <a:lstStyle>
            <a:lvl1pPr marL="0" marR="64164" indent="0" algn="r">
              <a:buNone/>
              <a:defRPr>
                <a:solidFill>
                  <a:schemeClr val="tx2"/>
                </a:solidFill>
              </a:defRPr>
            </a:lvl1pPr>
            <a:lvl2pPr marL="458320" indent="0" algn="ctr">
              <a:buNone/>
            </a:lvl2pPr>
            <a:lvl3pPr marL="916641" indent="0" algn="ctr">
              <a:buNone/>
            </a:lvl3pPr>
            <a:lvl4pPr marL="1374961" indent="0" algn="ctr">
              <a:buNone/>
            </a:lvl4pPr>
            <a:lvl5pPr marL="1833281" indent="0" algn="ctr">
              <a:buNone/>
            </a:lvl5pPr>
            <a:lvl6pPr marL="2291602" indent="0" algn="ctr">
              <a:buNone/>
            </a:lvl6pPr>
            <a:lvl7pPr marL="2749922" indent="0" algn="ctr">
              <a:buNone/>
            </a:lvl7pPr>
            <a:lvl8pPr marL="3208241" indent="0" algn="ctr">
              <a:buNone/>
            </a:lvl8pPr>
            <a:lvl9pPr marL="366656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20" y="4953001"/>
            <a:ext cx="12197020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241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241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241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1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2" y="274640"/>
            <a:ext cx="236996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563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3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21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3"/>
            <a:ext cx="6096000" cy="1454888"/>
          </a:xfrm>
        </p:spPr>
        <p:txBody>
          <a:bodyPr lIns="68452" rIns="68452" anchor="t"/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>
              <a:buNone/>
              <a:defRPr sz="174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65" tIns="45833" rIns="91665" bIns="45833" anchor="ctr"/>
          <a:lstStyle>
            <a:extLst/>
          </a:lstStyle>
          <a:p>
            <a:pPr algn="l" eaLnBrk="1" latinLnBrk="0" hangingPunct="1"/>
            <a:endParaRPr kumimoji="0" lang="en-US" sz="241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65" tIns="45833" rIns="91665" bIns="45833" anchor="ctr"/>
          <a:lstStyle>
            <a:extLst/>
          </a:lstStyle>
          <a:p>
            <a:pPr algn="l" eaLnBrk="1" latinLnBrk="0" hangingPunct="1"/>
            <a:endParaRPr kumimoji="0" lang="en-US" sz="2410"/>
          </a:p>
        </p:txBody>
      </p:sp>
    </p:spTree>
    <p:extLst>
      <p:ext uri="{BB962C8B-B14F-4D97-AF65-F5344CB8AC3E}">
        <p14:creationId xmlns:p14="http://schemas.microsoft.com/office/powerpoint/2010/main" val="177307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4525963"/>
          </a:xfrm>
        </p:spPr>
        <p:txBody>
          <a:bodyPr/>
          <a:lstStyle>
            <a:lvl1pPr>
              <a:defRPr sz="2812"/>
            </a:lvl1pPr>
            <a:lvl2pPr>
              <a:defRPr sz="2410"/>
            </a:lvl2pPr>
            <a:lvl3pPr>
              <a:defRPr sz="2009"/>
            </a:lvl3pPr>
            <a:lvl4pPr>
              <a:defRPr sz="1741"/>
            </a:lvl4pPr>
            <a:lvl5pPr>
              <a:defRPr sz="1741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0"/>
            <a:ext cx="5384800" cy="4525963"/>
          </a:xfrm>
        </p:spPr>
        <p:txBody>
          <a:bodyPr/>
          <a:lstStyle>
            <a:lvl1pPr>
              <a:defRPr sz="2812"/>
            </a:lvl1pPr>
            <a:lvl2pPr>
              <a:defRPr sz="2410"/>
            </a:lvl2pPr>
            <a:lvl3pPr>
              <a:defRPr sz="2009"/>
            </a:lvl3pPr>
            <a:lvl4pPr>
              <a:defRPr sz="1741"/>
            </a:lvl4pPr>
            <a:lvl5pPr>
              <a:defRPr sz="1741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00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5410201"/>
            <a:ext cx="5386917" cy="76200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2410" b="0">
                <a:solidFill>
                  <a:schemeClr val="bg1"/>
                </a:solidFill>
              </a:defRPr>
            </a:lvl1pPr>
            <a:lvl2pPr>
              <a:buNone/>
              <a:defRPr sz="2009" b="1"/>
            </a:lvl2pPr>
            <a:lvl3pPr>
              <a:buNone/>
              <a:defRPr sz="1741" b="1"/>
            </a:lvl3pPr>
            <a:lvl4pPr>
              <a:buNone/>
              <a:defRPr sz="1607" b="1"/>
            </a:lvl4pPr>
            <a:lvl5pPr>
              <a:buNone/>
              <a:defRPr sz="1607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1"/>
            <a:ext cx="5389033" cy="76200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2410" b="0">
                <a:solidFill>
                  <a:schemeClr val="bg1"/>
                </a:solidFill>
              </a:defRPr>
            </a:lvl1pPr>
            <a:lvl2pPr>
              <a:buNone/>
              <a:defRPr sz="2009" b="1"/>
            </a:lvl2pPr>
            <a:lvl3pPr>
              <a:buNone/>
              <a:defRPr sz="1741" b="1"/>
            </a:lvl3pPr>
            <a:lvl4pPr>
              <a:buNone/>
              <a:defRPr sz="1607" b="1"/>
            </a:lvl4pPr>
            <a:lvl5pPr>
              <a:buNone/>
              <a:defRPr sz="1607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1" y="1444294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10"/>
            </a:lvl1pPr>
            <a:lvl2pPr>
              <a:defRPr sz="2009"/>
            </a:lvl2pPr>
            <a:lvl3pPr>
              <a:defRPr sz="1741"/>
            </a:lvl3pPr>
            <a:lvl4pPr>
              <a:defRPr sz="1607"/>
            </a:lvl4pPr>
            <a:lvl5pPr>
              <a:defRPr sz="1607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4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10"/>
            </a:lvl1pPr>
            <a:lvl2pPr>
              <a:defRPr sz="2009"/>
            </a:lvl2pPr>
            <a:lvl3pPr>
              <a:defRPr sz="1741"/>
            </a:lvl3pPr>
            <a:lvl4pPr>
              <a:defRPr sz="1607"/>
            </a:lvl4pPr>
            <a:lvl5pPr>
              <a:defRPr sz="1607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54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44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3"/>
            <a:ext cx="5299456" cy="914400"/>
          </a:xfrm>
        </p:spPr>
        <p:txBody>
          <a:bodyPr/>
          <a:lstStyle>
            <a:lvl1pPr marL="0" indent="0" algn="r">
              <a:buNone/>
              <a:defRPr sz="1607"/>
            </a:lvl1pPr>
            <a:lvl2pPr>
              <a:buNone/>
              <a:defRPr sz="1205"/>
            </a:lvl2pPr>
            <a:lvl3pPr>
              <a:buNone/>
              <a:defRPr sz="937"/>
            </a:lvl3pPr>
            <a:lvl4pPr>
              <a:buNone/>
              <a:defRPr sz="937"/>
            </a:lvl4pPr>
            <a:lvl5pPr>
              <a:buNone/>
              <a:defRPr sz="937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14"/>
            </a:lvl1pPr>
            <a:lvl2pPr>
              <a:defRPr sz="2812"/>
            </a:lvl2pPr>
            <a:lvl3pPr>
              <a:defRPr sz="2410"/>
            </a:lvl3pPr>
            <a:lvl4pPr>
              <a:defRPr sz="2009"/>
            </a:lvl4pPr>
            <a:lvl5pPr>
              <a:defRPr sz="2009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3"/>
            <a:ext cx="9550400" cy="648232"/>
          </a:xfrm>
          <a:noFill/>
        </p:spPr>
        <p:txBody>
          <a:bodyPr lIns="68452" tIns="0" rIns="68452" anchor="t"/>
          <a:lstStyle>
            <a:lvl1pPr marL="0" marR="18332" indent="0" algn="r">
              <a:buNone/>
              <a:defRPr sz="1339"/>
            </a:lvl1pPr>
            <a:lvl2pPr>
              <a:defRPr sz="1205"/>
            </a:lvl2pPr>
            <a:lvl3pPr>
              <a:defRPr sz="937"/>
            </a:lvl3pPr>
            <a:lvl4pPr>
              <a:defRPr sz="937"/>
            </a:lvl4pPr>
            <a:lvl5pPr>
              <a:defRPr sz="937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14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2" cy="3651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3"/>
            <a:ext cx="10767243" cy="56267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46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8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665" tIns="45833" rIns="91665" bIns="45833" anchor="t" compatLnSpc="1"/>
          <a:lstStyle>
            <a:extLst/>
          </a:lstStyle>
          <a:p>
            <a:endParaRPr kumimoji="0" lang="en-US" sz="241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2"/>
            <a:ext cx="4920601" cy="9334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665" tIns="45833" rIns="91665" bIns="45833" anchor="t" compatLnSpc="1"/>
          <a:lstStyle>
            <a:extLst/>
          </a:lstStyle>
          <a:p>
            <a:endParaRPr kumimoji="0" lang="en-US" sz="241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7" y="5791253"/>
            <a:ext cx="453642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665" tIns="45833" rIns="91665" bIns="45833" anchor="ctr" compatLnSpc="1"/>
          <a:lstStyle>
            <a:extLst/>
          </a:lstStyle>
          <a:p>
            <a:pPr algn="ctr" eaLnBrk="1" latinLnBrk="0" hangingPunct="1"/>
            <a:endParaRPr kumimoji="0" lang="en-US" sz="241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1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65" tIns="45833" rIns="91665" bIns="45833" anchor="ctr"/>
          <a:lstStyle>
            <a:extLst/>
          </a:lstStyle>
          <a:p>
            <a:pPr algn="l" eaLnBrk="1" latinLnBrk="0" hangingPunct="1"/>
            <a:endParaRPr kumimoji="0" lang="en-US" sz="2410"/>
          </a:p>
        </p:txBody>
      </p:sp>
      <p:sp>
        <p:nvSpPr>
          <p:cNvPr id="13" name="Chevron 12"/>
          <p:cNvSpPr/>
          <p:nvPr/>
        </p:nvSpPr>
        <p:spPr>
          <a:xfrm>
            <a:off x="11303595" y="4988441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65" tIns="45833" rIns="91665" bIns="45833" anchor="ctr"/>
          <a:lstStyle>
            <a:extLst/>
          </a:lstStyle>
          <a:p>
            <a:pPr algn="l" eaLnBrk="1" latinLnBrk="0" hangingPunct="1"/>
            <a:endParaRPr kumimoji="0" lang="en-US" sz="2410"/>
          </a:p>
        </p:txBody>
      </p:sp>
    </p:spTree>
    <p:extLst>
      <p:ext uri="{BB962C8B-B14F-4D97-AF65-F5344CB8AC3E}">
        <p14:creationId xmlns:p14="http://schemas.microsoft.com/office/powerpoint/2010/main" val="7417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8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665" tIns="45833" rIns="91665" bIns="45833" anchor="t" compatLnSpc="1"/>
          <a:lstStyle>
            <a:extLst/>
          </a:lstStyle>
          <a:p>
            <a:endParaRPr kumimoji="0" lang="en-US" sz="241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2"/>
            <a:ext cx="4920601" cy="9334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665" tIns="45833" rIns="91665" bIns="45833" anchor="t" compatLnSpc="1"/>
          <a:lstStyle>
            <a:extLst/>
          </a:lstStyle>
          <a:p>
            <a:endParaRPr kumimoji="0" lang="en-US" sz="241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7" y="5791253"/>
            <a:ext cx="453642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665" tIns="45833" rIns="91665" bIns="45833" anchor="ctr" compatLnSpc="1"/>
          <a:lstStyle>
            <a:extLst/>
          </a:lstStyle>
          <a:p>
            <a:pPr algn="ctr" eaLnBrk="1" latinLnBrk="0" hangingPunct="1"/>
            <a:endParaRPr kumimoji="0" lang="en-US" sz="241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0"/>
            <a:ext cx="10972800" cy="4525963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937">
                <a:solidFill>
                  <a:schemeClr val="tx1"/>
                </a:solidFill>
              </a:defRPr>
            </a:lvl1pPr>
            <a:extLst/>
          </a:lstStyle>
          <a:p>
            <a:fld id="{52A8FB59-5278-42D5-BC1F-D6FC2B8F524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2" cy="365124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937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4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937" b="0">
                <a:solidFill>
                  <a:schemeClr val="tx1"/>
                </a:solidFill>
              </a:defRPr>
            </a:lvl1pPr>
            <a:extLst/>
          </a:lstStyle>
          <a:p>
            <a:fld id="{27EC0100-5566-4012-8FA9-E6CDC499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51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6656" indent="-25666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678" kern="1200">
          <a:solidFill>
            <a:schemeClr val="tx1"/>
          </a:solidFill>
          <a:latin typeface="+mn-lt"/>
          <a:ea typeface="+mn-ea"/>
          <a:cs typeface="+mn-cs"/>
        </a:defRPr>
      </a:lvl1pPr>
      <a:lvl2pPr marL="623315" indent="-229160" algn="l" rtl="0" eaLnBrk="1" latinLnBrk="0" hangingPunct="1">
        <a:spcBef>
          <a:spcPts val="325"/>
        </a:spcBef>
        <a:buClr>
          <a:schemeClr val="accent1"/>
        </a:buClr>
        <a:buFont typeface="Verdana"/>
        <a:buChar char="◦"/>
        <a:defRPr kumimoji="0" sz="2276" kern="1200">
          <a:solidFill>
            <a:schemeClr val="tx1"/>
          </a:solidFill>
          <a:latin typeface="+mn-lt"/>
          <a:ea typeface="+mn-ea"/>
          <a:cs typeface="+mn-cs"/>
        </a:defRPr>
      </a:lvl2pPr>
      <a:lvl3pPr marL="861643" indent="-229160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145801" indent="-229160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374961" indent="-229160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41" kern="1200">
          <a:solidFill>
            <a:schemeClr val="tx1"/>
          </a:solidFill>
          <a:latin typeface="+mn-lt"/>
          <a:ea typeface="+mn-ea"/>
          <a:cs typeface="+mn-cs"/>
        </a:defRPr>
      </a:lvl5pPr>
      <a:lvl6pPr marL="1604121" indent="-229160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41" kern="1200">
          <a:solidFill>
            <a:schemeClr val="tx1"/>
          </a:solidFill>
          <a:latin typeface="+mn-lt"/>
          <a:ea typeface="+mn-ea"/>
          <a:cs typeface="+mn-cs"/>
        </a:defRPr>
      </a:lvl6pPr>
      <a:lvl7pPr marL="1833281" indent="-229160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7" kern="1200">
          <a:solidFill>
            <a:schemeClr val="tx1"/>
          </a:solidFill>
          <a:latin typeface="+mn-lt"/>
          <a:ea typeface="+mn-ea"/>
          <a:cs typeface="+mn-cs"/>
        </a:defRPr>
      </a:lvl7pPr>
      <a:lvl8pPr marL="2062442" indent="-229160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7" kern="1200">
          <a:solidFill>
            <a:schemeClr val="tx1"/>
          </a:solidFill>
          <a:latin typeface="+mn-lt"/>
          <a:ea typeface="+mn-ea"/>
          <a:cs typeface="+mn-cs"/>
        </a:defRPr>
      </a:lvl8pPr>
      <a:lvl9pPr marL="2291602" indent="-229160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7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8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66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4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332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91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99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8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665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.bz/url?sa=i&amp;rct=j&amp;q=&amp;esrc=s&amp;source=images&amp;cd=&amp;cad=rja&amp;uact=8&amp;ved=0CAcQjRxqFQoTCJWqk4_rrMgCFcR6PgodwtINrg&amp;url=https://en.wikipedia.org/wiki/The_7_Habits_of_Highly_Effective_People&amp;psig=AFQjCNFmcD_U_65m9mL9-KqiN82KWs9kMA&amp;ust=144418623109709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egg.ca/" TargetMode="External"/><Relationship Id="rId3" Type="http://schemas.openxmlformats.org/officeDocument/2006/relationships/hyperlink" Target="http://www.quintcareers.com/informational_interviewing.html" TargetMode="External"/><Relationship Id="rId7" Type="http://schemas.openxmlformats.org/officeDocument/2006/relationships/hyperlink" Target="http://www.wowjobs.ca/" TargetMode="External"/><Relationship Id="rId2" Type="http://schemas.openxmlformats.org/officeDocument/2006/relationships/hyperlink" Target="http://www.quintcareers.com/networking_business_car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opjobs.ca/" TargetMode="External"/><Relationship Id="rId5" Type="http://schemas.openxmlformats.org/officeDocument/2006/relationships/hyperlink" Target="http://www.indeed.ca/" TargetMode="External"/><Relationship Id="rId4" Type="http://schemas.openxmlformats.org/officeDocument/2006/relationships/hyperlink" Target="http://www.quintcareers.com/networking-dos-do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lambton.ca/uploadedFiles/myLambton/Services/MyCareer_Centre/Students/Career%20Portal%20Terms%20and%20Conditions%20FINAL%20-%20AODA%20Approved.pdf" TargetMode="External"/><Relationship Id="rId2" Type="http://schemas.openxmlformats.org/officeDocument/2006/relationships/hyperlink" Target="https://mycareer.lambtoncollege.ca/home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352" y="1880712"/>
            <a:ext cx="6506936" cy="3920114"/>
          </a:xfrm>
        </p:spPr>
        <p:txBody>
          <a:bodyPr>
            <a:normAutofit/>
          </a:bodyPr>
          <a:lstStyle/>
          <a:p>
            <a:pPr marL="457200" defTabSz="914400"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chemeClr val="accent2">
                    <a:lumMod val="75000"/>
                  </a:schemeClr>
                </a:solidFill>
              </a:rPr>
              <a:t>presents an approach to being effective in attaining goals by aligning oneself to what he calls "true north" principles of a character ethic that he presents as universal and </a:t>
            </a:r>
            <a:r>
              <a:rPr lang="en-BZ" sz="2400" dirty="0" smtClean="0">
                <a:solidFill>
                  <a:schemeClr val="accent2">
                    <a:lumMod val="75000"/>
                  </a:schemeClr>
                </a:solidFill>
              </a:rPr>
              <a:t>timeless</a:t>
            </a:r>
          </a:p>
          <a:p>
            <a:pPr marL="457200" defTabSz="9144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Outlines 7 different habits people should adopt to make them more effective in everything they do</a:t>
            </a:r>
            <a:endParaRPr lang="en-BZ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05" y="315686"/>
            <a:ext cx="9283095" cy="729343"/>
          </a:xfrm>
        </p:spPr>
        <p:txBody>
          <a:bodyPr>
            <a:noAutofit/>
          </a:bodyPr>
          <a:lstStyle/>
          <a:p>
            <a: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  <a:t>7 Habits of Highly Effective People</a:t>
            </a:r>
            <a:endParaRPr lang="en-BZ" sz="44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https://upload.wikimedia.org/wikipedia/en/a/a2/The_7_Habits_of_Highly_Effective_Peopl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75" y="1137301"/>
            <a:ext cx="3105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27675" y="6377248"/>
            <a:ext cx="3962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800" dirty="0"/>
              <a:t>https://en.wikipedia.org/wiki/The_7_Habits_of_Highly_Effective_People</a:t>
            </a:r>
          </a:p>
        </p:txBody>
      </p:sp>
    </p:spTree>
    <p:extLst>
      <p:ext uri="{BB962C8B-B14F-4D97-AF65-F5344CB8AC3E}">
        <p14:creationId xmlns:p14="http://schemas.microsoft.com/office/powerpoint/2010/main" val="22028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Job Market</a:t>
            </a:r>
            <a:endParaRPr lang="en-US" dirty="0"/>
          </a:p>
        </p:txBody>
      </p:sp>
      <p:pic>
        <p:nvPicPr>
          <p:cNvPr id="1030" name="Picture 6" descr="Image result for the hidden job mar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35" y="1481138"/>
            <a:ext cx="973433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2576" y="304800"/>
            <a:ext cx="7845425" cy="990600"/>
          </a:xfrm>
        </p:spPr>
        <p:txBody>
          <a:bodyPr/>
          <a:lstStyle/>
          <a:p>
            <a:pPr eaLnBrk="1" hangingPunct="1"/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THE ACTIVE APPROACH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11125200" cy="4876799"/>
          </a:xfr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CA" sz="1100" b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2400" b="1" cap="small" dirty="0">
                <a:solidFill>
                  <a:schemeClr val="tx1"/>
                </a:solidFill>
                <a:latin typeface="Calibri" pitchFamily="34" charset="0"/>
              </a:rPr>
              <a:t>Network! Network! Network!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hlinkClick r:id="rId2"/>
              </a:rPr>
              <a:t>Networking Cards</a:t>
            </a:r>
            <a:endParaRPr lang="en-CA" sz="16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hlinkClick r:id="rId3"/>
              </a:rPr>
              <a:t>Informational interviews</a:t>
            </a:r>
            <a:endParaRPr lang="en-CA" sz="16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Core program faculty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Associations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hlinkClick r:id="rId4"/>
              </a:rPr>
              <a:t>The WHY? WHO? &amp; HOW? of Networking</a:t>
            </a:r>
            <a:endParaRPr lang="en-CA" sz="1600" dirty="0">
              <a:solidFill>
                <a:schemeClr val="tx1"/>
              </a:solidFill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Do not spend your time going over territory already covered</a:t>
            </a:r>
            <a:endParaRPr lang="en-CA" sz="1100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CA" sz="1100" b="1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2400" b="1" cap="small" dirty="0">
                <a:solidFill>
                  <a:schemeClr val="tx1"/>
                </a:solidFill>
                <a:latin typeface="Calibri" pitchFamily="34" charset="0"/>
              </a:rPr>
              <a:t>Research</a:t>
            </a:r>
            <a:r>
              <a:rPr lang="en-CA" sz="2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CA" sz="1800" b="1" dirty="0">
                <a:solidFill>
                  <a:schemeClr val="tx1"/>
                </a:solidFill>
                <a:latin typeface="Calibri" pitchFamily="34" charset="0"/>
              </a:rPr>
              <a:t>(more links at the end of presentation)</a:t>
            </a:r>
            <a:endParaRPr lang="en-CA" sz="2400" b="1" dirty="0">
              <a:solidFill>
                <a:schemeClr val="tx1"/>
              </a:solidFill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Business Directories for specific cities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Job search websites (i.e. 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  <a:hlinkClick r:id="rId5"/>
              </a:rPr>
              <a:t>www.indeed.ca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; 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  <a:hlinkClick r:id="rId6"/>
              </a:rPr>
              <a:t>www.coopjobs.ca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; 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  <a:hlinkClick r:id="rId7"/>
              </a:rPr>
              <a:t>www.wowjobs.ca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; 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  <a:hlinkClick r:id="rId8"/>
              </a:rPr>
              <a:t>www.talentegg.ca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 )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Company websites</a:t>
            </a:r>
            <a:endParaRPr lang="en-CA" sz="1100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CA" sz="1100" b="1" dirty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2400" b="1" cap="small" dirty="0">
                <a:solidFill>
                  <a:schemeClr val="tx1"/>
                </a:solidFill>
                <a:latin typeface="Calibri" pitchFamily="34" charset="0"/>
              </a:rPr>
              <a:t>Direct Employer Contact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Cold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Attend information sessions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1600" dirty="0" err="1">
                <a:solidFill>
                  <a:schemeClr val="tx1"/>
                </a:solidFill>
                <a:latin typeface="Calibri" pitchFamily="34" charset="0"/>
              </a:rPr>
              <a:t>myCareer</a:t>
            </a:r>
            <a:r>
              <a:rPr lang="en-CA" sz="1600" dirty="0">
                <a:solidFill>
                  <a:schemeClr val="tx1"/>
                </a:solidFill>
                <a:latin typeface="Calibri" pitchFamily="34" charset="0"/>
              </a:rPr>
              <a:t> Showcase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301625"/>
            <a:ext cx="7464425" cy="1143000"/>
          </a:xfrm>
        </p:spPr>
        <p:txBody>
          <a:bodyPr/>
          <a:lstStyle/>
          <a:p>
            <a:pPr eaLnBrk="1" hangingPunct="1"/>
            <a:r>
              <a:rPr lang="en-CA" sz="4000" dirty="0">
                <a:solidFill>
                  <a:schemeClr val="tx1"/>
                </a:solidFill>
                <a:effectLst/>
              </a:rPr>
              <a:t>THE ACTIVE APPROACH</a:t>
            </a:r>
            <a:r>
              <a:rPr lang="en-CA" sz="3200" dirty="0">
                <a:solidFill>
                  <a:schemeClr val="tx1"/>
                </a:solidFill>
                <a:effectLst/>
              </a:rPr>
              <a:t> </a:t>
            </a:r>
            <a:r>
              <a:rPr lang="en-CA" sz="3200" dirty="0"/>
              <a:t>	</a:t>
            </a:r>
            <a:endParaRPr 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62075"/>
            <a:ext cx="11382375" cy="45339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3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Utilize the Resources &amp; Support System Available to you!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CA" sz="1200" dirty="0"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CA" sz="3600" b="1" cap="small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myCareer</a:t>
            </a:r>
            <a:r>
              <a:rPr lang="en-CA" sz="3600" b="1" cap="small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Services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dirty="0">
                <a:latin typeface="Calibri" pitchFamily="34" charset="0"/>
              </a:rPr>
              <a:t>Meet with </a:t>
            </a:r>
            <a:r>
              <a:rPr lang="en-CA" sz="2800" dirty="0" smtClean="0">
                <a:latin typeface="Calibri" pitchFamily="34" charset="0"/>
              </a:rPr>
              <a:t>Co-op and Career Advisor </a:t>
            </a:r>
            <a:endParaRPr lang="en-CA" sz="2800" dirty="0">
              <a:latin typeface="Calibri" pitchFamily="34" charset="0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CA" sz="2000" dirty="0">
                <a:latin typeface="Calibri" pitchFamily="34" charset="0"/>
              </a:rPr>
              <a:t>bring completed Action Plan to the meeting</a:t>
            </a:r>
            <a:endParaRPr lang="en-CA" sz="2000" b="1" dirty="0">
              <a:latin typeface="Calibri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CA" sz="2800" dirty="0" smtClean="0">
                <a:latin typeface="Calibri" pitchFamily="34" charset="0"/>
              </a:rPr>
              <a:t>Program </a:t>
            </a:r>
            <a:r>
              <a:rPr lang="en-CA" sz="2800" dirty="0">
                <a:latin typeface="Calibri" pitchFamily="34" charset="0"/>
              </a:rPr>
              <a:t>capability sheets 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dirty="0" smtClean="0">
                <a:latin typeface="Calibri" pitchFamily="34" charset="0"/>
              </a:rPr>
              <a:t>Resume/cover </a:t>
            </a:r>
            <a:r>
              <a:rPr lang="en-CA" sz="2800" dirty="0">
                <a:latin typeface="Calibri" pitchFamily="34" charset="0"/>
              </a:rPr>
              <a:t>letter review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dirty="0">
                <a:latin typeface="Calibri" pitchFamily="34" charset="0"/>
              </a:rPr>
              <a:t>Mock </a:t>
            </a:r>
            <a:r>
              <a:rPr lang="en-CA" sz="2800" dirty="0" smtClean="0">
                <a:latin typeface="Calibri" pitchFamily="34" charset="0"/>
              </a:rPr>
              <a:t>interviews</a:t>
            </a:r>
            <a:endParaRPr lang="en-CA" sz="2800" dirty="0">
              <a:latin typeface="Calibri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CA" sz="2800" dirty="0">
                <a:latin typeface="Calibri" pitchFamily="34" charset="0"/>
              </a:rPr>
              <a:t>Optimal Resume Suite</a:t>
            </a:r>
          </a:p>
          <a:p>
            <a:pPr lvl="3" eaLnBrk="1" hangingPunct="1">
              <a:lnSpc>
                <a:spcPct val="80000"/>
              </a:lnSpc>
            </a:pPr>
            <a:r>
              <a:rPr lang="en-CA" sz="2000" dirty="0">
                <a:latin typeface="Calibri" pitchFamily="34" charset="0"/>
              </a:rPr>
              <a:t>Resumes; Letters; Interview prep.; e-portfolios etc</a:t>
            </a:r>
            <a:r>
              <a:rPr lang="en-CA" sz="2000" dirty="0" smtClean="0">
                <a:latin typeface="Calibri" pitchFamily="34" charset="0"/>
              </a:rPr>
              <a:t>.</a:t>
            </a:r>
          </a:p>
          <a:p>
            <a:pPr lvl="3" eaLnBrk="1" hangingPunct="1">
              <a:lnSpc>
                <a:spcPct val="80000"/>
              </a:lnSpc>
            </a:pPr>
            <a:endParaRPr lang="en-CA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3297"/>
            <a:ext cx="8923866" cy="43280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 Proactive</a:t>
            </a:r>
          </a:p>
          <a:p>
            <a:r>
              <a:rPr lang="en-US" sz="2800" dirty="0" smtClean="0"/>
              <a:t>Begin With the End in Mind</a:t>
            </a:r>
          </a:p>
          <a:p>
            <a:r>
              <a:rPr lang="en-US" sz="2800" dirty="0" smtClean="0"/>
              <a:t>Put First Things First</a:t>
            </a:r>
          </a:p>
          <a:p>
            <a:r>
              <a:rPr lang="en-US" sz="2800" dirty="0" smtClean="0"/>
              <a:t>Think Win/Win</a:t>
            </a:r>
          </a:p>
          <a:p>
            <a:r>
              <a:rPr lang="en-US" sz="2800" dirty="0" smtClean="0"/>
              <a:t>Seek First to Understand and then to be Understood</a:t>
            </a:r>
          </a:p>
          <a:p>
            <a:r>
              <a:rPr lang="en-US" sz="2800" dirty="0" smtClean="0"/>
              <a:t>Synergize</a:t>
            </a:r>
          </a:p>
          <a:p>
            <a:r>
              <a:rPr lang="en-US" sz="2800" dirty="0" smtClean="0"/>
              <a:t>Sharpen the Saw</a:t>
            </a:r>
            <a:endParaRPr lang="en-BZ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1" y="467471"/>
            <a:ext cx="9705075" cy="786063"/>
          </a:xfrm>
        </p:spPr>
        <p:txBody>
          <a:bodyPr>
            <a:noAutofit/>
          </a:bodyPr>
          <a:lstStyle/>
          <a:p>
            <a:r>
              <a:rPr lang="en-US" sz="4000" cap="small" dirty="0" smtClean="0">
                <a:solidFill>
                  <a:schemeClr val="accent2">
                    <a:lumMod val="75000"/>
                  </a:schemeClr>
                </a:solidFill>
              </a:rPr>
              <a:t>Apply These Habits to Your Job Search </a:t>
            </a:r>
            <a:endParaRPr lang="en-BZ" sz="40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mycareer.lambtoncollege.ca/home.htm</a:t>
            </a:r>
            <a:endParaRPr lang="en-US" dirty="0" smtClean="0"/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Review job postings, part-time, summer, volunteer, co-op and graduate employment opportunities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NOTE: Please see the 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  <a:hlinkClick r:id="rId3" tooltip="myCareer Centre Job Posting Terms &amp; Conditions"/>
              </a:rPr>
              <a:t>myCareer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  <a:hlinkClick r:id="rId3" tooltip="myCareer Centre Job Posting Terms &amp; Conditions"/>
              </a:rPr>
              <a:t> Centre Job Posting Terms &amp; Conditions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 for your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Apply for jobs (if requested by the employer)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View the events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calendar,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register for upcoming events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Setup appointments with your Co-op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- all via the Internet</a:t>
            </a:r>
          </a:p>
          <a:p>
            <a:pPr marL="10999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myCareer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453" y="1481330"/>
            <a:ext cx="9754204" cy="2357425"/>
          </a:xfrm>
        </p:spPr>
        <p:txBody>
          <a:bodyPr>
            <a:normAutofit fontScale="70000" lnSpcReduction="20000"/>
          </a:bodyPr>
          <a:lstStyle/>
          <a:p>
            <a:pPr marL="109996" indent="0">
              <a:buNone/>
            </a:pPr>
            <a:r>
              <a:rPr lang="en-US" sz="2400" b="1" dirty="0" err="1"/>
              <a:t>myCareer</a:t>
            </a:r>
            <a:r>
              <a:rPr lang="en-US" sz="2400" b="1" dirty="0"/>
              <a:t> </a:t>
            </a:r>
            <a:r>
              <a:rPr lang="en-US" sz="2400" b="1" dirty="0" smtClean="0"/>
              <a:t>System:</a:t>
            </a:r>
          </a:p>
          <a:p>
            <a:r>
              <a:rPr lang="en-US" sz="2400" dirty="0" smtClean="0"/>
              <a:t>login </a:t>
            </a:r>
            <a:r>
              <a:rPr lang="en-US" sz="2400" dirty="0"/>
              <a:t>into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any job, save and upload </a:t>
            </a:r>
            <a:r>
              <a:rPr lang="en-US" sz="2400" dirty="0" smtClean="0"/>
              <a:t>the posting </a:t>
            </a:r>
            <a:r>
              <a:rPr lang="en-US" sz="2400" dirty="0"/>
              <a:t>to </a:t>
            </a:r>
            <a:r>
              <a:rPr lang="en-US" sz="2400" dirty="0" smtClean="0"/>
              <a:t>Moodle</a:t>
            </a:r>
            <a:endParaRPr lang="en-US" sz="2400" dirty="0"/>
          </a:p>
          <a:p>
            <a:pPr marL="109996" indent="0">
              <a:buNone/>
            </a:pPr>
            <a:endParaRPr lang="en-US" sz="1900" b="1" dirty="0" smtClean="0"/>
          </a:p>
          <a:p>
            <a:pPr marL="109996" indent="0">
              <a:buNone/>
            </a:pPr>
            <a:r>
              <a:rPr lang="en-US" sz="2410" b="1" dirty="0" smtClean="0"/>
              <a:t>Read </a:t>
            </a:r>
            <a:r>
              <a:rPr lang="en-US" sz="2410" b="1" dirty="0"/>
              <a:t>and Review:</a:t>
            </a:r>
            <a:r>
              <a:rPr lang="en-US" sz="2410" dirty="0"/>
              <a:t> </a:t>
            </a:r>
            <a:endParaRPr lang="en-US" sz="2410" dirty="0" smtClean="0"/>
          </a:p>
          <a:p>
            <a:r>
              <a:rPr lang="en-US" sz="2410" dirty="0" smtClean="0"/>
              <a:t>Safety </a:t>
            </a:r>
            <a:r>
              <a:rPr lang="en-US" sz="2410" dirty="0"/>
              <a:t>in the Workplace PowerPoints </a:t>
            </a:r>
            <a:r>
              <a:rPr lang="en-US" sz="1875" dirty="0"/>
              <a:t>(provided </a:t>
            </a:r>
            <a:r>
              <a:rPr lang="en-US" sz="1875" dirty="0" smtClean="0"/>
              <a:t>on Moodle)</a:t>
            </a:r>
            <a:endParaRPr lang="en-US" sz="1875" dirty="0"/>
          </a:p>
          <a:p>
            <a:pPr marL="109996" indent="0">
              <a:buNone/>
            </a:pPr>
            <a:endParaRPr lang="en-US" sz="1607" dirty="0"/>
          </a:p>
          <a:p>
            <a:pPr marL="109996" indent="0">
              <a:buNone/>
            </a:pPr>
            <a:r>
              <a:rPr lang="en-US" sz="2410" b="1" dirty="0"/>
              <a:t>Complete:</a:t>
            </a:r>
            <a:r>
              <a:rPr lang="en-US" sz="2410" dirty="0"/>
              <a:t> </a:t>
            </a:r>
            <a:endParaRPr lang="en-US" sz="2410" dirty="0" smtClean="0"/>
          </a:p>
          <a:p>
            <a:r>
              <a:rPr lang="en-US" sz="2410" dirty="0" smtClean="0"/>
              <a:t>Worker </a:t>
            </a:r>
            <a:r>
              <a:rPr lang="en-US" sz="2410" dirty="0"/>
              <a:t>Health and Safety Awareness Certificate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#4 – Online Work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7" y="3906090"/>
            <a:ext cx="3303813" cy="25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975" y="1820681"/>
            <a:ext cx="8980233" cy="44277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Referred to as the habit of </a:t>
            </a:r>
            <a:r>
              <a:rPr lang="en-US" sz="2400" b="1" dirty="0" smtClean="0"/>
              <a:t>CHOICE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See alternatives not roadblocks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Focus on the things you can influence rather than what you don’t have control over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Believe you are free to choose and that you are responsible for the choices that you make</a:t>
            </a:r>
          </a:p>
          <a:p>
            <a:pPr marL="457200" lvl="1" indent="0">
              <a:buNone/>
            </a:pP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Take responsibility for your own life and what happens to you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87" y="363256"/>
            <a:ext cx="8596668" cy="876821"/>
          </a:xfrm>
        </p:spPr>
        <p:txBody>
          <a:bodyPr>
            <a:normAutofit/>
          </a:bodyPr>
          <a:lstStyle/>
          <a:p>
            <a:r>
              <a:rPr lang="en-US" sz="4900" b="1" cap="small" dirty="0" smtClean="0">
                <a:solidFill>
                  <a:schemeClr val="accent2">
                    <a:lumMod val="75000"/>
                  </a:schemeClr>
                </a:solidFill>
              </a:rPr>
              <a:t>Habit 1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>– Be Proactive </a:t>
            </a: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250" y="1648152"/>
            <a:ext cx="8980233" cy="44277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Referred to as the habit of </a:t>
            </a:r>
            <a:r>
              <a:rPr lang="en-US" sz="2400" b="1" dirty="0" smtClean="0"/>
              <a:t>VISION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Envision what you want in the future so you can what you want to make a reality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Set your end goal and work backwards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Set goals and objectives that lead you to achieving this, align your actions with the mission you have developed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Hold a clear image as to where you want to go and understand the current position to keep moving in that direction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86" y="363256"/>
            <a:ext cx="10318978" cy="876821"/>
          </a:xfrm>
        </p:spPr>
        <p:txBody>
          <a:bodyPr>
            <a:normAutofit fontScale="90000"/>
          </a:bodyPr>
          <a:lstStyle/>
          <a:p>
            <a:r>
              <a:rPr lang="en-US" sz="4900" b="1" cap="small" dirty="0" smtClean="0">
                <a:solidFill>
                  <a:schemeClr val="accent2">
                    <a:lumMod val="75000"/>
                  </a:schemeClr>
                </a:solidFill>
              </a:rPr>
              <a:t>Habit 2 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>– Begin with the end in Mind</a:t>
            </a: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446" y="2079473"/>
            <a:ext cx="8980233" cy="44277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Referred to as the habit of INTEGRITY AND EXECUTION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Focus on the important, not just the urgent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Effectiveness requires the integrity to action on your priorities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Plan weekly, act daily</a:t>
            </a:r>
          </a:p>
          <a:p>
            <a:pPr lvl="1"/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Proper time management is important for personal effectiveness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09905"/>
            <a:ext cx="9252999" cy="876821"/>
          </a:xfrm>
        </p:spPr>
        <p:txBody>
          <a:bodyPr>
            <a:normAutofit/>
          </a:bodyPr>
          <a:lstStyle/>
          <a:p>
            <a:r>
              <a:rPr lang="en-US" sz="4900" b="1" cap="small" dirty="0" smtClean="0">
                <a:solidFill>
                  <a:schemeClr val="accent2">
                    <a:lumMod val="75000"/>
                  </a:schemeClr>
                </a:solidFill>
              </a:rPr>
              <a:t>Habit 3 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>– Put first things first</a:t>
            </a: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578" y="2044968"/>
            <a:ext cx="8980233" cy="44277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Referred to as the habit of MUTUAL BENEFIT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Work towards building trust with people, this requires mutual respect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Effective long term relationships are built on mutual respect and mutual benefit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No one wants to be taken advantage of or taken for granted</a:t>
            </a:r>
          </a:p>
          <a:p>
            <a:pPr lvl="1"/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See life as an opportunity for cooperation not competition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67" y="475400"/>
            <a:ext cx="9252999" cy="876821"/>
          </a:xfrm>
        </p:spPr>
        <p:txBody>
          <a:bodyPr>
            <a:normAutofit/>
          </a:bodyPr>
          <a:lstStyle/>
          <a:p>
            <a:r>
              <a:rPr lang="en-US" sz="4900" b="1" cap="small" dirty="0" smtClean="0">
                <a:solidFill>
                  <a:schemeClr val="accent2">
                    <a:lumMod val="75000"/>
                  </a:schemeClr>
                </a:solidFill>
              </a:rPr>
              <a:t>Habit 4 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>– Think win </a:t>
            </a:r>
            <a:r>
              <a:rPr lang="en-US" sz="4800" b="1" cap="small" dirty="0" err="1" smtClean="0">
                <a:solidFill>
                  <a:schemeClr val="accent2">
                    <a:lumMod val="75000"/>
                  </a:schemeClr>
                </a:solidFill>
              </a:rPr>
              <a:t>win</a:t>
            </a: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3647"/>
            <a:ext cx="8980233" cy="442771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Referred to as the habit of </a:t>
            </a:r>
            <a:r>
              <a:rPr lang="en-US" sz="2800" b="1" dirty="0" smtClean="0"/>
              <a:t>MUTUAL UNDERSTANDING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 communicate effectively we must first understand each other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Proactive empathetic listening – intending to understand what the other is trying to communicate 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Give honest, accurate 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9" y="1243150"/>
            <a:ext cx="9252999" cy="876821"/>
          </a:xfrm>
        </p:spPr>
        <p:txBody>
          <a:bodyPr>
            <a:normAutofit fontScale="90000"/>
          </a:bodyPr>
          <a:lstStyle/>
          <a:p>
            <a: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cap="small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Habit 5  – Seek first to understand and then be understood 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3647"/>
            <a:ext cx="8980233" cy="442771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109996" indent="0">
              <a:buNone/>
            </a:pPr>
            <a:r>
              <a:rPr lang="en-US" sz="2800" dirty="0" smtClean="0"/>
              <a:t>Referred to as the habit of </a:t>
            </a:r>
            <a:r>
              <a:rPr lang="en-US" sz="2800" b="1" dirty="0" smtClean="0"/>
              <a:t>CREATIVE COOPERATION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whole is greater than the sum of its parts 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Attempt to pool all the differences into one unified effort</a:t>
            </a:r>
          </a:p>
          <a:p>
            <a:pPr lvl="1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“two heads are better than one”</a:t>
            </a:r>
          </a:p>
          <a:p>
            <a:pPr marL="45720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Value peoples differences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86" y="363256"/>
            <a:ext cx="9252999" cy="876821"/>
          </a:xfrm>
        </p:spPr>
        <p:txBody>
          <a:bodyPr>
            <a:normAutofit fontScale="90000"/>
          </a:bodyPr>
          <a:lstStyle/>
          <a:p>
            <a: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900" b="1" cap="small" dirty="0" smtClean="0">
                <a:solidFill>
                  <a:schemeClr val="accent2">
                    <a:lumMod val="75000"/>
                  </a:schemeClr>
                </a:solidFill>
              </a:rPr>
              <a:t>Habit 6  – Synergize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13647"/>
            <a:ext cx="8980233" cy="4427715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109996" indent="0">
              <a:buNone/>
            </a:pPr>
            <a:r>
              <a:rPr lang="en-US" sz="3200" dirty="0" smtClean="0"/>
              <a:t>Referred to as the habit of RENEWAL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Renew the 4 dimensions of your nature – physical, spiritual, mental and social/emotional you can be more productive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Take time our for personal maintenance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Expand your mind with new ideas and information regularly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86" y="363256"/>
            <a:ext cx="9252999" cy="876821"/>
          </a:xfrm>
        </p:spPr>
        <p:txBody>
          <a:bodyPr>
            <a:normAutofit fontScale="90000"/>
          </a:bodyPr>
          <a:lstStyle/>
          <a:p>
            <a: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cap="sm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cap="small" dirty="0" smtClean="0">
                <a:solidFill>
                  <a:schemeClr val="accent2">
                    <a:lumMod val="75000"/>
                  </a:schemeClr>
                </a:solidFill>
              </a:rPr>
              <a:t>Habit 7  – Sharpen the saw</a:t>
            </a: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cap="small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7466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THE PASSIVE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APPROACH TO JOB SEARCH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6281" y="1990905"/>
            <a:ext cx="9927771" cy="249299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CA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the </a:t>
            </a:r>
            <a:r>
              <a:rPr lang="en-CA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myCareer</a:t>
            </a:r>
            <a:r>
              <a:rPr lang="en-C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C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 the </a:t>
            </a:r>
            <a:r>
              <a:rPr lang="en-CA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myCareer</a:t>
            </a:r>
            <a:r>
              <a:rPr lang="en-C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posted positions on-line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7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" id="{2B452AF4-2E5C-4D19-B606-630274CD5597}" vid="{022593A9-25BB-42CC-9388-5D4F99B94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</Template>
  <TotalTime>1890</TotalTime>
  <Words>676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CPP</vt:lpstr>
      <vt:lpstr>7 Habits of Highly Effective People</vt:lpstr>
      <vt:lpstr>Habit 1– Be Proactive </vt:lpstr>
      <vt:lpstr>Habit 2 – Begin with the end in Mind</vt:lpstr>
      <vt:lpstr>Habit 3 – Put first things first</vt:lpstr>
      <vt:lpstr>Habit 4 – Think win win</vt:lpstr>
      <vt:lpstr>  Habit 5  – Seek first to understand and then be understood    </vt:lpstr>
      <vt:lpstr>   Habit 6  – Synergize   </vt:lpstr>
      <vt:lpstr>   Habit 7  – Sharpen the saw   </vt:lpstr>
      <vt:lpstr>THE PASSIVE APPROACH TO JOB SEARCH</vt:lpstr>
      <vt:lpstr>The Hidden Job Market</vt:lpstr>
      <vt:lpstr>THE ACTIVE APPROACH</vt:lpstr>
      <vt:lpstr>THE ACTIVE APPROACH  </vt:lpstr>
      <vt:lpstr>Apply These Habits to Your Job Search </vt:lpstr>
      <vt:lpstr>myCareer System </vt:lpstr>
      <vt:lpstr>Week #4 – Online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Hendra</dc:creator>
  <cp:lastModifiedBy>Elizabeth Manzato</cp:lastModifiedBy>
  <cp:revision>15</cp:revision>
  <cp:lastPrinted>2016-10-05T16:18:45Z</cp:lastPrinted>
  <dcterms:created xsi:type="dcterms:W3CDTF">2016-09-28T14:28:23Z</dcterms:created>
  <dcterms:modified xsi:type="dcterms:W3CDTF">2017-09-11T15:35:14Z</dcterms:modified>
</cp:coreProperties>
</file>