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82" r:id="rId1"/>
  </p:sldMasterIdLst>
  <p:notesMasterIdLst>
    <p:notesMasterId r:id="rId21"/>
  </p:notesMasterIdLst>
  <p:handoutMasterIdLst>
    <p:handoutMasterId r:id="rId22"/>
  </p:handoutMasterIdLst>
  <p:sldIdLst>
    <p:sldId id="432" r:id="rId2"/>
    <p:sldId id="434" r:id="rId3"/>
    <p:sldId id="433" r:id="rId4"/>
    <p:sldId id="428" r:id="rId5"/>
    <p:sldId id="429" r:id="rId6"/>
    <p:sldId id="381" r:id="rId7"/>
    <p:sldId id="424" r:id="rId8"/>
    <p:sldId id="427" r:id="rId9"/>
    <p:sldId id="322" r:id="rId10"/>
    <p:sldId id="323" r:id="rId11"/>
    <p:sldId id="324" r:id="rId12"/>
    <p:sldId id="325" r:id="rId13"/>
    <p:sldId id="326" r:id="rId14"/>
    <p:sldId id="328" r:id="rId15"/>
    <p:sldId id="329" r:id="rId16"/>
    <p:sldId id="330" r:id="rId17"/>
    <p:sldId id="331" r:id="rId18"/>
    <p:sldId id="408" r:id="rId19"/>
    <p:sldId id="435" r:id="rId20"/>
  </p:sldIdLst>
  <p:sldSz cx="6858000" cy="5121275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19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38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57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76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5954" algn="l" defTabSz="914382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145" algn="l" defTabSz="914382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335" algn="l" defTabSz="914382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526" algn="l" defTabSz="914382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3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EAEAEA"/>
    <a:srgbClr val="C0C0C0"/>
    <a:srgbClr val="5F5F5F"/>
    <a:srgbClr val="969696"/>
    <a:srgbClr val="3C605F"/>
    <a:srgbClr val="4BD8DF"/>
    <a:srgbClr val="56BF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3" autoAdjust="0"/>
    <p:restoredTop sz="94660"/>
  </p:normalViewPr>
  <p:slideViewPr>
    <p:cSldViewPr>
      <p:cViewPr varScale="1">
        <p:scale>
          <a:sx n="112" d="100"/>
          <a:sy n="112" d="100"/>
        </p:scale>
        <p:origin x="1450" y="82"/>
      </p:cViewPr>
      <p:guideLst>
        <p:guide orient="horz" pos="1613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endParaRPr lang="en-US"/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endParaRPr lang="en-US"/>
          </a:p>
        </p:txBody>
      </p:sp>
      <p:sp>
        <p:nvSpPr>
          <p:cNvPr id="2140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784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endParaRPr lang="en-US"/>
          </a:p>
        </p:txBody>
      </p:sp>
      <p:sp>
        <p:nvSpPr>
          <p:cNvPr id="2140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31263"/>
            <a:ext cx="303784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fld id="{C9E15D4B-40BA-45BA-B2F5-88A5AD28AB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63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endParaRPr lang="en-CA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endParaRPr lang="en-CA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8500"/>
            <a:ext cx="4668838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6426"/>
            <a:ext cx="560832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784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endParaRPr lang="en-CA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31263"/>
            <a:ext cx="303784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fld id="{CF5C10F6-6D40-48BD-8E78-582198B815A1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98245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191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382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572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763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5954" algn="l" defTabSz="9143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45" algn="l" defTabSz="9143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35" algn="l" defTabSz="9143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26" algn="l" defTabSz="9143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9A018-7D86-4376-9842-5B75527A3977}" type="slidenum">
              <a:rPr lang="en-CA"/>
              <a:pPr/>
              <a:t>9</a:t>
            </a:fld>
            <a:endParaRPr lang="en-CA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698500"/>
            <a:ext cx="4668838" cy="3486150"/>
          </a:xfrm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36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C1FC0D-1A7A-4A12-B487-9DFE116D4D4D}" type="slidenum">
              <a:rPr lang="en-CA"/>
              <a:pPr/>
              <a:t>11</a:t>
            </a:fld>
            <a:endParaRPr lang="en-CA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698500"/>
            <a:ext cx="4668838" cy="3486150"/>
          </a:xfrm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808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B8A5DD-1840-4577-92E7-5968C88F96A6}" type="slidenum">
              <a:rPr lang="en-CA"/>
              <a:pPr/>
              <a:t>12</a:t>
            </a:fld>
            <a:endParaRPr lang="en-CA"/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698500"/>
            <a:ext cx="4668838" cy="3486150"/>
          </a:xfrm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051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A6CE5D-0A1F-435B-87E0-943522B17A4D}" type="slidenum">
              <a:rPr lang="en-CA"/>
              <a:pPr/>
              <a:t>14</a:t>
            </a:fld>
            <a:endParaRPr lang="en-CA"/>
          </a:p>
        </p:txBody>
      </p:sp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698500"/>
            <a:ext cx="4668838" cy="3486150"/>
          </a:xfrm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148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C10F6-6D40-48BD-8E78-582198B815A1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4940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F7756C-FAD5-4A71-8EBF-AE3D973380C3}" type="slidenum">
              <a:rPr lang="en-CA"/>
              <a:pPr/>
              <a:t>16</a:t>
            </a:fld>
            <a:endParaRPr lang="en-CA"/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698500"/>
            <a:ext cx="4668838" cy="3486150"/>
          </a:xfrm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115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Hand out cover letter and resume guideline/assignment</a:t>
            </a:r>
            <a:r>
              <a:rPr lang="en-US" baseline="0" dirty="0" smtClean="0"/>
              <a:t> outline sheets</a:t>
            </a:r>
            <a:endParaRPr lang="en-B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C10F6-6D40-48BD-8E78-582198B815A1}" type="slidenum">
              <a:rPr lang="en-CA" smtClean="0"/>
              <a:pPr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8774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1" y="3482995"/>
            <a:ext cx="686331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68452" tIns="34226" rIns="68452" bIns="3422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14350" y="1308771"/>
            <a:ext cx="5829300" cy="136639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36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14350" y="2697001"/>
            <a:ext cx="5829300" cy="895890"/>
          </a:xfrm>
        </p:spPr>
        <p:txBody>
          <a:bodyPr lIns="34226" rIns="34226"/>
          <a:lstStyle>
            <a:lvl1pPr marL="0" marR="47916" indent="0" algn="r">
              <a:buNone/>
              <a:defRPr>
                <a:solidFill>
                  <a:schemeClr val="tx2"/>
                </a:solidFill>
              </a:defRPr>
            </a:lvl1pPr>
            <a:lvl2pPr marL="342260" indent="0" algn="ctr">
              <a:buNone/>
            </a:lvl2pPr>
            <a:lvl3pPr marL="684520" indent="0" algn="ctr">
              <a:buNone/>
            </a:lvl3pPr>
            <a:lvl4pPr marL="1026780" indent="0" algn="ctr">
              <a:buNone/>
            </a:lvl4pPr>
            <a:lvl5pPr marL="1369040" indent="0" algn="ctr">
              <a:buNone/>
            </a:lvl5pPr>
            <a:lvl6pPr marL="1711300" indent="0" algn="ctr">
              <a:buNone/>
            </a:lvl6pPr>
            <a:lvl7pPr marL="2053560" indent="0" algn="ctr">
              <a:buNone/>
            </a:lvl7pPr>
            <a:lvl8pPr marL="2395819" indent="0" algn="ctr">
              <a:buNone/>
            </a:lvl8pPr>
            <a:lvl9pPr marL="2738079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824" y="3698699"/>
            <a:ext cx="6860824" cy="1427869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28B8BD2-5F2A-48F5-92EF-7B2F8A20DD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106197"/>
            <a:ext cx="6172200" cy="3275339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733286-C8A4-4F70-9EC4-EAED27146C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33010" y="205090"/>
            <a:ext cx="1333103" cy="4176446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05091"/>
            <a:ext cx="4743450" cy="417644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221EFC-7032-4018-B2EF-B466B879FA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21A3A3-9484-4958-9C82-A3C7846C36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82" y="791350"/>
            <a:ext cx="5829300" cy="1365673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36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035" y="2189283"/>
            <a:ext cx="3429000" cy="1086451"/>
          </a:xfrm>
        </p:spPr>
        <p:txBody>
          <a:bodyPr lIns="68452" rIns="68452" anchor="t"/>
          <a:lstStyle>
            <a:lvl1pPr marL="0" indent="0" algn="l">
              <a:buNone/>
              <a:defRPr sz="1700">
                <a:solidFill>
                  <a:schemeClr val="tx1"/>
                </a:solidFill>
              </a:defRPr>
            </a:lvl1pPr>
            <a:lvl2pPr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11F289A-108E-4015-AA2D-A548386D08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2727510" y="2244364"/>
            <a:ext cx="137160" cy="17070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452" tIns="34226" rIns="68452" bIns="34226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2587698" y="2244364"/>
            <a:ext cx="137160" cy="17070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452" tIns="34226" rIns="68452" bIns="34226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106196"/>
            <a:ext cx="3028950" cy="337980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106196"/>
            <a:ext cx="3028950" cy="337980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7DCE1D-003C-4623-ADE0-C51FFF1629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3903"/>
            <a:ext cx="6172200" cy="853546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4040117"/>
            <a:ext cx="3030141" cy="569031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36904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0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483770" y="4040117"/>
            <a:ext cx="3031331" cy="569031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36904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0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42900" y="1078540"/>
            <a:ext cx="3030141" cy="2943548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1078540"/>
            <a:ext cx="3031331" cy="2943548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69BECC-0E38-49AD-8AB0-6CDF3A09A3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67BD1B-CD11-4163-8E7F-515BCF6AB9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F9EAB9-7AED-4DFA-ACA5-DB17A31CF7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41796"/>
            <a:ext cx="5611332" cy="341418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19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314700" y="3998972"/>
            <a:ext cx="2980944" cy="682837"/>
          </a:xfrm>
        </p:spPr>
        <p:txBody>
          <a:bodyPr/>
          <a:lstStyle>
            <a:lvl1pPr marL="0" indent="0" algn="r">
              <a:buNone/>
              <a:defRPr sz="1200"/>
            </a:lvl1pPr>
            <a:lvl2pPr>
              <a:buNone/>
              <a:defRPr sz="900"/>
            </a:lvl2pPr>
            <a:lvl3pPr>
              <a:buNone/>
              <a:defRPr sz="700"/>
            </a:lvl3pPr>
            <a:lvl4pPr>
              <a:buNone/>
              <a:defRPr sz="700"/>
            </a:lvl4pPr>
            <a:lvl5pPr>
              <a:buNone/>
              <a:defRPr sz="7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5800" y="204851"/>
            <a:ext cx="5609844" cy="341418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45274" y="4785191"/>
            <a:ext cx="1440180" cy="27313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40A515-B233-430C-BB02-D68E04F429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5924" y="4064911"/>
            <a:ext cx="5372100" cy="484073"/>
          </a:xfrm>
          <a:noFill/>
        </p:spPr>
        <p:txBody>
          <a:bodyPr lIns="68452" tIns="0" rIns="68452" anchor="t"/>
          <a:lstStyle>
            <a:lvl1pPr marL="0" marR="13690" indent="0" algn="r">
              <a:buNone/>
              <a:defRPr sz="1000"/>
            </a:lvl1pPr>
            <a:lvl2pPr>
              <a:defRPr sz="9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1450" y="141860"/>
            <a:ext cx="6515100" cy="327761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24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5054" y="4785192"/>
            <a:ext cx="1763011" cy="2726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E99273C-3A99-4C62-9AAB-39B3FDC7DE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3633075"/>
            <a:ext cx="6056574" cy="420181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22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374455" y="4439436"/>
            <a:ext cx="3705468" cy="68782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452" tIns="34226" rIns="68452" bIns="34226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364288" y="4435012"/>
            <a:ext cx="2767838" cy="6970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452" tIns="34226" rIns="68452" bIns="34226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4532" y="4324672"/>
            <a:ext cx="2551736" cy="80714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452" tIns="34226" rIns="68452" bIns="34226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6928" y="4322047"/>
            <a:ext cx="2554132" cy="80977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6498084" y="3725164"/>
            <a:ext cx="137160" cy="17070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452" tIns="34226" rIns="68452" bIns="34226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6358272" y="3725164"/>
            <a:ext cx="137160" cy="17070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452" tIns="34226" rIns="68452" bIns="34226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374455" y="4439436"/>
            <a:ext cx="3705468" cy="68782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452" tIns="34226" rIns="68452" bIns="34226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364288" y="4435012"/>
            <a:ext cx="2767838" cy="6970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452" tIns="34226" rIns="68452" bIns="34226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4532" y="4324672"/>
            <a:ext cx="2551736" cy="80714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452" tIns="34226" rIns="68452" bIns="34226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6928" y="4322047"/>
            <a:ext cx="2554132" cy="80977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342900" y="205088"/>
            <a:ext cx="6172200" cy="853546"/>
          </a:xfrm>
          <a:prstGeom prst="rect">
            <a:avLst/>
          </a:prstGeom>
        </p:spPr>
        <p:txBody>
          <a:bodyPr vert="horz" lIns="68452" tIns="34226" rIns="68452" bIns="34226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342900" y="1106196"/>
            <a:ext cx="6172200" cy="3379805"/>
          </a:xfrm>
          <a:prstGeom prst="rect">
            <a:avLst/>
          </a:prstGeom>
        </p:spPr>
        <p:txBody>
          <a:bodyPr vert="horz" lIns="68452" tIns="34226" rIns="68452" bIns="34226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5045274" y="4785191"/>
            <a:ext cx="1440180" cy="273135"/>
          </a:xfrm>
          <a:prstGeom prst="rect">
            <a:avLst/>
          </a:prstGeom>
        </p:spPr>
        <p:txBody>
          <a:bodyPr vert="horz" lIns="68452" tIns="34226" rIns="68452" bIns="34226" anchor="b"/>
          <a:lstStyle>
            <a:lvl1pPr algn="l" eaLnBrk="1" latinLnBrk="0" hangingPunct="1">
              <a:defRPr kumimoji="0" sz="7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285054" y="4785192"/>
            <a:ext cx="1763011" cy="272660"/>
          </a:xfrm>
          <a:prstGeom prst="rect">
            <a:avLst/>
          </a:prstGeom>
        </p:spPr>
        <p:txBody>
          <a:bodyPr vert="horz" lIns="68452" tIns="34226" rIns="68452" bIns="34226" anchor="b"/>
          <a:lstStyle>
            <a:lvl1pPr algn="r" eaLnBrk="1" latinLnBrk="0" hangingPunct="1">
              <a:defRPr kumimoji="0" sz="7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6485454" y="4785192"/>
            <a:ext cx="274320" cy="272660"/>
          </a:xfrm>
          <a:prstGeom prst="rect">
            <a:avLst/>
          </a:prstGeom>
        </p:spPr>
        <p:txBody>
          <a:bodyPr vert="horz" lIns="68452" tIns="34226" rIns="68452" bIns="34226" anchor="b"/>
          <a:lstStyle>
            <a:lvl1pPr algn="r" eaLnBrk="1" latinLnBrk="0" hangingPunct="1">
              <a:defRPr kumimoji="0" sz="700" b="0">
                <a:solidFill>
                  <a:schemeClr val="tx1"/>
                </a:solidFill>
              </a:defRPr>
            </a:lvl1pPr>
            <a:extLst/>
          </a:lstStyle>
          <a:p>
            <a:fld id="{61472C3D-A079-4785-9245-E4E987A6F6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73808" indent="-191666" algn="l" rtl="0" eaLnBrk="1" latinLnBrk="0" hangingPunct="1">
        <a:spcBef>
          <a:spcPts val="299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65473" indent="-171130" algn="l" rtl="0" eaLnBrk="1" latinLnBrk="0" hangingPunct="1">
        <a:spcBef>
          <a:spcPts val="243"/>
        </a:spcBef>
        <a:buClr>
          <a:schemeClr val="accent1"/>
        </a:buClr>
        <a:buFont typeface="Verdana"/>
        <a:buChar char="◦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643449" indent="-171130" algn="l" rtl="0" eaLnBrk="1" latinLnBrk="0" hangingPunct="1">
        <a:spcBef>
          <a:spcPts val="262"/>
        </a:spcBef>
        <a:buClr>
          <a:schemeClr val="accent2"/>
        </a:buClr>
        <a:buSzPct val="100000"/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55650" indent="-171130" algn="l" rtl="0" eaLnBrk="1" latinLnBrk="0" hangingPunct="1">
        <a:spcBef>
          <a:spcPts val="262"/>
        </a:spcBef>
        <a:buClr>
          <a:schemeClr val="accent2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26780" indent="-171130" algn="l" rtl="0" eaLnBrk="1" latinLnBrk="0" hangingPunct="1">
        <a:spcBef>
          <a:spcPts val="262"/>
        </a:spcBef>
        <a:buClr>
          <a:schemeClr val="accent2"/>
        </a:buClr>
        <a:buFont typeface="Wingdings 2"/>
        <a:buChar char=""/>
        <a:defRPr kumimoji="0"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197910" indent="-171130" algn="l" rtl="0" eaLnBrk="1" latinLnBrk="0" hangingPunct="1">
        <a:spcBef>
          <a:spcPts val="262"/>
        </a:spcBef>
        <a:buClr>
          <a:schemeClr val="accent3"/>
        </a:buClr>
        <a:buFont typeface="Wingdings 2"/>
        <a:buChar char=""/>
        <a:defRPr kumimoji="0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369040" indent="-171130" algn="l" rtl="0" eaLnBrk="1" latinLnBrk="0" hangingPunct="1">
        <a:spcBef>
          <a:spcPts val="262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40170" indent="-171130" algn="l" rtl="0" eaLnBrk="1" latinLnBrk="0" hangingPunct="1">
        <a:spcBef>
          <a:spcPts val="262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11300" indent="-171130" algn="l" rtl="0" eaLnBrk="1" latinLnBrk="0" hangingPunct="1">
        <a:spcBef>
          <a:spcPts val="262"/>
        </a:spcBef>
        <a:buClr>
          <a:schemeClr val="accent3"/>
        </a:buClr>
        <a:buFont typeface="Wingdings 2"/>
        <a:buChar char="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2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45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67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690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1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35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39581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3807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hk.tbe.taleo.net/chk01/ats/careers/requisition.jsp?org=SANDVINE&amp;cws=1&amp;rid=1346&amp;source=Indeed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vecareer.com/quintessential/networking-dos-donts" TargetMode="External"/><Relationship Id="rId2" Type="http://schemas.openxmlformats.org/officeDocument/2006/relationships/hyperlink" Target="http://idealistcareers.org/5-ways-volunteering-can-help-job-caree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ambton.optimalresum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142" indent="0" algn="ctr">
              <a:buNone/>
            </a:pPr>
            <a:endParaRPr lang="en-US" sz="4400" dirty="0" smtClean="0"/>
          </a:p>
          <a:p>
            <a:pPr marL="82142" indent="0" algn="ctr">
              <a:buNone/>
            </a:pPr>
            <a:r>
              <a:rPr lang="en-US" sz="6000" dirty="0" smtClean="0"/>
              <a:t>Focus on skills NOT duties</a:t>
            </a:r>
            <a:endParaRPr lang="en-US" sz="6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A3A3-9484-4958-9C82-A3C7846C368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to Great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15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1" name="Rectangle 3"/>
          <p:cNvSpPr>
            <a:spLocks noGrp="1" noChangeArrowheads="1"/>
          </p:cNvSpPr>
          <p:nvPr>
            <p:ph idx="1"/>
          </p:nvPr>
        </p:nvSpPr>
        <p:spPr>
          <a:xfrm>
            <a:off x="476672" y="1336501"/>
            <a:ext cx="6165304" cy="2945108"/>
          </a:xfrm>
        </p:spPr>
        <p:txBody>
          <a:bodyPr/>
          <a:lstStyle/>
          <a:p>
            <a:pPr marL="192084" indent="-192084" defTabSz="512753"/>
            <a:r>
              <a:rPr lang="en-US" dirty="0">
                <a:latin typeface="Calibri" panose="020F0502020204030204" pitchFamily="34" charset="0"/>
              </a:rPr>
              <a:t>Overuse of “I” statements</a:t>
            </a:r>
          </a:p>
          <a:p>
            <a:pPr marL="192084" indent="-192084" defTabSz="512753"/>
            <a:r>
              <a:rPr lang="en-US" b="1" dirty="0" smtClean="0">
                <a:latin typeface="Calibri" panose="020F0502020204030204" pitchFamily="34" charset="0"/>
              </a:rPr>
              <a:t>Don’t focus on what you want</a:t>
            </a:r>
            <a:endParaRPr lang="en-US" b="1" dirty="0">
              <a:latin typeface="Calibri" panose="020F0502020204030204" pitchFamily="34" charset="0"/>
            </a:endParaRPr>
          </a:p>
          <a:p>
            <a:pPr marL="192084" indent="-192084" defTabSz="512753"/>
            <a:r>
              <a:rPr lang="en-US" dirty="0">
                <a:latin typeface="Calibri" panose="020F0502020204030204" pitchFamily="34" charset="0"/>
              </a:rPr>
              <a:t>Failure to market yourself according to the job requirements</a:t>
            </a:r>
          </a:p>
          <a:p>
            <a:pPr marL="192084" indent="-192084" defTabSz="512753"/>
            <a:r>
              <a:rPr lang="en-US" dirty="0">
                <a:latin typeface="Calibri" panose="020F0502020204030204" pitchFamily="34" charset="0"/>
              </a:rPr>
              <a:t>Lack of technical skills that relate to the job requirements </a:t>
            </a:r>
          </a:p>
          <a:p>
            <a:pPr marL="192084" indent="-192084" defTabSz="512753"/>
            <a:r>
              <a:rPr lang="en-US" dirty="0">
                <a:latin typeface="Calibri" panose="020F0502020204030204" pitchFamily="34" charset="0"/>
              </a:rPr>
              <a:t>Improper spelling/sentence/paragraph structure</a:t>
            </a:r>
          </a:p>
          <a:p>
            <a:pPr marL="192084" indent="-192084" defTabSz="512753"/>
            <a:endParaRPr lang="en-US" dirty="0"/>
          </a:p>
        </p:txBody>
      </p:sp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60648" y="472405"/>
            <a:ext cx="6437312" cy="576064"/>
          </a:xfrm>
        </p:spPr>
        <p:txBody>
          <a:bodyPr>
            <a:normAutofit/>
          </a:bodyPr>
          <a:lstStyle/>
          <a:p>
            <a:pPr defTabSz="512753"/>
            <a:r>
              <a:rPr lang="en-US" sz="3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 COMMON </a:t>
            </a:r>
            <a:r>
              <a:rPr lang="en-US" sz="3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PITFALLS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5" name="Rectangle 3"/>
          <p:cNvSpPr>
            <a:spLocks noGrp="1" noChangeArrowheads="1"/>
          </p:cNvSpPr>
          <p:nvPr>
            <p:ph idx="1"/>
          </p:nvPr>
        </p:nvSpPr>
        <p:spPr>
          <a:xfrm>
            <a:off x="1124744" y="1264493"/>
            <a:ext cx="5247580" cy="3074988"/>
          </a:xfrm>
        </p:spPr>
        <p:txBody>
          <a:bodyPr>
            <a:normAutofit fontScale="85000" lnSpcReduction="20000"/>
          </a:bodyPr>
          <a:lstStyle/>
          <a:p>
            <a:pPr marL="192084" indent="-192084" defTabSz="512753">
              <a:lnSpc>
                <a:spcPct val="80000"/>
              </a:lnSpc>
              <a:buNone/>
            </a:pPr>
            <a:endParaRPr lang="en-US" sz="2200" b="1" dirty="0"/>
          </a:p>
          <a:p>
            <a:pPr marL="415917" lvl="1" indent="-158747" defTabSz="512753">
              <a:lnSpc>
                <a:spcPct val="80000"/>
              </a:lnSpc>
              <a:buNone/>
            </a:pPr>
            <a:endParaRPr lang="en-US" sz="1900" dirty="0">
              <a:solidFill>
                <a:schemeClr val="hlink"/>
              </a:solidFill>
              <a:latin typeface="Calibri" panose="020F0502020204030204" pitchFamily="34" charset="0"/>
            </a:endParaRPr>
          </a:p>
          <a:p>
            <a:pPr marL="192084" indent="-192084" defTabSz="512753">
              <a:lnSpc>
                <a:spcPct val="80000"/>
              </a:lnSpc>
            </a:pPr>
            <a:r>
              <a:rPr lang="en-US" sz="3500" dirty="0">
                <a:latin typeface="Calibri" panose="020F0502020204030204" pitchFamily="34" charset="0"/>
              </a:rPr>
              <a:t>Your Address</a:t>
            </a:r>
          </a:p>
          <a:p>
            <a:pPr marL="192084" indent="-192084" defTabSz="512753">
              <a:lnSpc>
                <a:spcPct val="80000"/>
              </a:lnSpc>
            </a:pPr>
            <a:r>
              <a:rPr lang="en-US" sz="3500" dirty="0">
                <a:latin typeface="Calibri" panose="020F0502020204030204" pitchFamily="34" charset="0"/>
              </a:rPr>
              <a:t>Date</a:t>
            </a:r>
          </a:p>
          <a:p>
            <a:pPr marL="192084" indent="-192084" defTabSz="512753">
              <a:lnSpc>
                <a:spcPct val="80000"/>
              </a:lnSpc>
            </a:pPr>
            <a:r>
              <a:rPr lang="en-US" sz="3500" dirty="0">
                <a:latin typeface="Calibri" panose="020F0502020204030204" pitchFamily="34" charset="0"/>
              </a:rPr>
              <a:t>Contact Name &amp; Company Address</a:t>
            </a:r>
          </a:p>
          <a:p>
            <a:pPr marL="192084" indent="-192084" defTabSz="512753">
              <a:lnSpc>
                <a:spcPct val="80000"/>
              </a:lnSpc>
            </a:pPr>
            <a:r>
              <a:rPr lang="en-US" sz="3500" dirty="0">
                <a:latin typeface="Calibri" panose="020F0502020204030204" pitchFamily="34" charset="0"/>
              </a:rPr>
              <a:t>Salutation</a:t>
            </a:r>
          </a:p>
          <a:p>
            <a:pPr marL="192084" indent="-192084" defTabSz="512753">
              <a:lnSpc>
                <a:spcPct val="80000"/>
              </a:lnSpc>
            </a:pPr>
            <a:r>
              <a:rPr lang="en-US" sz="3500" dirty="0">
                <a:latin typeface="Calibri" panose="020F0502020204030204" pitchFamily="34" charset="0"/>
              </a:rPr>
              <a:t>Paragraph Structure</a:t>
            </a:r>
          </a:p>
          <a:p>
            <a:pPr marL="192084" indent="-192084" defTabSz="512753">
              <a:lnSpc>
                <a:spcPct val="80000"/>
              </a:lnSpc>
            </a:pPr>
            <a:r>
              <a:rPr lang="en-US" sz="3500" dirty="0">
                <a:latin typeface="Calibri" panose="020F0502020204030204" pitchFamily="34" charset="0"/>
              </a:rPr>
              <a:t>Closing</a:t>
            </a:r>
          </a:p>
          <a:p>
            <a:pPr marL="192084" indent="-192084" defTabSz="512753">
              <a:lnSpc>
                <a:spcPct val="80000"/>
              </a:lnSpc>
            </a:pPr>
            <a:r>
              <a:rPr lang="en-US" sz="3500" dirty="0">
                <a:latin typeface="Calibri" panose="020F0502020204030204" pitchFamily="34" charset="0"/>
              </a:rPr>
              <a:t>Enclosure</a:t>
            </a:r>
          </a:p>
          <a:p>
            <a:pPr marL="192084" indent="-192084" defTabSz="512753">
              <a:lnSpc>
                <a:spcPct val="80000"/>
              </a:lnSpc>
            </a:pPr>
            <a:endParaRPr lang="en-US" sz="2100" dirty="0"/>
          </a:p>
        </p:txBody>
      </p:sp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88640" y="328389"/>
            <a:ext cx="5809878" cy="731837"/>
          </a:xfrm>
        </p:spPr>
        <p:txBody>
          <a:bodyPr/>
          <a:lstStyle/>
          <a:p>
            <a:pPr defTabSz="512753"/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COVER LETTER 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3" name="Rectangle 3"/>
          <p:cNvSpPr>
            <a:spLocks noGrp="1" noChangeArrowheads="1"/>
          </p:cNvSpPr>
          <p:nvPr>
            <p:ph idx="1"/>
          </p:nvPr>
        </p:nvSpPr>
        <p:spPr>
          <a:xfrm>
            <a:off x="692696" y="1192485"/>
            <a:ext cx="5724873" cy="3456384"/>
          </a:xfrm>
        </p:spPr>
        <p:txBody>
          <a:bodyPr>
            <a:normAutofit/>
          </a:bodyPr>
          <a:lstStyle/>
          <a:p>
            <a:pPr marL="192084" indent="-192084" algn="ctr" defTabSz="512753">
              <a:lnSpc>
                <a:spcPct val="90000"/>
              </a:lnSpc>
              <a:buNone/>
            </a:pPr>
            <a:r>
              <a:rPr lang="en-CA" sz="2400" dirty="0">
                <a:latin typeface="Arial Narrow" pitchFamily="34" charset="0"/>
              </a:rPr>
              <a:t>Focus on </a:t>
            </a:r>
            <a:r>
              <a:rPr lang="en-CA" sz="2400" b="1" u="sng" dirty="0">
                <a:latin typeface="Arial Narrow" pitchFamily="34" charset="0"/>
              </a:rPr>
              <a:t>the employers</a:t>
            </a:r>
            <a:r>
              <a:rPr lang="en-CA" sz="2400" b="1" dirty="0">
                <a:latin typeface="Arial Narrow" pitchFamily="34" charset="0"/>
              </a:rPr>
              <a:t> </a:t>
            </a:r>
            <a:r>
              <a:rPr lang="en-CA" sz="2400" b="1" dirty="0" smtClean="0">
                <a:latin typeface="Arial Narrow" pitchFamily="34" charset="0"/>
              </a:rPr>
              <a:t> JOB </a:t>
            </a:r>
            <a:r>
              <a:rPr lang="en-CA" sz="2400" b="1" dirty="0">
                <a:latin typeface="Arial Narrow" pitchFamily="34" charset="0"/>
              </a:rPr>
              <a:t>REQUIREMENTS</a:t>
            </a:r>
            <a:r>
              <a:rPr lang="en-CA" sz="2400" dirty="0">
                <a:latin typeface="Arial Narrow" pitchFamily="34" charset="0"/>
              </a:rPr>
              <a:t> </a:t>
            </a:r>
            <a:endParaRPr lang="en-CA" sz="2400" dirty="0" smtClean="0">
              <a:latin typeface="Arial Narrow" pitchFamily="34" charset="0"/>
            </a:endParaRPr>
          </a:p>
          <a:p>
            <a:pPr marL="192084" indent="-192084" algn="ctr" defTabSz="512753">
              <a:lnSpc>
                <a:spcPct val="90000"/>
              </a:lnSpc>
              <a:buNone/>
            </a:pPr>
            <a:r>
              <a:rPr lang="en-US" i="1" dirty="0" smtClean="0">
                <a:latin typeface="Arial Narrow" pitchFamily="34" charset="0"/>
              </a:rPr>
              <a:t>Refer to the job posting</a:t>
            </a:r>
            <a:endParaRPr lang="en-CA" i="1" dirty="0" smtClean="0">
              <a:latin typeface="Arial Narrow" pitchFamily="34" charset="0"/>
            </a:endParaRPr>
          </a:p>
          <a:p>
            <a:pPr marL="192084" indent="-192084" algn="ctr" defTabSz="512753">
              <a:lnSpc>
                <a:spcPct val="90000"/>
              </a:lnSpc>
              <a:buNone/>
            </a:pPr>
            <a:endParaRPr lang="en-CA" sz="2400" dirty="0">
              <a:latin typeface="Arial Narrow" pitchFamily="34" charset="0"/>
            </a:endParaRPr>
          </a:p>
          <a:p>
            <a:pPr marL="192084" indent="-192084" algn="ctr" defTabSz="512753">
              <a:lnSpc>
                <a:spcPct val="90000"/>
              </a:lnSpc>
              <a:buNone/>
            </a:pPr>
            <a:r>
              <a:rPr lang="en-CA" sz="2400" dirty="0" smtClean="0">
                <a:latin typeface="Arial Narrow" pitchFamily="34" charset="0"/>
              </a:rPr>
              <a:t> Demonstrate how </a:t>
            </a:r>
            <a:r>
              <a:rPr lang="en-CA" sz="2400" b="1" u="sng" dirty="0" smtClean="0">
                <a:latin typeface="Arial Narrow" pitchFamily="34" charset="0"/>
              </a:rPr>
              <a:t>YOUR</a:t>
            </a:r>
            <a:r>
              <a:rPr lang="en-CA" sz="2400" dirty="0" smtClean="0">
                <a:latin typeface="Arial Narrow" pitchFamily="34" charset="0"/>
              </a:rPr>
              <a:t> </a:t>
            </a:r>
            <a:r>
              <a:rPr lang="en-CA" sz="2400" dirty="0">
                <a:latin typeface="Arial Narrow" pitchFamily="34" charset="0"/>
              </a:rPr>
              <a:t>education, experience &amp; skills make you a </a:t>
            </a:r>
            <a:endParaRPr lang="en-CA" sz="2400" dirty="0" smtClean="0">
              <a:latin typeface="Arial Narrow" pitchFamily="34" charset="0"/>
            </a:endParaRPr>
          </a:p>
          <a:p>
            <a:pPr marL="192084" indent="-192084" algn="ctr" defTabSz="512753">
              <a:lnSpc>
                <a:spcPct val="90000"/>
              </a:lnSpc>
              <a:buNone/>
            </a:pPr>
            <a:r>
              <a:rPr lang="en-CA" sz="2400" b="1" dirty="0" smtClean="0">
                <a:latin typeface="Arial Narrow" pitchFamily="34" charset="0"/>
              </a:rPr>
              <a:t>QUALIFIED CANDIDATE</a:t>
            </a:r>
            <a:r>
              <a:rPr lang="en-CA" sz="2400" dirty="0" smtClean="0">
                <a:latin typeface="Arial Narrow" pitchFamily="34" charset="0"/>
              </a:rPr>
              <a:t> </a:t>
            </a:r>
            <a:endParaRPr lang="en-CA" sz="2400" dirty="0">
              <a:latin typeface="Arial Narrow" pitchFamily="34" charset="0"/>
            </a:endParaRPr>
          </a:p>
          <a:p>
            <a:pPr marL="192084" indent="-192084" algn="ctr" defTabSz="512753">
              <a:lnSpc>
                <a:spcPct val="90000"/>
              </a:lnSpc>
              <a:buNone/>
            </a:pPr>
            <a:r>
              <a:rPr lang="en-CA" sz="2400" dirty="0">
                <a:latin typeface="Arial Narrow" pitchFamily="34" charset="0"/>
              </a:rPr>
              <a:t>for the </a:t>
            </a:r>
            <a:r>
              <a:rPr lang="en-CA" sz="2400" dirty="0" smtClean="0">
                <a:latin typeface="Arial Narrow" pitchFamily="34" charset="0"/>
              </a:rPr>
              <a:t>job</a:t>
            </a:r>
          </a:p>
          <a:p>
            <a:pPr marL="192084" indent="-192084" algn="ctr" defTabSz="512753">
              <a:lnSpc>
                <a:spcPct val="90000"/>
              </a:lnSpc>
              <a:buNone/>
            </a:pPr>
            <a:endParaRPr lang="en-CA" sz="2400" dirty="0">
              <a:latin typeface="Arial Narrow" pitchFamily="34" charset="0"/>
            </a:endParaRPr>
          </a:p>
          <a:p>
            <a:pPr marL="192084" indent="-192084" algn="ctr" defTabSz="512753">
              <a:lnSpc>
                <a:spcPct val="90000"/>
              </a:lnSpc>
              <a:buNone/>
            </a:pPr>
            <a:r>
              <a:rPr lang="en-CA" sz="1400" dirty="0">
                <a:hlinkClick r:id="rId3"/>
              </a:rPr>
              <a:t>http://</a:t>
            </a:r>
            <a:r>
              <a:rPr lang="en-CA" sz="1400" dirty="0" smtClean="0">
                <a:hlinkClick r:id="rId3"/>
              </a:rPr>
              <a:t>chk.tbe.taleo.net/chk01/ats/careers/requisition.jsp?org=SANDVINE&amp;cws=1&amp;rid=1346&amp;source=Indeed.com</a:t>
            </a:r>
            <a:endParaRPr lang="en-CA" sz="1400" dirty="0" smtClean="0"/>
          </a:p>
          <a:p>
            <a:pPr marL="192084" indent="-192084" algn="ctr" defTabSz="512753">
              <a:lnSpc>
                <a:spcPct val="90000"/>
              </a:lnSpc>
              <a:buNone/>
            </a:pPr>
            <a:endParaRPr lang="en-CA" sz="1400" dirty="0"/>
          </a:p>
        </p:txBody>
      </p:sp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8640" y="400397"/>
            <a:ext cx="5753174" cy="648072"/>
          </a:xfrm>
        </p:spPr>
        <p:txBody>
          <a:bodyPr/>
          <a:lstStyle/>
          <a:p>
            <a:pPr defTabSz="512753"/>
            <a:r>
              <a:rPr lang="en-CA" sz="36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MARKETING YOURSELF</a:t>
            </a:r>
            <a:endParaRPr lang="en-US" sz="3600" dirty="0">
              <a:effectLst>
                <a:outerShdw blurRad="38100" dist="38100" dir="2700000" algn="tl">
                  <a:srgbClr val="FFFFFF"/>
                </a:outerShdw>
              </a:effectLst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1" name="Rectangle 3"/>
          <p:cNvSpPr>
            <a:spLocks noGrp="1" noChangeArrowheads="1"/>
          </p:cNvSpPr>
          <p:nvPr>
            <p:ph idx="1"/>
          </p:nvPr>
        </p:nvSpPr>
        <p:spPr>
          <a:xfrm>
            <a:off x="836712" y="1264493"/>
            <a:ext cx="5544616" cy="331027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endParaRPr lang="en-CA" b="1" dirty="0">
              <a:latin typeface="Arial Narrow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CA" sz="2800" b="1" dirty="0" smtClean="0">
                <a:latin typeface="Arial Narrow" pitchFamily="34" charset="0"/>
              </a:rPr>
              <a:t>This </a:t>
            </a:r>
            <a:r>
              <a:rPr lang="en-CA" sz="2800" b="1" dirty="0">
                <a:latin typeface="Arial Narrow" pitchFamily="34" charset="0"/>
              </a:rPr>
              <a:t>is the purpose of your letter.  </a:t>
            </a:r>
            <a:endParaRPr lang="en-CA" sz="2800" b="1" dirty="0" smtClean="0">
              <a:latin typeface="Arial Narrow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CA" b="1" dirty="0" smtClean="0">
                <a:latin typeface="Arial Narrow" pitchFamily="34" charset="0"/>
              </a:rPr>
              <a:t>What </a:t>
            </a:r>
            <a:r>
              <a:rPr lang="en-CA" b="1" dirty="0">
                <a:latin typeface="Arial Narrow" pitchFamily="34" charset="0"/>
              </a:rPr>
              <a:t>position are </a:t>
            </a:r>
            <a:r>
              <a:rPr lang="en-CA" b="1" dirty="0" smtClean="0">
                <a:latin typeface="Arial Narrow" pitchFamily="34" charset="0"/>
              </a:rPr>
              <a:t>you applying </a:t>
            </a:r>
            <a:r>
              <a:rPr lang="en-CA" b="1" dirty="0">
                <a:latin typeface="Arial Narrow" pitchFamily="34" charset="0"/>
              </a:rPr>
              <a:t>for?  </a:t>
            </a:r>
            <a:endParaRPr lang="en-CA" b="1" dirty="0" smtClean="0">
              <a:latin typeface="Arial Narrow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CA" b="1" dirty="0" smtClean="0">
                <a:latin typeface="Arial Narrow" pitchFamily="34" charset="0"/>
              </a:rPr>
              <a:t>How </a:t>
            </a:r>
            <a:r>
              <a:rPr lang="en-CA" b="1" dirty="0">
                <a:latin typeface="Arial Narrow" pitchFamily="34" charset="0"/>
              </a:rPr>
              <a:t>did you find out about the opening?</a:t>
            </a:r>
          </a:p>
          <a:p>
            <a:pPr>
              <a:buFont typeface="Wingdings" pitchFamily="2" charset="2"/>
              <a:buNone/>
            </a:pPr>
            <a:endParaRPr lang="en-CA" sz="1800" b="1" dirty="0">
              <a:latin typeface="Arial Narrow" pitchFamily="34" charset="0"/>
            </a:endParaRPr>
          </a:p>
          <a:p>
            <a:r>
              <a:rPr lang="en-CA" sz="2400" dirty="0">
                <a:latin typeface="Arial Narrow" pitchFamily="34" charset="0"/>
              </a:rPr>
              <a:t>Example:</a:t>
            </a:r>
          </a:p>
          <a:p>
            <a:pPr lvl="1">
              <a:buFont typeface="Wingdings" pitchFamily="2" charset="2"/>
              <a:buNone/>
            </a:pPr>
            <a:r>
              <a:rPr lang="en-CA" dirty="0">
                <a:solidFill>
                  <a:schemeClr val="hlink"/>
                </a:solidFill>
                <a:latin typeface="Arial Narrow" pitchFamily="34" charset="0"/>
              </a:rPr>
              <a:t>  </a:t>
            </a:r>
            <a:r>
              <a:rPr lang="en-CA" dirty="0">
                <a:latin typeface="Arial Narrow" pitchFamily="34" charset="0"/>
              </a:rPr>
              <a:t>“</a:t>
            </a:r>
            <a:r>
              <a:rPr lang="en-CA" i="1" dirty="0">
                <a:latin typeface="Arial Narrow" pitchFamily="34" charset="0"/>
              </a:rPr>
              <a:t>Please consider my application for the </a:t>
            </a:r>
            <a:r>
              <a:rPr lang="en-CA" i="1" dirty="0" smtClean="0">
                <a:latin typeface="Arial Narrow" pitchFamily="34" charset="0"/>
              </a:rPr>
              <a:t>position of</a:t>
            </a:r>
            <a:r>
              <a:rPr lang="en-CA" i="1" dirty="0">
                <a:latin typeface="Arial Narrow" pitchFamily="34" charset="0"/>
              </a:rPr>
              <a:t>____________ advertised at </a:t>
            </a:r>
            <a:r>
              <a:rPr lang="en-CA" i="1" dirty="0" smtClean="0">
                <a:latin typeface="Arial Narrow" pitchFamily="34" charset="0"/>
              </a:rPr>
              <a:t> ___________on September 15, 2011.”</a:t>
            </a:r>
            <a:endParaRPr lang="en-US" i="1" dirty="0">
              <a:latin typeface="Arial Narrow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A3A3-9484-4958-9C82-A3C7846C368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60648" y="328389"/>
            <a:ext cx="5699473" cy="796925"/>
          </a:xfrm>
        </p:spPr>
        <p:txBody>
          <a:bodyPr>
            <a:normAutofit fontScale="90000"/>
          </a:bodyPr>
          <a:lstStyle/>
          <a:p>
            <a:r>
              <a:rPr lang="en-CA" b="1" dirty="0"/>
              <a:t>INTRODUCTION</a:t>
            </a:r>
            <a:r>
              <a:rPr lang="en-CA" sz="2900" dirty="0"/>
              <a:t/>
            </a:r>
            <a:br>
              <a:rPr lang="en-CA" sz="2900" dirty="0"/>
            </a:br>
            <a:r>
              <a:rPr lang="en-CA" sz="1900" dirty="0"/>
              <a:t>(1</a:t>
            </a:r>
            <a:r>
              <a:rPr lang="en-CA" sz="1900" baseline="30000" dirty="0"/>
              <a:t>ST</a:t>
            </a:r>
            <a:r>
              <a:rPr lang="en-CA" sz="1900" dirty="0"/>
              <a:t> Paragraph</a:t>
            </a:r>
            <a:r>
              <a:rPr lang="en-CA" sz="1800" dirty="0"/>
              <a:t>)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9" name="Rectangle 3"/>
          <p:cNvSpPr>
            <a:spLocks noGrp="1" noChangeArrowheads="1"/>
          </p:cNvSpPr>
          <p:nvPr>
            <p:ph idx="1"/>
          </p:nvPr>
        </p:nvSpPr>
        <p:spPr>
          <a:xfrm>
            <a:off x="764704" y="1408509"/>
            <a:ext cx="5661248" cy="2808312"/>
          </a:xfrm>
        </p:spPr>
        <p:txBody>
          <a:bodyPr>
            <a:normAutofit/>
          </a:bodyPr>
          <a:lstStyle/>
          <a:p>
            <a:pPr marL="192084" indent="-192084" defTabSz="512753">
              <a:lnSpc>
                <a:spcPct val="90000"/>
              </a:lnSpc>
              <a:buNone/>
            </a:pPr>
            <a:r>
              <a:rPr lang="en-CA" b="1" dirty="0">
                <a:latin typeface="Calibri" panose="020F0502020204030204" pitchFamily="34" charset="0"/>
              </a:rPr>
              <a:t>	</a:t>
            </a:r>
            <a:r>
              <a:rPr lang="en-CA" dirty="0">
                <a:latin typeface="Calibri" panose="020F0502020204030204" pitchFamily="34" charset="0"/>
              </a:rPr>
              <a:t>Discuss what have you gained from your post secondary education that qualifies you for the position.  </a:t>
            </a:r>
          </a:p>
          <a:p>
            <a:pPr marL="415917" lvl="1" indent="-158747" defTabSz="512753">
              <a:lnSpc>
                <a:spcPct val="90000"/>
              </a:lnSpc>
              <a:buNone/>
            </a:pPr>
            <a:endParaRPr lang="en-CA" sz="1200" b="1" dirty="0">
              <a:latin typeface="Calibri" panose="020F0502020204030204" pitchFamily="34" charset="0"/>
            </a:endParaRPr>
          </a:p>
          <a:p>
            <a:pPr marL="415917" lvl="1" indent="-158747" defTabSz="512753">
              <a:lnSpc>
                <a:spcPct val="90000"/>
              </a:lnSpc>
              <a:buNone/>
            </a:pPr>
            <a:r>
              <a:rPr lang="en-CA" sz="2000" i="1" dirty="0" smtClean="0">
                <a:latin typeface="Calibri" panose="020F0502020204030204" pitchFamily="34" charset="0"/>
              </a:rPr>
              <a:t>“</a:t>
            </a:r>
            <a:r>
              <a:rPr lang="en-CA" sz="2000" i="1" dirty="0">
                <a:latin typeface="Calibri" panose="020F0502020204030204" pitchFamily="34" charset="0"/>
              </a:rPr>
              <a:t>Currently I am enrolled in the </a:t>
            </a:r>
            <a:r>
              <a:rPr lang="en-CA" sz="2000" i="1" dirty="0" smtClean="0">
                <a:latin typeface="Calibri" panose="020F0502020204030204" pitchFamily="34" charset="0"/>
              </a:rPr>
              <a:t>Internet Programming and Database Management post graduate program </a:t>
            </a:r>
            <a:r>
              <a:rPr lang="en-CA" sz="2000" i="1" dirty="0">
                <a:latin typeface="Calibri" panose="020F0502020204030204" pitchFamily="34" charset="0"/>
              </a:rPr>
              <a:t>at Lambton College through which I have gained a solid working knowledge of </a:t>
            </a:r>
            <a:r>
              <a:rPr lang="en-CA" sz="2000" i="1" dirty="0" smtClean="0">
                <a:latin typeface="Calibri" panose="020F0502020204030204" pitchFamily="34" charset="0"/>
              </a:rPr>
              <a:t>the various programming languages”…</a:t>
            </a:r>
            <a:endParaRPr lang="en-CA" sz="2000" i="1" dirty="0">
              <a:latin typeface="Calibri" panose="020F0502020204030204" pitchFamily="34" charset="0"/>
            </a:endParaRPr>
          </a:p>
          <a:p>
            <a:pPr marL="192084" indent="-192084" defTabSz="512753">
              <a:lnSpc>
                <a:spcPct val="90000"/>
              </a:lnSpc>
              <a:buNone/>
            </a:pPr>
            <a:endParaRPr lang="en-CA" sz="1600" b="1" i="1" dirty="0"/>
          </a:p>
          <a:p>
            <a:pPr marL="192084" indent="-192084" defTabSz="512753">
              <a:lnSpc>
                <a:spcPct val="90000"/>
              </a:lnSpc>
            </a:pPr>
            <a:endParaRPr lang="en-US" i="1" dirty="0"/>
          </a:p>
        </p:txBody>
      </p:sp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32656" y="400397"/>
            <a:ext cx="5735265" cy="796925"/>
          </a:xfrm>
        </p:spPr>
        <p:txBody>
          <a:bodyPr>
            <a:normAutofit fontScale="90000"/>
          </a:bodyPr>
          <a:lstStyle/>
          <a:p>
            <a:pPr defTabSz="512753"/>
            <a:r>
              <a:rPr lang="en-CA" sz="4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EDUCATION</a:t>
            </a:r>
            <a:r>
              <a:rPr lang="en-CA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br>
              <a:rPr lang="en-CA" b="1" dirty="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CA" sz="2000" dirty="0"/>
              <a:t>(2</a:t>
            </a:r>
            <a:r>
              <a:rPr lang="en-CA" sz="2000" baseline="30000" dirty="0"/>
              <a:t>nd</a:t>
            </a:r>
            <a:r>
              <a:rPr lang="en-CA" sz="2000" dirty="0"/>
              <a:t> </a:t>
            </a:r>
            <a:r>
              <a:rPr lang="en-CA" sz="2300" dirty="0"/>
              <a:t>paragraph</a:t>
            </a:r>
            <a:r>
              <a:rPr lang="en-CA" sz="2000" dirty="0"/>
              <a:t>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7" name="Rectangle 3"/>
          <p:cNvSpPr>
            <a:spLocks noGrp="1" noChangeArrowheads="1"/>
          </p:cNvSpPr>
          <p:nvPr>
            <p:ph idx="1"/>
          </p:nvPr>
        </p:nvSpPr>
        <p:spPr>
          <a:xfrm>
            <a:off x="476672" y="1192485"/>
            <a:ext cx="5877273" cy="3805536"/>
          </a:xfrm>
        </p:spPr>
        <p:txBody>
          <a:bodyPr>
            <a:normAutofit/>
          </a:bodyPr>
          <a:lstStyle/>
          <a:p>
            <a:pPr marL="192084" indent="-192084" defTabSz="512753"/>
            <a:r>
              <a:rPr lang="en-CA" sz="2400" dirty="0">
                <a:latin typeface="Calibri" panose="020F0502020204030204" pitchFamily="34" charset="0"/>
              </a:rPr>
              <a:t>Provide specific details and examples of your qualifications, training and experience </a:t>
            </a:r>
          </a:p>
          <a:p>
            <a:pPr marL="192084" indent="-192084" defTabSz="512753"/>
            <a:endParaRPr lang="en-CA" sz="1000" dirty="0">
              <a:latin typeface="Calibri" panose="020F0502020204030204" pitchFamily="34" charset="0"/>
            </a:endParaRPr>
          </a:p>
          <a:p>
            <a:pPr marL="192084" indent="-192084" defTabSz="512753"/>
            <a:r>
              <a:rPr lang="en-CA" sz="2400" dirty="0">
                <a:latin typeface="Calibri" panose="020F0502020204030204" pitchFamily="34" charset="0"/>
              </a:rPr>
              <a:t>Include skills you are currently learning in your program</a:t>
            </a:r>
          </a:p>
          <a:p>
            <a:pPr marL="192084" indent="-192084" defTabSz="512753"/>
            <a:endParaRPr lang="en-CA" sz="1400" dirty="0">
              <a:latin typeface="Calibri" panose="020F0502020204030204" pitchFamily="34" charset="0"/>
            </a:endParaRPr>
          </a:p>
          <a:p>
            <a:pPr marL="192084" indent="-192084" defTabSz="512753"/>
            <a:r>
              <a:rPr lang="en-CA" sz="2400" dirty="0">
                <a:latin typeface="Calibri" panose="020F0502020204030204" pitchFamily="34" charset="0"/>
              </a:rPr>
              <a:t>Include specific employment information and skills/accomplishments</a:t>
            </a:r>
          </a:p>
        </p:txBody>
      </p:sp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8640" y="256381"/>
            <a:ext cx="5915497" cy="796925"/>
          </a:xfrm>
        </p:spPr>
        <p:txBody>
          <a:bodyPr/>
          <a:lstStyle/>
          <a:p>
            <a:pPr defTabSz="512753"/>
            <a:r>
              <a:rPr lang="en-CA" sz="3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BE SPECIFIC!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1" name="Rectangle 3"/>
          <p:cNvSpPr>
            <a:spLocks noGrp="1" noChangeArrowheads="1"/>
          </p:cNvSpPr>
          <p:nvPr>
            <p:ph idx="1"/>
          </p:nvPr>
        </p:nvSpPr>
        <p:spPr>
          <a:xfrm>
            <a:off x="404664" y="1464282"/>
            <a:ext cx="5875334" cy="3656013"/>
          </a:xfrm>
        </p:spPr>
        <p:txBody>
          <a:bodyPr/>
          <a:lstStyle/>
          <a:p>
            <a:pPr marL="192084" indent="-192084" defTabSz="512753">
              <a:buNone/>
            </a:pPr>
            <a:r>
              <a:rPr lang="en-CA" sz="2200" b="1" dirty="0"/>
              <a:t>	</a:t>
            </a:r>
            <a:r>
              <a:rPr lang="en-CA" dirty="0">
                <a:latin typeface="Calibri" panose="020F0502020204030204" pitchFamily="34" charset="0"/>
              </a:rPr>
              <a:t>What specific experience and skills have you gained from work, volunteering, recreational activities etc. that qualify you for the position?  </a:t>
            </a:r>
          </a:p>
          <a:p>
            <a:pPr marL="192084" indent="-192084" defTabSz="512753">
              <a:buNone/>
            </a:pPr>
            <a:endParaRPr lang="en-CA" sz="700" dirty="0">
              <a:latin typeface="Calibri" panose="020F0502020204030204" pitchFamily="34" charset="0"/>
            </a:endParaRPr>
          </a:p>
          <a:p>
            <a:pPr marL="192084" indent="-192084" defTabSz="512753">
              <a:buNone/>
            </a:pPr>
            <a:endParaRPr lang="en-CA" sz="400" dirty="0">
              <a:latin typeface="Calibri" panose="020F0502020204030204" pitchFamily="34" charset="0"/>
            </a:endParaRPr>
          </a:p>
          <a:p>
            <a:pPr marL="415917" lvl="1" indent="-158747" defTabSz="512753">
              <a:buNone/>
            </a:pPr>
            <a:r>
              <a:rPr lang="en-CA" sz="2400" i="1" dirty="0" smtClean="0">
                <a:latin typeface="Calibri" panose="020F0502020204030204" pitchFamily="34" charset="0"/>
              </a:rPr>
              <a:t>“ </a:t>
            </a:r>
            <a:r>
              <a:rPr lang="en-CA" sz="2400" i="1" dirty="0">
                <a:latin typeface="Calibri" panose="020F0502020204030204" pitchFamily="34" charset="0"/>
              </a:rPr>
              <a:t>While working as a Customer Service Representative at </a:t>
            </a:r>
            <a:r>
              <a:rPr lang="en-CA" sz="2400" i="1" dirty="0" err="1" smtClean="0">
                <a:latin typeface="Calibri" panose="020F0502020204030204" pitchFamily="34" charset="0"/>
              </a:rPr>
              <a:t>Atelka</a:t>
            </a:r>
            <a:r>
              <a:rPr lang="en-CA" sz="2400" i="1" dirty="0" smtClean="0">
                <a:latin typeface="Calibri" panose="020F0502020204030204" pitchFamily="34" charset="0"/>
              </a:rPr>
              <a:t>, </a:t>
            </a:r>
            <a:r>
              <a:rPr lang="en-CA" sz="2400" i="1" dirty="0">
                <a:latin typeface="Calibri" panose="020F0502020204030204" pitchFamily="34" charset="0"/>
              </a:rPr>
              <a:t>I developed excellent interpersonal skills and was able to manage customers’ problems and offer effective solutions”…</a:t>
            </a:r>
            <a:endParaRPr lang="en-US" sz="2400" i="1" dirty="0">
              <a:latin typeface="Calibri" panose="020F0502020204030204" pitchFamily="34" charset="0"/>
            </a:endParaRPr>
          </a:p>
          <a:p>
            <a:pPr marL="192084" indent="-192084" defTabSz="512753"/>
            <a:endParaRPr lang="en-US" sz="1600" b="1" i="1" dirty="0"/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8640" y="328389"/>
            <a:ext cx="5717232" cy="796925"/>
          </a:xfrm>
        </p:spPr>
        <p:txBody>
          <a:bodyPr>
            <a:normAutofit fontScale="90000"/>
          </a:bodyPr>
          <a:lstStyle/>
          <a:p>
            <a:pPr defTabSz="512753"/>
            <a:r>
              <a:rPr lang="en-CA" sz="4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EXPERIENCE &amp; SKILLS</a:t>
            </a:r>
            <a:r>
              <a:rPr lang="en-CA" sz="27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/>
            </a:r>
            <a:br>
              <a:rPr lang="en-CA" sz="2700" dirty="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CA" sz="2300" dirty="0"/>
              <a:t>(3</a:t>
            </a:r>
            <a:r>
              <a:rPr lang="en-CA" sz="2300" baseline="30000" dirty="0"/>
              <a:t>rd</a:t>
            </a:r>
            <a:r>
              <a:rPr lang="en-CA" sz="2300" dirty="0"/>
              <a:t> paragraph)</a:t>
            </a: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9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1106196"/>
            <a:ext cx="5750396" cy="337980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CA" dirty="0">
                <a:latin typeface="Arial Narrow" pitchFamily="34" charset="0"/>
              </a:rPr>
              <a:t>	</a:t>
            </a:r>
            <a:endParaRPr lang="en-CA" dirty="0" smtClean="0">
              <a:latin typeface="Arial Narrow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CA" dirty="0" smtClean="0">
                <a:latin typeface="Calibri" panose="020F0502020204030204" pitchFamily="34" charset="0"/>
              </a:rPr>
              <a:t>Thank </a:t>
            </a:r>
            <a:r>
              <a:rPr lang="en-CA" dirty="0">
                <a:latin typeface="Calibri" panose="020F0502020204030204" pitchFamily="34" charset="0"/>
              </a:rPr>
              <a:t>the reader, request an interview and include </a:t>
            </a:r>
            <a:r>
              <a:rPr lang="en-CA" dirty="0" smtClean="0">
                <a:latin typeface="Calibri" panose="020F0502020204030204" pitchFamily="34" charset="0"/>
              </a:rPr>
              <a:t>contact information.</a:t>
            </a:r>
          </a:p>
          <a:p>
            <a:pPr>
              <a:buFont typeface="Wingdings" pitchFamily="2" charset="2"/>
              <a:buNone/>
            </a:pPr>
            <a:endParaRPr lang="en-CA" dirty="0">
              <a:latin typeface="Calibri" panose="020F0502020204030204" pitchFamily="34" charset="0"/>
            </a:endParaRPr>
          </a:p>
          <a:p>
            <a:pPr lvl="1">
              <a:buFont typeface="Wingdings" pitchFamily="2" charset="2"/>
              <a:buNone/>
            </a:pPr>
            <a:r>
              <a:rPr lang="en-CA" sz="2000" b="1" dirty="0">
                <a:solidFill>
                  <a:schemeClr val="hlink"/>
                </a:solidFill>
                <a:latin typeface="Calibri" panose="020F0502020204030204" pitchFamily="34" charset="0"/>
              </a:rPr>
              <a:t>	</a:t>
            </a:r>
            <a:r>
              <a:rPr lang="en-CA" sz="2000" b="1" i="1" dirty="0">
                <a:latin typeface="Calibri" panose="020F0502020204030204" pitchFamily="34" charset="0"/>
              </a:rPr>
              <a:t>“Thank you for reviewing my resume.  I look forward to further discussion of my qualifications at an interview.  I can be reached at 519 555 2222.”</a:t>
            </a:r>
            <a:endParaRPr lang="en-US" sz="2000" b="1" i="1" dirty="0">
              <a:latin typeface="Calibri" panose="020F0502020204030204" pitchFamily="34" charset="0"/>
            </a:endParaRPr>
          </a:p>
        </p:txBody>
      </p:sp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640" y="328389"/>
            <a:ext cx="4889128" cy="796925"/>
          </a:xfrm>
        </p:spPr>
        <p:txBody>
          <a:bodyPr>
            <a:normAutofit/>
          </a:bodyPr>
          <a:lstStyle/>
          <a:p>
            <a:r>
              <a:rPr lang="en-CA" sz="3700" dirty="0" smtClean="0">
                <a:effectLst/>
                <a:latin typeface="Arial Narrow" pitchFamily="34" charset="0"/>
              </a:rPr>
              <a:t>CLOSING</a:t>
            </a:r>
            <a:r>
              <a:rPr lang="en-CA" dirty="0">
                <a:effectLst/>
                <a:latin typeface="Arial Narrow" pitchFamily="34" charset="0"/>
              </a:rPr>
              <a:t> </a:t>
            </a:r>
            <a:r>
              <a:rPr lang="en-CA" dirty="0" smtClean="0">
                <a:effectLst/>
                <a:latin typeface="Arial Narrow" pitchFamily="34" charset="0"/>
              </a:rPr>
              <a:t>- </a:t>
            </a:r>
            <a:r>
              <a:rPr lang="en-CA" sz="2100" dirty="0" smtClean="0">
                <a:effectLst/>
                <a:latin typeface="Arial Narrow" pitchFamily="34" charset="0"/>
              </a:rPr>
              <a:t>(4</a:t>
            </a:r>
            <a:r>
              <a:rPr lang="en-CA" sz="2100" baseline="30000" dirty="0" smtClean="0">
                <a:effectLst/>
                <a:latin typeface="Arial Narrow" pitchFamily="34" charset="0"/>
              </a:rPr>
              <a:t>TH</a:t>
            </a:r>
            <a:r>
              <a:rPr lang="en-CA" sz="2100" dirty="0" smtClean="0">
                <a:effectLst/>
                <a:latin typeface="Arial Narrow" pitchFamily="34" charset="0"/>
              </a:rPr>
              <a:t> </a:t>
            </a:r>
            <a:r>
              <a:rPr lang="en-CA" sz="2100" dirty="0">
                <a:effectLst/>
                <a:latin typeface="Arial Narrow" pitchFamily="34" charset="0"/>
              </a:rPr>
              <a:t>Paragraph)</a:t>
            </a:r>
            <a:endParaRPr lang="en-US" sz="2100" dirty="0">
              <a:effectLst/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4744" y="0"/>
            <a:ext cx="3947200" cy="52565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900" y="1264493"/>
            <a:ext cx="6172200" cy="2952328"/>
          </a:xfrm>
        </p:spPr>
        <p:txBody>
          <a:bodyPr>
            <a:normAutofit fontScale="92500" lnSpcReduction="10000"/>
          </a:bodyPr>
          <a:lstStyle/>
          <a:p>
            <a:pPr marL="82142" indent="0">
              <a:buNone/>
            </a:pPr>
            <a:r>
              <a:rPr lang="en-US" dirty="0" smtClean="0"/>
              <a:t>The Benefit of Volunteering</a:t>
            </a:r>
          </a:p>
          <a:p>
            <a:pPr lvl="1"/>
            <a:r>
              <a:rPr lang="en-US" dirty="0">
                <a:hlinkClick r:id="rId2"/>
              </a:rPr>
              <a:t>http://idealistcareers.org/5-ways-volunteering-can-help-job-career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Outline your own personal volunteer experiences, reasons why you </a:t>
            </a:r>
            <a:r>
              <a:rPr lang="en-US" dirty="0" smtClean="0"/>
              <a:t>do volunteer </a:t>
            </a:r>
            <a:r>
              <a:rPr lang="en-US" dirty="0" smtClean="0"/>
              <a:t>or reasons why you don’t</a:t>
            </a:r>
          </a:p>
          <a:p>
            <a:pPr marL="82142" indent="0">
              <a:buNone/>
            </a:pPr>
            <a:endParaRPr lang="en-US" dirty="0" smtClean="0"/>
          </a:p>
          <a:p>
            <a:pPr marL="82142" indent="0">
              <a:buNone/>
            </a:pPr>
            <a:r>
              <a:rPr lang="en-US" dirty="0" smtClean="0"/>
              <a:t>Networking</a:t>
            </a:r>
          </a:p>
          <a:p>
            <a:pPr lvl="1"/>
            <a:r>
              <a:rPr lang="en-US" dirty="0" smtClean="0"/>
              <a:t>Read Article -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www.livecareer.com/quintessential/networking-dos-donts</a:t>
            </a:r>
            <a:endParaRPr lang="en-US" dirty="0"/>
          </a:p>
          <a:p>
            <a:pPr lvl="1"/>
            <a:r>
              <a:rPr lang="en-US" dirty="0" smtClean="0"/>
              <a:t>Identify 3 different potential</a:t>
            </a:r>
            <a:r>
              <a:rPr lang="en-US" b="1" dirty="0" smtClean="0"/>
              <a:t> </a:t>
            </a:r>
            <a:r>
              <a:rPr lang="en-US" dirty="0" smtClean="0"/>
              <a:t>network </a:t>
            </a:r>
            <a:r>
              <a:rPr lang="en-US" dirty="0" smtClean="0"/>
              <a:t>opportunities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Week #6 </a:t>
            </a:r>
            <a:r>
              <a:rPr lang="en-US" dirty="0" smtClean="0"/>
              <a:t>– Online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13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Service Rep (</a:t>
            </a:r>
            <a:r>
              <a:rPr lang="en-US" dirty="0" err="1" smtClean="0"/>
              <a:t>Atelka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/>
              <a:t>DUTIES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SKILLS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Complete required training</a:t>
            </a:r>
          </a:p>
          <a:p>
            <a:r>
              <a:rPr lang="en-US" dirty="0" smtClean="0"/>
              <a:t>Answer incoming calls</a:t>
            </a:r>
          </a:p>
          <a:p>
            <a:r>
              <a:rPr lang="en-US" dirty="0" smtClean="0"/>
              <a:t>Provide customer service</a:t>
            </a:r>
          </a:p>
          <a:p>
            <a:r>
              <a:rPr lang="en-US" dirty="0" smtClean="0"/>
              <a:t>Handle upset/angry customers</a:t>
            </a:r>
          </a:p>
          <a:p>
            <a:r>
              <a:rPr lang="en-US" dirty="0" smtClean="0"/>
              <a:t>Resolve customer account issues</a:t>
            </a:r>
          </a:p>
          <a:p>
            <a:r>
              <a:rPr lang="en-US" dirty="0" smtClean="0"/>
              <a:t>Document interaction with customer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Communication skills</a:t>
            </a:r>
          </a:p>
          <a:p>
            <a:r>
              <a:rPr lang="en-US" dirty="0" smtClean="0"/>
              <a:t>Customer service</a:t>
            </a:r>
          </a:p>
          <a:p>
            <a:r>
              <a:rPr lang="en-US" dirty="0" smtClean="0"/>
              <a:t>Problem solving</a:t>
            </a:r>
          </a:p>
          <a:p>
            <a:r>
              <a:rPr lang="en-US" dirty="0" smtClean="0"/>
              <a:t>Patience</a:t>
            </a:r>
          </a:p>
          <a:p>
            <a:r>
              <a:rPr lang="en-US" dirty="0" smtClean="0"/>
              <a:t>Product knowledge</a:t>
            </a:r>
          </a:p>
          <a:p>
            <a:r>
              <a:rPr lang="en-US" dirty="0" smtClean="0"/>
              <a:t>Attention to detail</a:t>
            </a:r>
          </a:p>
          <a:p>
            <a:r>
              <a:rPr lang="en-US" dirty="0" smtClean="0"/>
              <a:t>Confidentiality</a:t>
            </a:r>
          </a:p>
          <a:p>
            <a:r>
              <a:rPr lang="en-US" dirty="0" smtClean="0"/>
              <a:t>Computer skills</a:t>
            </a:r>
          </a:p>
          <a:p>
            <a:r>
              <a:rPr lang="en-US" dirty="0" smtClean="0"/>
              <a:t>Teamwork</a:t>
            </a:r>
          </a:p>
          <a:p>
            <a:r>
              <a:rPr lang="en-US" dirty="0" smtClean="0"/>
              <a:t>Company police/quality standards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9BECC-0E38-49AD-8AB0-6CDF3A09A33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7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900" y="1106196"/>
            <a:ext cx="6172200" cy="3542673"/>
          </a:xfrm>
        </p:spPr>
        <p:txBody>
          <a:bodyPr>
            <a:normAutofit/>
          </a:bodyPr>
          <a:lstStyle/>
          <a:p>
            <a:r>
              <a:rPr lang="en-US" sz="1600" dirty="0" smtClean="0"/>
              <a:t>Utilize effective communication skills to provide above average customer service to new and existing customers</a:t>
            </a:r>
          </a:p>
          <a:p>
            <a:r>
              <a:rPr lang="en-US" sz="1600" dirty="0" smtClean="0"/>
              <a:t>Address customer service inquires in a timely and professional fashion</a:t>
            </a:r>
          </a:p>
          <a:p>
            <a:r>
              <a:rPr lang="en-US" sz="1600" dirty="0" smtClean="0"/>
              <a:t>Provide accurate and appropriate information in response to customer inquires</a:t>
            </a:r>
          </a:p>
          <a:p>
            <a:r>
              <a:rPr lang="en-US" sz="1600" dirty="0" smtClean="0"/>
              <a:t>Made rational procedure exceptions to accommodate unusual customer requests to ensure customer satisfaction, following company policy</a:t>
            </a:r>
          </a:p>
          <a:p>
            <a:r>
              <a:rPr lang="en-US" sz="1600" dirty="0" smtClean="0"/>
              <a:t>Consistently achieved customer satisfaction rating of 95% six consecutive months, exceeding corporate targets</a:t>
            </a:r>
          </a:p>
          <a:p>
            <a:r>
              <a:rPr lang="en-US" sz="1600" dirty="0" smtClean="0"/>
              <a:t>Actively participated in team meetings and engaged in corporate social/team building events</a:t>
            </a: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A3A3-9484-4958-9C82-A3C7846C368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Experience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57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900" y="1106196"/>
            <a:ext cx="6172200" cy="3398657"/>
          </a:xfrm>
        </p:spPr>
        <p:txBody>
          <a:bodyPr>
            <a:normAutofit/>
          </a:bodyPr>
          <a:lstStyle/>
          <a:p>
            <a:pPr marL="82142" indent="0" algn="ctr">
              <a:buNone/>
            </a:pPr>
            <a:r>
              <a:rPr lang="en-US" sz="4800" dirty="0" smtClean="0">
                <a:latin typeface="Calibri" panose="020F0502020204030204" pitchFamily="34" charset="0"/>
              </a:rPr>
              <a:t>It’s not just what you know…it’s what you have done with what you know!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A3A3-9484-4958-9C82-A3C7846C368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to Great…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10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https://lambton.optimalresume.com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Accomplishment statements</a:t>
            </a:r>
          </a:p>
          <a:p>
            <a:pPr lvl="1"/>
            <a:endParaRPr lang="en-US" dirty="0"/>
          </a:p>
          <a:p>
            <a:r>
              <a:rPr lang="en-US" dirty="0" smtClean="0"/>
              <a:t>Trained new employees</a:t>
            </a:r>
          </a:p>
          <a:p>
            <a:pPr lvl="2"/>
            <a:r>
              <a:rPr lang="en-US" dirty="0" smtClean="0"/>
              <a:t>Trained new employees resulting in increased customer satisfaction</a:t>
            </a:r>
          </a:p>
          <a:p>
            <a:pPr lvl="2"/>
            <a:r>
              <a:rPr lang="en-US" dirty="0" smtClean="0"/>
              <a:t>Trained more than 15 new employees over a 12 month period</a:t>
            </a:r>
          </a:p>
          <a:p>
            <a:pPr lvl="2"/>
            <a:r>
              <a:rPr lang="en-US" dirty="0" smtClean="0"/>
              <a:t>Increased customer satisfaction by 25% through effectively training 15+ new employees over 1 year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A3A3-9484-4958-9C82-A3C7846C368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Accomplishment 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42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36712" y="1984573"/>
            <a:ext cx="5411458" cy="1718472"/>
          </a:xfrm>
        </p:spPr>
        <p:txBody>
          <a:bodyPr>
            <a:normAutofit/>
          </a:bodyPr>
          <a:lstStyle/>
          <a:p>
            <a:r>
              <a:rPr lang="en-CA" sz="5500" dirty="0">
                <a:solidFill>
                  <a:schemeClr val="tx1"/>
                </a:solidFill>
                <a:latin typeface="Georgia" pitchFamily="18" charset="0"/>
              </a:rPr>
              <a:t>Cover Letters</a:t>
            </a:r>
            <a:endParaRPr lang="en-US" sz="5500" dirty="0">
              <a:solidFill>
                <a:schemeClr val="tx1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8640" y="328389"/>
            <a:ext cx="6408712" cy="4229620"/>
          </a:xfrm>
        </p:spPr>
        <p:txBody>
          <a:bodyPr/>
          <a:lstStyle/>
          <a:p>
            <a:pPr marL="82142" indent="0">
              <a:buNone/>
            </a:pPr>
            <a:r>
              <a:rPr lang="en-US" sz="3200" b="1" dirty="0" smtClean="0"/>
              <a:t>Purpose:</a:t>
            </a:r>
            <a:r>
              <a:rPr lang="en-US" sz="2400" b="1" dirty="0" smtClean="0"/>
              <a:t> </a:t>
            </a:r>
            <a:r>
              <a:rPr lang="en-US" sz="1800" dirty="0" smtClean="0"/>
              <a:t>To entice them to look at your resume</a:t>
            </a:r>
          </a:p>
          <a:p>
            <a:pPr marL="82142" indent="0">
              <a:buNone/>
            </a:pPr>
            <a:endParaRPr lang="en-US" sz="1600" dirty="0" smtClean="0"/>
          </a:p>
          <a:p>
            <a:r>
              <a:rPr lang="en-US" sz="1800" dirty="0" smtClean="0"/>
              <a:t>Introduce yourself and state your object</a:t>
            </a:r>
          </a:p>
          <a:p>
            <a:r>
              <a:rPr lang="en-US" sz="1800" dirty="0" smtClean="0"/>
              <a:t>Sell yourself, highlighting how you meet the requirements</a:t>
            </a:r>
          </a:p>
          <a:p>
            <a:r>
              <a:rPr lang="en-US" sz="1800" dirty="0" smtClean="0"/>
              <a:t>Keep it employer focused</a:t>
            </a:r>
          </a:p>
          <a:p>
            <a:pPr algn="ctr"/>
            <a:endParaRPr lang="en-US" sz="1800" dirty="0"/>
          </a:p>
          <a:p>
            <a:pPr marL="82142" indent="0" algn="ctr">
              <a:buNone/>
            </a:pPr>
            <a:r>
              <a:rPr lang="en-US" sz="3200" dirty="0" smtClean="0"/>
              <a:t>Create a </a:t>
            </a:r>
            <a:r>
              <a:rPr lang="en-US" sz="3200" b="1" dirty="0" smtClean="0"/>
              <a:t>NEW </a:t>
            </a:r>
            <a:r>
              <a:rPr lang="en-US" sz="3200" dirty="0" smtClean="0"/>
              <a:t>cover letter for each job posting!!!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5481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6672" y="688429"/>
            <a:ext cx="5832647" cy="361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2084" indent="-192084" algn="ctr" defTabSz="512753">
              <a:lnSpc>
                <a:spcPct val="90000"/>
              </a:lnSpc>
              <a:buNone/>
            </a:pPr>
            <a:r>
              <a:rPr lang="en-US" sz="48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Does it answer </a:t>
            </a:r>
            <a:r>
              <a:rPr lang="en-US" sz="48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this question:</a:t>
            </a:r>
          </a:p>
          <a:p>
            <a:pPr marL="192084" indent="-192084" algn="ctr" defTabSz="512753">
              <a:lnSpc>
                <a:spcPct val="90000"/>
              </a:lnSpc>
              <a:buNone/>
            </a:pPr>
            <a:endParaRPr lang="en-US" sz="4800" dirty="0">
              <a:effectLst>
                <a:outerShdw blurRad="38100" dist="38100" dir="2700000" algn="tl">
                  <a:srgbClr val="FFFFFF"/>
                </a:outerShdw>
              </a:effectLst>
              <a:latin typeface="Arial Narrow" pitchFamily="34" charset="0"/>
            </a:endParaRPr>
          </a:p>
          <a:p>
            <a:pPr marL="192084" indent="-192084" algn="ctr" defTabSz="512753">
              <a:lnSpc>
                <a:spcPct val="90000"/>
              </a:lnSpc>
              <a:buNone/>
            </a:pPr>
            <a:endParaRPr lang="en-US" sz="1400" b="1" dirty="0">
              <a:effectLst>
                <a:outerShdw blurRad="38100" dist="38100" dir="2700000" algn="tl">
                  <a:srgbClr val="FFFFFF"/>
                </a:outerShdw>
              </a:effectLst>
              <a:latin typeface="Arial Narrow" pitchFamily="34" charset="0"/>
            </a:endParaRPr>
          </a:p>
          <a:p>
            <a:pPr marL="192084" indent="-192084" algn="ctr" defTabSz="512753">
              <a:lnSpc>
                <a:spcPct val="90000"/>
              </a:lnSpc>
              <a:buNone/>
            </a:pPr>
            <a:r>
              <a:rPr lang="en-US" sz="4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“WHY SHOULD I HIRE YOU?”</a:t>
            </a:r>
          </a:p>
        </p:txBody>
      </p:sp>
    </p:spTree>
    <p:extLst>
      <p:ext uri="{BB962C8B-B14F-4D97-AF65-F5344CB8AC3E}">
        <p14:creationId xmlns:p14="http://schemas.microsoft.com/office/powerpoint/2010/main" val="316018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3" name="Rectangle 3"/>
          <p:cNvSpPr>
            <a:spLocks noGrp="1" noChangeArrowheads="1"/>
          </p:cNvSpPr>
          <p:nvPr>
            <p:ph idx="1"/>
          </p:nvPr>
        </p:nvSpPr>
        <p:spPr>
          <a:xfrm>
            <a:off x="476672" y="1192485"/>
            <a:ext cx="6120680" cy="3754437"/>
          </a:xfrm>
        </p:spPr>
        <p:txBody>
          <a:bodyPr>
            <a:normAutofit/>
          </a:bodyPr>
          <a:lstStyle/>
          <a:p>
            <a:pPr marL="192084" indent="-192084" defTabSz="512753">
              <a:lnSpc>
                <a:spcPct val="90000"/>
              </a:lnSpc>
            </a:pPr>
            <a:r>
              <a:rPr lang="en-US" dirty="0" smtClean="0">
                <a:latin typeface="Calibri" panose="020F0502020204030204" pitchFamily="34" charset="0"/>
              </a:rPr>
              <a:t>Makes </a:t>
            </a:r>
            <a:r>
              <a:rPr lang="en-US" dirty="0">
                <a:latin typeface="Calibri" panose="020F0502020204030204" pitchFamily="34" charset="0"/>
              </a:rPr>
              <a:t>a good first impression</a:t>
            </a:r>
          </a:p>
          <a:p>
            <a:pPr marL="192084" indent="-192084" defTabSz="512753">
              <a:lnSpc>
                <a:spcPct val="90000"/>
              </a:lnSpc>
            </a:pPr>
            <a:r>
              <a:rPr lang="en-US" dirty="0">
                <a:latin typeface="Calibri" panose="020F0502020204030204" pitchFamily="34" charset="0"/>
              </a:rPr>
              <a:t>Original and specific to each job application situation</a:t>
            </a:r>
          </a:p>
          <a:p>
            <a:pPr marL="192084" indent="-192084" defTabSz="512753">
              <a:lnSpc>
                <a:spcPct val="90000"/>
              </a:lnSpc>
            </a:pPr>
            <a:r>
              <a:rPr lang="en-US" dirty="0">
                <a:latin typeface="Calibri" panose="020F0502020204030204" pitchFamily="34" charset="0"/>
              </a:rPr>
              <a:t>Direct and to the point</a:t>
            </a:r>
          </a:p>
          <a:p>
            <a:pPr marL="192084" indent="-192084" defTabSz="512753">
              <a:lnSpc>
                <a:spcPct val="90000"/>
              </a:lnSpc>
            </a:pPr>
            <a:r>
              <a:rPr lang="en-US" dirty="0">
                <a:latin typeface="Calibri" panose="020F0502020204030204" pitchFamily="34" charset="0"/>
              </a:rPr>
              <a:t>1 page or less</a:t>
            </a:r>
          </a:p>
          <a:p>
            <a:pPr marL="192084" indent="-192084" defTabSz="512753">
              <a:lnSpc>
                <a:spcPct val="90000"/>
              </a:lnSpc>
            </a:pPr>
            <a:r>
              <a:rPr lang="en-US" dirty="0">
                <a:latin typeface="Calibri" panose="020F0502020204030204" pitchFamily="34" charset="0"/>
              </a:rPr>
              <a:t>Paper, Font &amp; Style match your </a:t>
            </a:r>
            <a:r>
              <a:rPr lang="en-US" dirty="0" smtClean="0">
                <a:latin typeface="Calibri" panose="020F0502020204030204" pitchFamily="34" charset="0"/>
              </a:rPr>
              <a:t>resume</a:t>
            </a:r>
            <a:endParaRPr lang="en-US" sz="1000" dirty="0">
              <a:latin typeface="Arial Narrow" pitchFamily="34" charset="0"/>
            </a:endParaRPr>
          </a:p>
          <a:p>
            <a:pPr marL="192084" indent="-192084" defTabSz="512753">
              <a:lnSpc>
                <a:spcPct val="90000"/>
              </a:lnSpc>
            </a:pPr>
            <a:endParaRPr lang="en-US" b="1" dirty="0"/>
          </a:p>
        </p:txBody>
      </p:sp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6632" y="184373"/>
            <a:ext cx="6336704" cy="838200"/>
          </a:xfrm>
        </p:spPr>
        <p:txBody>
          <a:bodyPr>
            <a:noAutofit/>
          </a:bodyPr>
          <a:lstStyle/>
          <a:p>
            <a:pPr defTabSz="512753"/>
            <a:r>
              <a:rPr lang="en-US" sz="2400" b="1" dirty="0">
                <a:effectLst/>
                <a:latin typeface="Calibri" panose="020F0502020204030204" pitchFamily="34" charset="0"/>
              </a:rPr>
              <a:t>CHARACTERISTICS OF A </a:t>
            </a:r>
            <a:r>
              <a:rPr lang="en-US" sz="2400" dirty="0" smtClean="0">
                <a:effectLst/>
                <a:latin typeface="Calibri" panose="020F0502020204030204" pitchFamily="34" charset="0"/>
              </a:rPr>
              <a:t>GOOD </a:t>
            </a:r>
            <a:r>
              <a:rPr lang="en-US" sz="2400" b="1" dirty="0" smtClean="0">
                <a:effectLst/>
                <a:latin typeface="Calibri" panose="020F0502020204030204" pitchFamily="34" charset="0"/>
              </a:rPr>
              <a:t>COVER </a:t>
            </a:r>
            <a:r>
              <a:rPr lang="en-US" sz="2400" b="1" dirty="0">
                <a:effectLst/>
                <a:latin typeface="Calibri" panose="020F0502020204030204" pitchFamily="34" charset="0"/>
              </a:rPr>
              <a:t>LETTER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3787</TotalTime>
  <Words>531</Words>
  <Application>Microsoft Office PowerPoint</Application>
  <PresentationFormat>Custom</PresentationFormat>
  <Paragraphs>135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 Narrow</vt:lpstr>
      <vt:lpstr>Calibri</vt:lpstr>
      <vt:lpstr>Georgia</vt:lpstr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Good to Great</vt:lpstr>
      <vt:lpstr>Customer Service Rep (Atelka)</vt:lpstr>
      <vt:lpstr>Work Experience</vt:lpstr>
      <vt:lpstr>Good to Great…</vt:lpstr>
      <vt:lpstr>Accomplishment Statements</vt:lpstr>
      <vt:lpstr>Cover Letters</vt:lpstr>
      <vt:lpstr>PowerPoint Presentation</vt:lpstr>
      <vt:lpstr>PowerPoint Presentation</vt:lpstr>
      <vt:lpstr>CHARACTERISTICS OF A GOOD COVER LETTER</vt:lpstr>
      <vt:lpstr> COMMON PITFALLS</vt:lpstr>
      <vt:lpstr>COVER LETTER STRUCTURE</vt:lpstr>
      <vt:lpstr>MARKETING YOURSELF</vt:lpstr>
      <vt:lpstr>INTRODUCTION (1ST Paragraph)</vt:lpstr>
      <vt:lpstr>EDUCATION  (2nd paragraph)</vt:lpstr>
      <vt:lpstr>BE SPECIFIC!</vt:lpstr>
      <vt:lpstr>EXPERIENCE &amp; SKILLS (3rd paragraph)</vt:lpstr>
      <vt:lpstr>CLOSING - (4TH Paragraph)</vt:lpstr>
      <vt:lpstr>PowerPoint Presentation</vt:lpstr>
      <vt:lpstr>Week #6 – Online Work</vt:lpstr>
    </vt:vector>
  </TitlesOfParts>
  <Company>Template Central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Karen Hendra</dc:creator>
  <cp:lastModifiedBy>Karen Hendra</cp:lastModifiedBy>
  <cp:revision>359</cp:revision>
  <cp:lastPrinted>2016-11-11T19:44:34Z</cp:lastPrinted>
  <dcterms:created xsi:type="dcterms:W3CDTF">2003-07-07T01:05:15Z</dcterms:created>
  <dcterms:modified xsi:type="dcterms:W3CDTF">2017-06-21T15:24:11Z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TC011820411033</vt:lpwstr>
  </property>
</Properties>
</file>