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Lst>
  <p:notesMasterIdLst>
    <p:notesMasterId r:id="rId22"/>
  </p:notesMasterIdLst>
  <p:handoutMasterIdLst>
    <p:handoutMasterId r:id="rId23"/>
  </p:handoutMasterIdLst>
  <p:sldIdLst>
    <p:sldId id="314" r:id="rId2"/>
    <p:sldId id="256" r:id="rId3"/>
    <p:sldId id="264" r:id="rId4"/>
    <p:sldId id="269" r:id="rId5"/>
    <p:sldId id="303" r:id="rId6"/>
    <p:sldId id="304" r:id="rId7"/>
    <p:sldId id="305" r:id="rId8"/>
    <p:sldId id="306" r:id="rId9"/>
    <p:sldId id="307" r:id="rId10"/>
    <p:sldId id="276" r:id="rId11"/>
    <p:sldId id="277" r:id="rId12"/>
    <p:sldId id="278" r:id="rId13"/>
    <p:sldId id="301" r:id="rId14"/>
    <p:sldId id="308" r:id="rId15"/>
    <p:sldId id="282" r:id="rId16"/>
    <p:sldId id="310" r:id="rId17"/>
    <p:sldId id="292" r:id="rId18"/>
    <p:sldId id="298" r:id="rId19"/>
    <p:sldId id="300" r:id="rId20"/>
    <p:sldId id="302" r:id="rId21"/>
  </p:sldIdLst>
  <p:sldSz cx="6858000" cy="5121275"/>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191"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382"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572"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763"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5954" algn="l" defTabSz="914382" rtl="0" eaLnBrk="1" latinLnBrk="0" hangingPunct="1">
      <a:defRPr kern="1200">
        <a:solidFill>
          <a:schemeClr val="tx1"/>
        </a:solidFill>
        <a:latin typeface="Times New Roman" pitchFamily="18" charset="0"/>
        <a:ea typeface="+mn-ea"/>
        <a:cs typeface="+mn-cs"/>
      </a:defRPr>
    </a:lvl6pPr>
    <a:lvl7pPr marL="2743145" algn="l" defTabSz="914382" rtl="0" eaLnBrk="1" latinLnBrk="0" hangingPunct="1">
      <a:defRPr kern="1200">
        <a:solidFill>
          <a:schemeClr val="tx1"/>
        </a:solidFill>
        <a:latin typeface="Times New Roman" pitchFamily="18" charset="0"/>
        <a:ea typeface="+mn-ea"/>
        <a:cs typeface="+mn-cs"/>
      </a:defRPr>
    </a:lvl7pPr>
    <a:lvl8pPr marL="3200335" algn="l" defTabSz="914382" rtl="0" eaLnBrk="1" latinLnBrk="0" hangingPunct="1">
      <a:defRPr kern="1200">
        <a:solidFill>
          <a:schemeClr val="tx1"/>
        </a:solidFill>
        <a:latin typeface="Times New Roman" pitchFamily="18" charset="0"/>
        <a:ea typeface="+mn-ea"/>
        <a:cs typeface="+mn-cs"/>
      </a:defRPr>
    </a:lvl8pPr>
    <a:lvl9pPr marL="3657526" algn="l" defTabSz="914382"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13">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DDDD"/>
    <a:srgbClr val="EAEAEA"/>
    <a:srgbClr val="00CC99"/>
    <a:srgbClr val="0099CC"/>
    <a:srgbClr val="FFCCFF"/>
    <a:srgbClr val="FF0066"/>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22" d="100"/>
          <a:sy n="122" d="100"/>
        </p:scale>
        <p:origin x="1380" y="96"/>
      </p:cViewPr>
      <p:guideLst>
        <p:guide orient="horz" pos="1613"/>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3792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3792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3792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489B40D-659C-49DD-A7C5-0587A350C6F6}" type="slidenum">
              <a:rPr lang="en-US"/>
              <a:pPr>
                <a:defRPr/>
              </a:pPr>
              <a:t>‹#›</a:t>
            </a:fld>
            <a:endParaRPr lang="en-US"/>
          </a:p>
        </p:txBody>
      </p:sp>
    </p:spTree>
    <p:extLst>
      <p:ext uri="{BB962C8B-B14F-4D97-AF65-F5344CB8AC3E}">
        <p14:creationId xmlns:p14="http://schemas.microsoft.com/office/powerpoint/2010/main" val="909536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CA"/>
          </a:p>
        </p:txBody>
      </p:sp>
      <p:sp>
        <p:nvSpPr>
          <p:cNvPr id="1259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CA"/>
          </a:p>
        </p:txBody>
      </p:sp>
      <p:sp>
        <p:nvSpPr>
          <p:cNvPr id="57348" name="Rectangle 4"/>
          <p:cNvSpPr>
            <a:spLocks noGrp="1" noRot="1" noChangeAspect="1" noChangeArrowheads="1" noTextEdit="1"/>
          </p:cNvSpPr>
          <p:nvPr>
            <p:ph type="sldImg" idx="2"/>
          </p:nvPr>
        </p:nvSpPr>
        <p:spPr bwMode="auto">
          <a:xfrm>
            <a:off x="1247775" y="720725"/>
            <a:ext cx="4819650" cy="360045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1259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CA"/>
          </a:p>
        </p:txBody>
      </p:sp>
      <p:sp>
        <p:nvSpPr>
          <p:cNvPr id="1259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EA900D03-19F4-4A8E-AC71-593AE7B75A55}" type="slidenum">
              <a:rPr lang="en-CA"/>
              <a:pPr>
                <a:defRPr/>
              </a:pPr>
              <a:t>‹#›</a:t>
            </a:fld>
            <a:endParaRPr lang="en-CA"/>
          </a:p>
        </p:txBody>
      </p:sp>
    </p:spTree>
    <p:extLst>
      <p:ext uri="{BB962C8B-B14F-4D97-AF65-F5344CB8AC3E}">
        <p14:creationId xmlns:p14="http://schemas.microsoft.com/office/powerpoint/2010/main" val="4132445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191"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382"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572"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763"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5954" algn="l" defTabSz="914382" rtl="0" eaLnBrk="1" latinLnBrk="0" hangingPunct="1">
      <a:defRPr sz="1200" kern="1200">
        <a:solidFill>
          <a:schemeClr val="tx1"/>
        </a:solidFill>
        <a:latin typeface="+mn-lt"/>
        <a:ea typeface="+mn-ea"/>
        <a:cs typeface="+mn-cs"/>
      </a:defRPr>
    </a:lvl6pPr>
    <a:lvl7pPr marL="2743145" algn="l" defTabSz="914382" rtl="0" eaLnBrk="1" latinLnBrk="0" hangingPunct="1">
      <a:defRPr sz="1200" kern="1200">
        <a:solidFill>
          <a:schemeClr val="tx1"/>
        </a:solidFill>
        <a:latin typeface="+mn-lt"/>
        <a:ea typeface="+mn-ea"/>
        <a:cs typeface="+mn-cs"/>
      </a:defRPr>
    </a:lvl7pPr>
    <a:lvl8pPr marL="3200335" algn="l" defTabSz="914382" rtl="0" eaLnBrk="1" latinLnBrk="0" hangingPunct="1">
      <a:defRPr sz="1200" kern="1200">
        <a:solidFill>
          <a:schemeClr val="tx1"/>
        </a:solidFill>
        <a:latin typeface="+mn-lt"/>
        <a:ea typeface="+mn-ea"/>
        <a:cs typeface="+mn-cs"/>
      </a:defRPr>
    </a:lvl8pPr>
    <a:lvl9pPr marL="3657526"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C36AED4-C674-4DC4-889C-6F97E55C1BF0}" type="slidenum">
              <a:rPr lang="en-CA"/>
              <a:pPr/>
              <a:t>7</a:t>
            </a:fld>
            <a:endParaRPr lang="en-CA"/>
          </a:p>
        </p:txBody>
      </p:sp>
      <p:sp>
        <p:nvSpPr>
          <p:cNvPr id="58371" name="Rectangle 2"/>
          <p:cNvSpPr>
            <a:spLocks noGrp="1" noRot="1" noChangeAspect="1" noChangeArrowheads="1" noTextEdit="1"/>
          </p:cNvSpPr>
          <p:nvPr>
            <p:ph type="sldImg"/>
          </p:nvPr>
        </p:nvSpPr>
        <p:spPr>
          <a:xfrm>
            <a:off x="1204913" y="708025"/>
            <a:ext cx="4852987" cy="3625850"/>
          </a:xfrm>
          <a:ln/>
        </p:spPr>
      </p:sp>
      <p:sp>
        <p:nvSpPr>
          <p:cNvPr id="58372" name="Rectangle 3"/>
          <p:cNvSpPr>
            <a:spLocks noGrp="1" noChangeArrowheads="1"/>
          </p:cNvSpPr>
          <p:nvPr>
            <p:ph type="body" idx="1"/>
          </p:nvPr>
        </p:nvSpPr>
        <p:spPr>
          <a:xfrm>
            <a:off x="958850" y="4570413"/>
            <a:ext cx="5345113" cy="4335462"/>
          </a:xfrm>
          <a:noFill/>
          <a:ln/>
        </p:spPr>
        <p:txBody>
          <a:bodyPr/>
          <a:lstStyle/>
          <a:p>
            <a:r>
              <a:rPr lang="en-US" smtClean="0"/>
              <a:t>Help in the selection – do the research and find out what their employee culture is like and if you think this company is a good fit for you</a:t>
            </a:r>
          </a:p>
          <a:p>
            <a:r>
              <a:rPr lang="en-US" smtClean="0"/>
              <a:t>Better cv letter and resume – when researching you can identify how you can fit into the company and what you can offer it, this information can be highlighted in your cv letter and resume</a:t>
            </a:r>
          </a:p>
          <a:p>
            <a:r>
              <a:rPr lang="en-US" smtClean="0"/>
              <a:t>Effective interview – you can answer the question highlighting your areas that fit well into the company, your informed responses will prove you are prepared, organized and interested</a:t>
            </a:r>
          </a:p>
          <a:p>
            <a:r>
              <a:rPr lang="en-US" smtClean="0"/>
              <a:t>Informed decisions – at the end of the interview in your opportunity to ask questions you can fill in the gaps in your research, confirming things you may have questioned about the company in your research and verifying if this is a good fit for you</a:t>
            </a:r>
          </a:p>
        </p:txBody>
      </p:sp>
    </p:spTree>
    <p:extLst>
      <p:ext uri="{BB962C8B-B14F-4D97-AF65-F5344CB8AC3E}">
        <p14:creationId xmlns:p14="http://schemas.microsoft.com/office/powerpoint/2010/main" val="228036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EA9F31-5B73-43A2-986C-9124428DFF8F}" type="slidenum">
              <a:rPr lang="en-CA"/>
              <a:pPr/>
              <a:t>17</a:t>
            </a:fld>
            <a:endParaRPr lang="en-CA"/>
          </a:p>
        </p:txBody>
      </p:sp>
      <p:sp>
        <p:nvSpPr>
          <p:cNvPr id="59395" name="Rectangle 2"/>
          <p:cNvSpPr>
            <a:spLocks noGrp="1" noRot="1" noChangeAspect="1" noChangeArrowheads="1" noTextEdit="1"/>
          </p:cNvSpPr>
          <p:nvPr>
            <p:ph type="sldImg"/>
          </p:nvPr>
        </p:nvSpPr>
        <p:spPr>
          <a:xfrm>
            <a:off x="1247775" y="720725"/>
            <a:ext cx="4819650" cy="3600450"/>
          </a:xfrm>
          <a:ln/>
        </p:spPr>
      </p:sp>
      <p:sp>
        <p:nvSpPr>
          <p:cNvPr id="59396" name="Rectangle 3"/>
          <p:cNvSpPr>
            <a:spLocks noGrp="1" noChangeArrowheads="1"/>
          </p:cNvSpPr>
          <p:nvPr>
            <p:ph type="body" idx="1"/>
          </p:nvPr>
        </p:nvSpPr>
        <p:spPr>
          <a:noFill/>
          <a:ln/>
        </p:spPr>
        <p:txBody>
          <a:bodyPr/>
          <a:lstStyle/>
          <a:p>
            <a:r>
              <a:rPr lang="en-CA" smtClean="0"/>
              <a:t>Explain that the typical interview question is hypothetical – based on assumption</a:t>
            </a:r>
          </a:p>
          <a:p>
            <a:r>
              <a:rPr lang="en-CA" smtClean="0"/>
              <a:t>The behavioural based interview is factual – based on an actual situation they have experienced</a:t>
            </a:r>
            <a:endParaRPr lang="en-US" smtClean="0"/>
          </a:p>
        </p:txBody>
      </p:sp>
    </p:spTree>
    <p:extLst>
      <p:ext uri="{BB962C8B-B14F-4D97-AF65-F5344CB8AC3E}">
        <p14:creationId xmlns:p14="http://schemas.microsoft.com/office/powerpoint/2010/main" val="264034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3FFE9E-0EF4-40FB-A0B9-2AD931B5FB23}" type="slidenum">
              <a:rPr lang="en-CA"/>
              <a:pPr/>
              <a:t>19</a:t>
            </a:fld>
            <a:endParaRPr lang="en-CA"/>
          </a:p>
        </p:txBody>
      </p:sp>
      <p:sp>
        <p:nvSpPr>
          <p:cNvPr id="62467" name="Rectangle 2"/>
          <p:cNvSpPr>
            <a:spLocks noGrp="1" noRot="1" noChangeAspect="1" noChangeArrowheads="1" noTextEdit="1"/>
          </p:cNvSpPr>
          <p:nvPr>
            <p:ph type="sldImg"/>
          </p:nvPr>
        </p:nvSpPr>
        <p:spPr>
          <a:xfrm>
            <a:off x="1247775" y="720725"/>
            <a:ext cx="4819650" cy="3600450"/>
          </a:xfrm>
          <a:ln/>
        </p:spPr>
      </p:sp>
      <p:sp>
        <p:nvSpPr>
          <p:cNvPr id="62468" name="Rectangle 3"/>
          <p:cNvSpPr>
            <a:spLocks noGrp="1" noChangeArrowheads="1"/>
          </p:cNvSpPr>
          <p:nvPr>
            <p:ph type="body" idx="1"/>
          </p:nvPr>
        </p:nvSpPr>
        <p:spPr>
          <a:noFill/>
          <a:ln/>
        </p:spPr>
        <p:txBody>
          <a:bodyPr/>
          <a:lstStyle/>
          <a:p>
            <a:r>
              <a:rPr lang="en-CA" smtClean="0"/>
              <a:t>Give the what’s, when’s, where’s, and how’s of the situation</a:t>
            </a:r>
            <a:endParaRPr lang="en-US" smtClean="0"/>
          </a:p>
        </p:txBody>
      </p:sp>
    </p:spTree>
    <p:extLst>
      <p:ext uri="{BB962C8B-B14F-4D97-AF65-F5344CB8AC3E}">
        <p14:creationId xmlns:p14="http://schemas.microsoft.com/office/powerpoint/2010/main" val="3526600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3482995"/>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68452" tIns="34226" rIns="68452" bIns="34226" anchor="ctr"/>
          <a:lstStyle>
            <a:extLst/>
          </a:lstStyle>
          <a:p>
            <a:pPr algn="ctr" eaLnBrk="1" latinLnBrk="0" hangingPunct="1"/>
            <a:endParaRPr kumimoji="0" lang="en-US"/>
          </a:p>
        </p:txBody>
      </p:sp>
      <p:sp>
        <p:nvSpPr>
          <p:cNvPr id="9" name="Title 8"/>
          <p:cNvSpPr>
            <a:spLocks noGrp="1"/>
          </p:cNvSpPr>
          <p:nvPr>
            <p:ph type="ctrTitle"/>
          </p:nvPr>
        </p:nvSpPr>
        <p:spPr>
          <a:xfrm>
            <a:off x="514350" y="1308771"/>
            <a:ext cx="5829300" cy="136639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2697001"/>
            <a:ext cx="5829300" cy="895890"/>
          </a:xfrm>
        </p:spPr>
        <p:txBody>
          <a:bodyPr lIns="34226" rIns="34226"/>
          <a:lstStyle>
            <a:lvl1pPr marL="0" marR="47916" indent="0" algn="r">
              <a:buNone/>
              <a:defRPr>
                <a:solidFill>
                  <a:schemeClr val="tx2"/>
                </a:solidFill>
              </a:defRPr>
            </a:lvl1pPr>
            <a:lvl2pPr marL="342260" indent="0" algn="ctr">
              <a:buNone/>
            </a:lvl2pPr>
            <a:lvl3pPr marL="684520" indent="0" algn="ctr">
              <a:buNone/>
            </a:lvl3pPr>
            <a:lvl4pPr marL="1026780" indent="0" algn="ctr">
              <a:buNone/>
            </a:lvl4pPr>
            <a:lvl5pPr marL="1369040" indent="0" algn="ctr">
              <a:buNone/>
            </a:lvl5pPr>
            <a:lvl6pPr marL="1711300" indent="0" algn="ctr">
              <a:buNone/>
            </a:lvl6pPr>
            <a:lvl7pPr marL="2053560" indent="0" algn="ctr">
              <a:buNone/>
            </a:lvl7pPr>
            <a:lvl8pPr marL="2395819" indent="0" algn="ctr">
              <a:buNone/>
            </a:lvl8pPr>
            <a:lvl9pPr marL="2738079" indent="0" algn="ctr">
              <a:buNone/>
            </a:lvl9pPr>
            <a:extLst/>
          </a:lstStyle>
          <a:p>
            <a:r>
              <a:rPr kumimoji="0" lang="en-US" smtClean="0"/>
              <a:t>Click to edit Master subtitle style</a:t>
            </a:r>
            <a:endParaRPr kumimoji="0" lang="en-US"/>
          </a:p>
        </p:txBody>
      </p:sp>
      <p:grpSp>
        <p:nvGrpSpPr>
          <p:cNvPr id="2" name="Group 1"/>
          <p:cNvGrpSpPr/>
          <p:nvPr/>
        </p:nvGrpSpPr>
        <p:grpSpPr>
          <a:xfrm>
            <a:off x="-2824" y="3698699"/>
            <a:ext cx="6860824" cy="1427869"/>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FB0567F-43F9-4155-8F76-A467676667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106197"/>
            <a:ext cx="6172200" cy="327533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F654D7-8D34-47B5-9F5D-2F669626A3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205090"/>
            <a:ext cx="1333103" cy="417644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205091"/>
            <a:ext cx="4743450" cy="417644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16EF65-17F5-49CF-9021-A777042488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57150"/>
            <a:ext cx="5537200" cy="796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1" y="966789"/>
            <a:ext cx="2695575" cy="392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90976" y="966789"/>
            <a:ext cx="2695575" cy="3927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1"/>
          <p:cNvSpPr>
            <a:spLocks noGrp="1" noChangeArrowheads="1"/>
          </p:cNvSpPr>
          <p:nvPr>
            <p:ph type="dt" sz="half" idx="10"/>
          </p:nvPr>
        </p:nvSpPr>
        <p:spPr>
          <a:ln/>
        </p:spPr>
        <p:txBody>
          <a:bodyPr/>
          <a:lstStyle>
            <a:lvl1pPr>
              <a:defRPr/>
            </a:lvl1pPr>
          </a:lstStyle>
          <a:p>
            <a:endParaRPr lang="en-US"/>
          </a:p>
        </p:txBody>
      </p:sp>
      <p:sp>
        <p:nvSpPr>
          <p:cNvPr id="6" name="Rectangle 32"/>
          <p:cNvSpPr>
            <a:spLocks noGrp="1" noChangeArrowheads="1"/>
          </p:cNvSpPr>
          <p:nvPr>
            <p:ph type="ftr" sz="quarter" idx="11"/>
          </p:nvPr>
        </p:nvSpPr>
        <p:spPr>
          <a:ln/>
        </p:spPr>
        <p:txBody>
          <a:bodyPr/>
          <a:lstStyle>
            <a:lvl1pPr>
              <a:defRPr/>
            </a:lvl1pPr>
          </a:lstStyle>
          <a:p>
            <a:endParaRPr lang="en-US"/>
          </a:p>
        </p:txBody>
      </p:sp>
      <p:sp>
        <p:nvSpPr>
          <p:cNvPr id="7" name="Rectangle 33"/>
          <p:cNvSpPr>
            <a:spLocks noGrp="1" noChangeArrowheads="1"/>
          </p:cNvSpPr>
          <p:nvPr>
            <p:ph type="sldNum" sz="quarter" idx="12"/>
          </p:nvPr>
        </p:nvSpPr>
        <p:spPr>
          <a:ln/>
        </p:spPr>
        <p:txBody>
          <a:bodyPr/>
          <a:lstStyle>
            <a:lvl1pPr>
              <a:defRPr/>
            </a:lvl1pPr>
          </a:lstStyle>
          <a:p>
            <a:fld id="{4768235A-CE6A-4124-92D6-2DFCA5933223}" type="slidenum">
              <a:rPr lang="en-US"/>
              <a:pPr/>
              <a:t>‹#›</a:t>
            </a:fld>
            <a:endParaRPr lang="en-US"/>
          </a:p>
        </p:txBody>
      </p:sp>
    </p:spTree>
    <p:extLst>
      <p:ext uri="{BB962C8B-B14F-4D97-AF65-F5344CB8AC3E}">
        <p14:creationId xmlns:p14="http://schemas.microsoft.com/office/powerpoint/2010/main" val="248837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4B4407-2AD8-49BE-BC30-4FDC605206C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82" y="791350"/>
            <a:ext cx="5829300" cy="1365673"/>
          </a:xfrm>
        </p:spPr>
        <p:txBody>
          <a:bodyPr vert="horz" anchor="b">
            <a:normAutofit/>
            <a:scene3d>
              <a:camera prst="orthographicFront"/>
              <a:lightRig rig="soft" dir="t"/>
            </a:scene3d>
            <a:sp3d prstMaterial="softEdge">
              <a:bevelT w="25400" h="25400"/>
            </a:sp3d>
          </a:bodyPr>
          <a:lstStyle>
            <a:lvl1pPr algn="r">
              <a:buNone/>
              <a:defRPr sz="36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2189283"/>
            <a:ext cx="3429000" cy="1086451"/>
          </a:xfrm>
        </p:spPr>
        <p:txBody>
          <a:bodyPr lIns="68452" rIns="68452" anchor="t"/>
          <a:lstStyle>
            <a:lvl1pPr marL="0" indent="0" algn="l">
              <a:buNone/>
              <a:defRPr sz="1700">
                <a:solidFill>
                  <a:schemeClr val="tx1"/>
                </a:solidFill>
              </a:defRPr>
            </a:lvl1pPr>
            <a:lvl2pPr>
              <a:buNone/>
              <a:defRPr sz="1300">
                <a:solidFill>
                  <a:schemeClr val="tx1">
                    <a:tint val="75000"/>
                  </a:schemeClr>
                </a:solidFill>
              </a:defRPr>
            </a:lvl2pPr>
            <a:lvl3pPr>
              <a:buNone/>
              <a:defRPr sz="1200">
                <a:solidFill>
                  <a:schemeClr val="tx1">
                    <a:tint val="75000"/>
                  </a:schemeClr>
                </a:solidFill>
              </a:defRPr>
            </a:lvl3pPr>
            <a:lvl4pPr>
              <a:buNone/>
              <a:defRPr sz="1000">
                <a:solidFill>
                  <a:schemeClr val="tx1">
                    <a:tint val="75000"/>
                  </a:schemeClr>
                </a:solidFill>
              </a:defRPr>
            </a:lvl4pPr>
            <a:lvl5pPr>
              <a:buNone/>
              <a:defRPr sz="1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4D0A58-5A04-4DE9-BA10-C99082E7257A}" type="slidenum">
              <a:rPr lang="en-US" smtClean="0"/>
              <a:pPr/>
              <a:t>‹#›</a:t>
            </a:fld>
            <a:endParaRPr lang="en-US"/>
          </a:p>
        </p:txBody>
      </p:sp>
      <p:sp>
        <p:nvSpPr>
          <p:cNvPr id="7" name="Chevron 6"/>
          <p:cNvSpPr/>
          <p:nvPr/>
        </p:nvSpPr>
        <p:spPr>
          <a:xfrm>
            <a:off x="2727510" y="2244364"/>
            <a:ext cx="137160" cy="17070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68452" tIns="34226" rIns="68452" bIns="34226" anchor="ctr"/>
          <a:lstStyle>
            <a:extLst/>
          </a:lstStyle>
          <a:p>
            <a:pPr algn="l" eaLnBrk="1" latinLnBrk="0" hangingPunct="1"/>
            <a:endParaRPr kumimoji="0" lang="en-US"/>
          </a:p>
        </p:txBody>
      </p:sp>
      <p:sp>
        <p:nvSpPr>
          <p:cNvPr id="8" name="Chevron 7"/>
          <p:cNvSpPr/>
          <p:nvPr/>
        </p:nvSpPr>
        <p:spPr>
          <a:xfrm>
            <a:off x="2587698" y="2244364"/>
            <a:ext cx="137160" cy="17070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68452" tIns="34226" rIns="68452" bIns="34226"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106196"/>
            <a:ext cx="3028950" cy="3379805"/>
          </a:xfrm>
        </p:spPr>
        <p:txBody>
          <a:bodyPr/>
          <a:lstStyle>
            <a:lvl1pPr>
              <a:defRPr sz="2100"/>
            </a:lvl1pPr>
            <a:lvl2pPr>
              <a:defRPr sz="1800"/>
            </a:lvl2pPr>
            <a:lvl3pPr>
              <a:defRPr sz="1500"/>
            </a:lvl3pPr>
            <a:lvl4pPr>
              <a:defRPr sz="1300"/>
            </a:lvl4pPr>
            <a:lvl5pPr>
              <a:defRPr sz="1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106196"/>
            <a:ext cx="3028950" cy="3379805"/>
          </a:xfrm>
        </p:spPr>
        <p:txBody>
          <a:bodyPr/>
          <a:lstStyle>
            <a:lvl1pPr>
              <a:defRPr sz="2100"/>
            </a:lvl1pPr>
            <a:lvl2pPr>
              <a:defRPr sz="1800"/>
            </a:lvl2pPr>
            <a:lvl3pPr>
              <a:defRPr sz="1500"/>
            </a:lvl3pPr>
            <a:lvl4pPr>
              <a:defRPr sz="1300"/>
            </a:lvl4pPr>
            <a:lvl5pPr>
              <a:defRPr sz="1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4ADF0C-AD92-4501-ADB1-4D1ECFF9E9E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3903"/>
            <a:ext cx="6172200" cy="8535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040117"/>
            <a:ext cx="3030141" cy="569031"/>
          </a:xfrm>
          <a:solidFill>
            <a:schemeClr val="accent1"/>
          </a:solidFill>
          <a:ln w="9652">
            <a:solidFill>
              <a:schemeClr val="accent1"/>
            </a:solidFill>
            <a:miter lim="800000"/>
          </a:ln>
        </p:spPr>
        <p:txBody>
          <a:bodyPr lIns="136904" anchor="ctr"/>
          <a:lstStyle>
            <a:lvl1pPr marL="0" indent="0">
              <a:buNone/>
              <a:defRPr sz="1800" b="0">
                <a:solidFill>
                  <a:schemeClr val="bg1"/>
                </a:solidFill>
              </a:defRPr>
            </a:lvl1pPr>
            <a:lvl2pPr>
              <a:buNone/>
              <a:defRPr sz="1500" b="1"/>
            </a:lvl2pPr>
            <a:lvl3pPr>
              <a:buNone/>
              <a:defRPr sz="1300" b="1"/>
            </a:lvl3pPr>
            <a:lvl4pPr>
              <a:buNone/>
              <a:defRPr sz="1200" b="1"/>
            </a:lvl4pPr>
            <a:lvl5pPr>
              <a:buNone/>
              <a:defRPr sz="12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4040117"/>
            <a:ext cx="3031331" cy="569031"/>
          </a:xfrm>
          <a:solidFill>
            <a:schemeClr val="accent1"/>
          </a:solidFill>
          <a:ln w="9652">
            <a:solidFill>
              <a:schemeClr val="accent1"/>
            </a:solidFill>
            <a:miter lim="800000"/>
          </a:ln>
        </p:spPr>
        <p:txBody>
          <a:bodyPr lIns="136904" anchor="ctr"/>
          <a:lstStyle>
            <a:lvl1pPr marL="0" indent="0">
              <a:buNone/>
              <a:defRPr sz="1800" b="0">
                <a:solidFill>
                  <a:schemeClr val="bg1"/>
                </a:solidFill>
              </a:defRPr>
            </a:lvl1pPr>
            <a:lvl2pPr>
              <a:buNone/>
              <a:defRPr sz="1500" b="1"/>
            </a:lvl2pPr>
            <a:lvl3pPr>
              <a:buNone/>
              <a:defRPr sz="1300" b="1"/>
            </a:lvl3pPr>
            <a:lvl4pPr>
              <a:buNone/>
              <a:defRPr sz="1200" b="1"/>
            </a:lvl4pPr>
            <a:lvl5pPr>
              <a:buNone/>
              <a:defRPr sz="12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078540"/>
            <a:ext cx="3030141" cy="2943548"/>
          </a:xfrm>
          <a:ln>
            <a:noFill/>
            <a:prstDash val="sysDash"/>
            <a:miter lim="800000"/>
          </a:ln>
        </p:spPr>
        <p:txBody>
          <a:bodyPr/>
          <a:lstStyle>
            <a:lvl1pPr>
              <a:defRPr sz="1800"/>
            </a:lvl1pPr>
            <a:lvl2pPr>
              <a:defRPr sz="1500"/>
            </a:lvl2pPr>
            <a:lvl3pPr>
              <a:defRPr sz="1300"/>
            </a:lvl3pPr>
            <a:lvl4pPr>
              <a:defRPr sz="1200"/>
            </a:lvl4pPr>
            <a:lvl5pPr>
              <a:defRPr sz="1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078540"/>
            <a:ext cx="3031331" cy="2943548"/>
          </a:xfrm>
          <a:ln>
            <a:noFill/>
            <a:prstDash val="sysDash"/>
            <a:miter lim="800000"/>
          </a:ln>
        </p:spPr>
        <p:txBody>
          <a:bodyPr/>
          <a:lstStyle>
            <a:lvl1pPr>
              <a:spcBef>
                <a:spcPts val="0"/>
              </a:spcBef>
              <a:defRPr sz="1800"/>
            </a:lvl1pPr>
            <a:lvl2pPr>
              <a:defRPr sz="1500"/>
            </a:lvl2pPr>
            <a:lvl3pPr>
              <a:defRPr sz="1300"/>
            </a:lvl3pPr>
            <a:lvl4pPr>
              <a:defRPr sz="1200"/>
            </a:lvl4pPr>
            <a:lvl5pPr>
              <a:defRPr sz="1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C1DB7-ED8E-4D7F-83FF-EAF210C8CE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4FC59B-A020-4FEB-98FF-5AB156D9630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66A2DB-5FEF-4516-A808-91542E116D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41796"/>
            <a:ext cx="5611332" cy="341418"/>
          </a:xfrm>
        </p:spPr>
        <p:txBody>
          <a:bodyPr vert="horz" anchor="t">
            <a:noAutofit/>
            <a:sp3d prstMaterial="softEdge">
              <a:bevelT w="0" h="0"/>
            </a:sp3d>
          </a:bodyPr>
          <a:lstStyle>
            <a:lvl1pPr algn="r">
              <a:buNone/>
              <a:defRPr sz="19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3998972"/>
            <a:ext cx="2980944" cy="682837"/>
          </a:xfrm>
        </p:spPr>
        <p:txBody>
          <a:bodyPr/>
          <a:lstStyle>
            <a:lvl1pPr marL="0" indent="0" algn="r">
              <a:buNone/>
              <a:defRPr sz="1200"/>
            </a:lvl1pPr>
            <a:lvl2pPr>
              <a:buNone/>
              <a:defRPr sz="900"/>
            </a:lvl2pPr>
            <a:lvl3pPr>
              <a:buNone/>
              <a:defRPr sz="700"/>
            </a:lvl3pPr>
            <a:lvl4pPr>
              <a:buNone/>
              <a:defRPr sz="700"/>
            </a:lvl4pPr>
            <a:lvl5pPr>
              <a:buNone/>
              <a:defRPr sz="7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204851"/>
            <a:ext cx="5609844" cy="3414183"/>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4785191"/>
            <a:ext cx="1440180" cy="273135"/>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08A055-D61D-4844-BDF3-2D263EB795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4064911"/>
            <a:ext cx="5372100" cy="484073"/>
          </a:xfrm>
          <a:noFill/>
        </p:spPr>
        <p:txBody>
          <a:bodyPr lIns="68452" tIns="0" rIns="68452" anchor="t"/>
          <a:lstStyle>
            <a:lvl1pPr marL="0" marR="13690" indent="0" algn="r">
              <a:buNone/>
              <a:defRPr sz="1000"/>
            </a:lvl1pPr>
            <a:lvl2pPr>
              <a:defRPr sz="900"/>
            </a:lvl2pPr>
            <a:lvl3pPr>
              <a:defRPr sz="700"/>
            </a:lvl3pPr>
            <a:lvl4pPr>
              <a:defRPr sz="700"/>
            </a:lvl4pPr>
            <a:lvl5pPr>
              <a:defRPr sz="7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141860"/>
            <a:ext cx="6515100" cy="327761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3285054" y="4785192"/>
            <a:ext cx="1763011" cy="272660"/>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3C7288-56AB-420B-9CCC-FC7CDE01B68E}" type="slidenum">
              <a:rPr lang="en-US" smtClean="0"/>
              <a:pPr/>
              <a:t>‹#›</a:t>
            </a:fld>
            <a:endParaRPr lang="en-US"/>
          </a:p>
        </p:txBody>
      </p:sp>
      <p:sp>
        <p:nvSpPr>
          <p:cNvPr id="2" name="Title 1"/>
          <p:cNvSpPr>
            <a:spLocks noGrp="1"/>
          </p:cNvSpPr>
          <p:nvPr>
            <p:ph type="title"/>
          </p:nvPr>
        </p:nvSpPr>
        <p:spPr>
          <a:xfrm>
            <a:off x="171450" y="3633075"/>
            <a:ext cx="6056574" cy="420181"/>
          </a:xfrm>
          <a:noFill/>
        </p:spPr>
        <p:txBody>
          <a:bodyPr anchor="t">
            <a:sp3d prstMaterial="softEdge"/>
          </a:bodyPr>
          <a:lstStyle>
            <a:lvl1pPr marR="0" algn="r">
              <a:buNone/>
              <a:defRPr sz="22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4439436"/>
            <a:ext cx="3705468" cy="68782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452" tIns="34226" rIns="68452" bIns="34226" anchor="t" compatLnSpc="1"/>
          <a:lstStyle>
            <a:extLst/>
          </a:lstStyle>
          <a:p>
            <a:endParaRPr kumimoji="0" lang="en-US"/>
          </a:p>
        </p:txBody>
      </p:sp>
      <p:sp>
        <p:nvSpPr>
          <p:cNvPr id="9" name="Freeform 8"/>
          <p:cNvSpPr>
            <a:spLocks/>
          </p:cNvSpPr>
          <p:nvPr/>
        </p:nvSpPr>
        <p:spPr bwMode="auto">
          <a:xfrm>
            <a:off x="364288" y="4435012"/>
            <a:ext cx="2767838" cy="69706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452" tIns="34226" rIns="68452" bIns="34226" anchor="t" compatLnSpc="1"/>
          <a:lstStyle>
            <a:extLst/>
          </a:lstStyle>
          <a:p>
            <a:endParaRPr kumimoji="0" lang="en-US"/>
          </a:p>
        </p:txBody>
      </p:sp>
      <p:sp>
        <p:nvSpPr>
          <p:cNvPr id="10" name="Right Triangle 9"/>
          <p:cNvSpPr>
            <a:spLocks/>
          </p:cNvSpPr>
          <p:nvPr/>
        </p:nvSpPr>
        <p:spPr bwMode="auto">
          <a:xfrm>
            <a:off x="-4532" y="4324672"/>
            <a:ext cx="2551736" cy="80714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452" tIns="34226" rIns="68452" bIns="34226" anchor="ctr" compatLnSpc="1"/>
          <a:lstStyle>
            <a:extLst/>
          </a:lstStyle>
          <a:p>
            <a:pPr algn="ctr" eaLnBrk="1" latinLnBrk="0" hangingPunct="1"/>
            <a:endParaRPr kumimoji="0" lang="en-US"/>
          </a:p>
        </p:txBody>
      </p:sp>
      <p:cxnSp>
        <p:nvCxnSpPr>
          <p:cNvPr id="11" name="Straight Connector 10"/>
          <p:cNvCxnSpPr/>
          <p:nvPr/>
        </p:nvCxnSpPr>
        <p:spPr>
          <a:xfrm>
            <a:off x="-6928" y="4322047"/>
            <a:ext cx="2554132" cy="80977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3725164"/>
            <a:ext cx="137160" cy="17070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68452" tIns="34226" rIns="68452" bIns="34226" anchor="ctr"/>
          <a:lstStyle>
            <a:extLst/>
          </a:lstStyle>
          <a:p>
            <a:pPr algn="l" eaLnBrk="1" latinLnBrk="0" hangingPunct="1"/>
            <a:endParaRPr kumimoji="0" lang="en-US"/>
          </a:p>
        </p:txBody>
      </p:sp>
      <p:sp>
        <p:nvSpPr>
          <p:cNvPr id="13" name="Chevron 12"/>
          <p:cNvSpPr/>
          <p:nvPr/>
        </p:nvSpPr>
        <p:spPr>
          <a:xfrm>
            <a:off x="6358272" y="3725164"/>
            <a:ext cx="137160" cy="17070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68452" tIns="34226" rIns="68452" bIns="34226"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4439436"/>
            <a:ext cx="3705468" cy="68782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452" tIns="34226" rIns="68452" bIns="34226" anchor="t" compatLnSpc="1"/>
          <a:lstStyle>
            <a:extLst/>
          </a:lstStyle>
          <a:p>
            <a:endParaRPr kumimoji="0" lang="en-US"/>
          </a:p>
        </p:txBody>
      </p:sp>
      <p:sp>
        <p:nvSpPr>
          <p:cNvPr id="12" name="Freeform 11"/>
          <p:cNvSpPr>
            <a:spLocks/>
          </p:cNvSpPr>
          <p:nvPr/>
        </p:nvSpPr>
        <p:spPr bwMode="auto">
          <a:xfrm>
            <a:off x="364288" y="4435012"/>
            <a:ext cx="2767838" cy="69706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452" tIns="34226" rIns="68452" bIns="34226" anchor="t" compatLnSpc="1"/>
          <a:lstStyle>
            <a:extLst/>
          </a:lstStyle>
          <a:p>
            <a:endParaRPr kumimoji="0" lang="en-US"/>
          </a:p>
        </p:txBody>
      </p:sp>
      <p:sp>
        <p:nvSpPr>
          <p:cNvPr id="14" name="Right Triangle 13"/>
          <p:cNvSpPr>
            <a:spLocks/>
          </p:cNvSpPr>
          <p:nvPr/>
        </p:nvSpPr>
        <p:spPr bwMode="auto">
          <a:xfrm>
            <a:off x="-4532" y="4324672"/>
            <a:ext cx="2551736" cy="80714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452" tIns="34226" rIns="68452" bIns="34226" anchor="ctr" compatLnSpc="1"/>
          <a:lstStyle>
            <a:extLst/>
          </a:lstStyle>
          <a:p>
            <a:pPr algn="ctr" eaLnBrk="1" latinLnBrk="0" hangingPunct="1"/>
            <a:endParaRPr kumimoji="0" lang="en-US"/>
          </a:p>
        </p:txBody>
      </p:sp>
      <p:cxnSp>
        <p:nvCxnSpPr>
          <p:cNvPr id="15" name="Straight Connector 14"/>
          <p:cNvCxnSpPr/>
          <p:nvPr/>
        </p:nvCxnSpPr>
        <p:spPr>
          <a:xfrm>
            <a:off x="-6928" y="4322047"/>
            <a:ext cx="2554132" cy="80977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205088"/>
            <a:ext cx="6172200" cy="853546"/>
          </a:xfrm>
          <a:prstGeom prst="rect">
            <a:avLst/>
          </a:prstGeom>
        </p:spPr>
        <p:txBody>
          <a:bodyPr vert="horz" lIns="68452" tIns="34226" rIns="68452" bIns="34226"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106196"/>
            <a:ext cx="6172200" cy="3379805"/>
          </a:xfrm>
          <a:prstGeom prst="rect">
            <a:avLst/>
          </a:prstGeom>
        </p:spPr>
        <p:txBody>
          <a:bodyPr vert="horz" lIns="68452" tIns="34226" rIns="68452" bIns="34226">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4785191"/>
            <a:ext cx="1440180" cy="273135"/>
          </a:xfrm>
          <a:prstGeom prst="rect">
            <a:avLst/>
          </a:prstGeom>
        </p:spPr>
        <p:txBody>
          <a:bodyPr vert="horz" lIns="68452" tIns="34226" rIns="68452" bIns="34226" anchor="b"/>
          <a:lstStyle>
            <a:lvl1pPr algn="l" eaLnBrk="1" latinLnBrk="0" hangingPunct="1">
              <a:defRPr kumimoji="0" sz="700">
                <a:solidFill>
                  <a:schemeClr val="tx1"/>
                </a:solidFill>
              </a:defRPr>
            </a:lvl1pPr>
            <a:extLst/>
          </a:lstStyle>
          <a:p>
            <a:endParaRPr lang="en-US"/>
          </a:p>
        </p:txBody>
      </p:sp>
      <p:sp>
        <p:nvSpPr>
          <p:cNvPr id="22" name="Footer Placeholder 21"/>
          <p:cNvSpPr>
            <a:spLocks noGrp="1"/>
          </p:cNvSpPr>
          <p:nvPr>
            <p:ph type="ftr" sz="quarter" idx="3"/>
          </p:nvPr>
        </p:nvSpPr>
        <p:spPr>
          <a:xfrm>
            <a:off x="3285054" y="4785192"/>
            <a:ext cx="1763011" cy="272660"/>
          </a:xfrm>
          <a:prstGeom prst="rect">
            <a:avLst/>
          </a:prstGeom>
        </p:spPr>
        <p:txBody>
          <a:bodyPr vert="horz" lIns="68452" tIns="34226" rIns="68452" bIns="34226" anchor="b"/>
          <a:lstStyle>
            <a:lvl1pPr algn="r" eaLnBrk="1" latinLnBrk="0" hangingPunct="1">
              <a:defRPr kumimoji="0" sz="7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4785192"/>
            <a:ext cx="274320" cy="272660"/>
          </a:xfrm>
          <a:prstGeom prst="rect">
            <a:avLst/>
          </a:prstGeom>
        </p:spPr>
        <p:txBody>
          <a:bodyPr vert="horz" lIns="68452" tIns="34226" rIns="68452" bIns="34226" anchor="b"/>
          <a:lstStyle>
            <a:lvl1pPr algn="r" eaLnBrk="1" latinLnBrk="0" hangingPunct="1">
              <a:defRPr kumimoji="0" sz="700" b="0">
                <a:solidFill>
                  <a:schemeClr val="tx1"/>
                </a:solidFill>
              </a:defRPr>
            </a:lvl1pPr>
            <a:extLst/>
          </a:lstStyle>
          <a:p>
            <a:fld id="{4593343E-5396-4C69-9382-4D20117AF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xStyles>
    <p:titleStyle>
      <a:lvl1pPr algn="l" rtl="0" eaLnBrk="1" latinLnBrk="0" hangingPunct="1">
        <a:spcBef>
          <a:spcPct val="0"/>
        </a:spcBef>
        <a:buNone/>
        <a:defRPr kumimoji="0" sz="3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3808" indent="-191666" algn="l" rtl="0" eaLnBrk="1" latinLnBrk="0" hangingPunct="1">
        <a:spcBef>
          <a:spcPts val="299"/>
        </a:spcBef>
        <a:spcAft>
          <a:spcPts val="0"/>
        </a:spcAft>
        <a:buClr>
          <a:schemeClr val="accent1"/>
        </a:buClr>
        <a:buSzPct val="68000"/>
        <a:buFont typeface="Wingdings 3"/>
        <a:buChar char=""/>
        <a:defRPr kumimoji="0" sz="2000" kern="1200">
          <a:solidFill>
            <a:schemeClr val="tx1"/>
          </a:solidFill>
          <a:latin typeface="+mn-lt"/>
          <a:ea typeface="+mn-ea"/>
          <a:cs typeface="+mn-cs"/>
        </a:defRPr>
      </a:lvl1pPr>
      <a:lvl2pPr marL="465473" indent="-171130" algn="l" rtl="0" eaLnBrk="1" latinLnBrk="0" hangingPunct="1">
        <a:spcBef>
          <a:spcPts val="243"/>
        </a:spcBef>
        <a:buClr>
          <a:schemeClr val="accent1"/>
        </a:buClr>
        <a:buFont typeface="Verdana"/>
        <a:buChar char="◦"/>
        <a:defRPr kumimoji="0" sz="1700" kern="1200">
          <a:solidFill>
            <a:schemeClr val="tx1"/>
          </a:solidFill>
          <a:latin typeface="+mn-lt"/>
          <a:ea typeface="+mn-ea"/>
          <a:cs typeface="+mn-cs"/>
        </a:defRPr>
      </a:lvl2pPr>
      <a:lvl3pPr marL="643449" indent="-171130" algn="l" rtl="0" eaLnBrk="1" latinLnBrk="0" hangingPunct="1">
        <a:spcBef>
          <a:spcPts val="262"/>
        </a:spcBef>
        <a:buClr>
          <a:schemeClr val="accent2"/>
        </a:buClr>
        <a:buSzPct val="100000"/>
        <a:buFont typeface="Wingdings 2"/>
        <a:buChar char=""/>
        <a:defRPr kumimoji="0" sz="1600" kern="1200">
          <a:solidFill>
            <a:schemeClr val="tx1"/>
          </a:solidFill>
          <a:latin typeface="+mn-lt"/>
          <a:ea typeface="+mn-ea"/>
          <a:cs typeface="+mn-cs"/>
        </a:defRPr>
      </a:lvl3pPr>
      <a:lvl4pPr marL="855650" indent="-171130" algn="l" rtl="0" eaLnBrk="1" latinLnBrk="0" hangingPunct="1">
        <a:spcBef>
          <a:spcPts val="262"/>
        </a:spcBef>
        <a:buClr>
          <a:schemeClr val="accent2"/>
        </a:buClr>
        <a:buFont typeface="Wingdings 2"/>
        <a:buChar char=""/>
        <a:defRPr kumimoji="0" sz="1400" kern="1200">
          <a:solidFill>
            <a:schemeClr val="tx1"/>
          </a:solidFill>
          <a:latin typeface="+mn-lt"/>
          <a:ea typeface="+mn-ea"/>
          <a:cs typeface="+mn-cs"/>
        </a:defRPr>
      </a:lvl4pPr>
      <a:lvl5pPr marL="1026780" indent="-171130" algn="l" rtl="0" eaLnBrk="1" latinLnBrk="0" hangingPunct="1">
        <a:spcBef>
          <a:spcPts val="262"/>
        </a:spcBef>
        <a:buClr>
          <a:schemeClr val="accent2"/>
        </a:buClr>
        <a:buFont typeface="Wingdings 2"/>
        <a:buChar char=""/>
        <a:defRPr kumimoji="0" sz="1300" kern="1200">
          <a:solidFill>
            <a:schemeClr val="tx1"/>
          </a:solidFill>
          <a:latin typeface="+mn-lt"/>
          <a:ea typeface="+mn-ea"/>
          <a:cs typeface="+mn-cs"/>
        </a:defRPr>
      </a:lvl5pPr>
      <a:lvl6pPr marL="1197910" indent="-171130" algn="l" rtl="0" eaLnBrk="1" latinLnBrk="0" hangingPunct="1">
        <a:spcBef>
          <a:spcPts val="262"/>
        </a:spcBef>
        <a:buClr>
          <a:schemeClr val="accent3"/>
        </a:buClr>
        <a:buFont typeface="Wingdings 2"/>
        <a:buChar char=""/>
        <a:defRPr kumimoji="0" sz="1300" kern="1200">
          <a:solidFill>
            <a:schemeClr val="tx1"/>
          </a:solidFill>
          <a:latin typeface="+mn-lt"/>
          <a:ea typeface="+mn-ea"/>
          <a:cs typeface="+mn-cs"/>
        </a:defRPr>
      </a:lvl6pPr>
      <a:lvl7pPr marL="1369040" indent="-171130" algn="l" rtl="0" eaLnBrk="1" latinLnBrk="0" hangingPunct="1">
        <a:spcBef>
          <a:spcPts val="262"/>
        </a:spcBef>
        <a:buClr>
          <a:schemeClr val="accent3"/>
        </a:buClr>
        <a:buFont typeface="Wingdings 2"/>
        <a:buChar char=""/>
        <a:defRPr kumimoji="0" sz="1200" kern="1200">
          <a:solidFill>
            <a:schemeClr val="tx1"/>
          </a:solidFill>
          <a:latin typeface="+mn-lt"/>
          <a:ea typeface="+mn-ea"/>
          <a:cs typeface="+mn-cs"/>
        </a:defRPr>
      </a:lvl7pPr>
      <a:lvl8pPr marL="1540170" indent="-171130" algn="l" rtl="0" eaLnBrk="1" latinLnBrk="0" hangingPunct="1">
        <a:spcBef>
          <a:spcPts val="262"/>
        </a:spcBef>
        <a:buClr>
          <a:schemeClr val="accent3"/>
        </a:buClr>
        <a:buFont typeface="Wingdings 2"/>
        <a:buChar char=""/>
        <a:defRPr kumimoji="0" sz="1200" kern="1200">
          <a:solidFill>
            <a:schemeClr val="tx1"/>
          </a:solidFill>
          <a:latin typeface="+mn-lt"/>
          <a:ea typeface="+mn-ea"/>
          <a:cs typeface="+mn-cs"/>
        </a:defRPr>
      </a:lvl8pPr>
      <a:lvl9pPr marL="1711300" indent="-171130" algn="l" rtl="0" eaLnBrk="1" latinLnBrk="0" hangingPunct="1">
        <a:spcBef>
          <a:spcPts val="262"/>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260" algn="l" rtl="0" eaLnBrk="1" latinLnBrk="0" hangingPunct="1">
        <a:defRPr kumimoji="0" kern="1200">
          <a:solidFill>
            <a:schemeClr val="tx1"/>
          </a:solidFill>
          <a:latin typeface="+mn-lt"/>
          <a:ea typeface="+mn-ea"/>
          <a:cs typeface="+mn-cs"/>
        </a:defRPr>
      </a:lvl2pPr>
      <a:lvl3pPr marL="684520" algn="l" rtl="0" eaLnBrk="1" latinLnBrk="0" hangingPunct="1">
        <a:defRPr kumimoji="0" kern="1200">
          <a:solidFill>
            <a:schemeClr val="tx1"/>
          </a:solidFill>
          <a:latin typeface="+mn-lt"/>
          <a:ea typeface="+mn-ea"/>
          <a:cs typeface="+mn-cs"/>
        </a:defRPr>
      </a:lvl3pPr>
      <a:lvl4pPr marL="1026780" algn="l" rtl="0" eaLnBrk="1" latinLnBrk="0" hangingPunct="1">
        <a:defRPr kumimoji="0" kern="1200">
          <a:solidFill>
            <a:schemeClr val="tx1"/>
          </a:solidFill>
          <a:latin typeface="+mn-lt"/>
          <a:ea typeface="+mn-ea"/>
          <a:cs typeface="+mn-cs"/>
        </a:defRPr>
      </a:lvl4pPr>
      <a:lvl5pPr marL="1369040" algn="l" rtl="0" eaLnBrk="1" latinLnBrk="0" hangingPunct="1">
        <a:defRPr kumimoji="0" kern="1200">
          <a:solidFill>
            <a:schemeClr val="tx1"/>
          </a:solidFill>
          <a:latin typeface="+mn-lt"/>
          <a:ea typeface="+mn-ea"/>
          <a:cs typeface="+mn-cs"/>
        </a:defRPr>
      </a:lvl5pPr>
      <a:lvl6pPr marL="1711300" algn="l" rtl="0" eaLnBrk="1" latinLnBrk="0" hangingPunct="1">
        <a:defRPr kumimoji="0" kern="1200">
          <a:solidFill>
            <a:schemeClr val="tx1"/>
          </a:solidFill>
          <a:latin typeface="+mn-lt"/>
          <a:ea typeface="+mn-ea"/>
          <a:cs typeface="+mn-cs"/>
        </a:defRPr>
      </a:lvl6pPr>
      <a:lvl7pPr marL="2053560" algn="l" rtl="0" eaLnBrk="1" latinLnBrk="0" hangingPunct="1">
        <a:defRPr kumimoji="0" kern="1200">
          <a:solidFill>
            <a:schemeClr val="tx1"/>
          </a:solidFill>
          <a:latin typeface="+mn-lt"/>
          <a:ea typeface="+mn-ea"/>
          <a:cs typeface="+mn-cs"/>
        </a:defRPr>
      </a:lvl7pPr>
      <a:lvl8pPr marL="2395819" algn="l" rtl="0" eaLnBrk="1" latinLnBrk="0" hangingPunct="1">
        <a:defRPr kumimoji="0" kern="1200">
          <a:solidFill>
            <a:schemeClr val="tx1"/>
          </a:solidFill>
          <a:latin typeface="+mn-lt"/>
          <a:ea typeface="+mn-ea"/>
          <a:cs typeface="+mn-cs"/>
        </a:defRPr>
      </a:lvl8pPr>
      <a:lvl9pPr marL="273807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areerplayer.com/tips-and-advice/general-advice/interview-ti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biginterview.com/blog/2011/09/tell-me-about-yourself.html" TargetMode="External"/><Relationship Id="rId2" Type="http://schemas.openxmlformats.org/officeDocument/2006/relationships/hyperlink" Target="https://biginterview.com/blog/2015/02/how-to-sell-yourself-in-an-interview.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oodwillekl.com/p/387/l/441/t/Goodwill-Essex-Kent-Lambton-|-About-Us" TargetMode="External"/><Relationship Id="rId2" Type="http://schemas.openxmlformats.org/officeDocument/2006/relationships/hyperlink" Target="http://www.youtube.com/watch?v=vuDCk61faX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Covers everything from week one through week nine</a:t>
            </a:r>
          </a:p>
          <a:p>
            <a:r>
              <a:rPr lang="en-US" dirty="0" smtClean="0"/>
              <a:t>Review </a:t>
            </a:r>
            <a:r>
              <a:rPr lang="en-US" dirty="0"/>
              <a:t>P</a:t>
            </a:r>
            <a:r>
              <a:rPr lang="en-US" dirty="0" smtClean="0"/>
              <a:t>owerPoints, videos, articles, assignments, on-line material, etc.</a:t>
            </a:r>
          </a:p>
          <a:p>
            <a:r>
              <a:rPr lang="en-US" dirty="0" smtClean="0"/>
              <a:t>Multiple choice and short answer</a:t>
            </a:r>
            <a:endParaRPr lang="en-US" dirty="0"/>
          </a:p>
        </p:txBody>
      </p:sp>
      <p:sp>
        <p:nvSpPr>
          <p:cNvPr id="3" name="Title 2"/>
          <p:cNvSpPr>
            <a:spLocks noGrp="1"/>
          </p:cNvSpPr>
          <p:nvPr>
            <p:ph type="title"/>
          </p:nvPr>
        </p:nvSpPr>
        <p:spPr/>
        <p:txBody>
          <a:bodyPr/>
          <a:lstStyle/>
          <a:p>
            <a:r>
              <a:rPr lang="en-US" dirty="0" smtClean="0"/>
              <a:t>Final Test – in class	</a:t>
            </a:r>
            <a:endParaRPr lang="en-US" dirty="0"/>
          </a:p>
        </p:txBody>
      </p:sp>
    </p:spTree>
    <p:extLst>
      <p:ext uri="{BB962C8B-B14F-4D97-AF65-F5344CB8AC3E}">
        <p14:creationId xmlns:p14="http://schemas.microsoft.com/office/powerpoint/2010/main" val="40009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a:xfrm>
            <a:off x="285750" y="1060450"/>
            <a:ext cx="6572250" cy="3833813"/>
          </a:xfrm>
        </p:spPr>
        <p:txBody>
          <a:bodyPr/>
          <a:lstStyle/>
          <a:p>
            <a:pPr marL="192084" indent="-192084" defTabSz="512753">
              <a:defRPr/>
            </a:pPr>
            <a:r>
              <a:rPr lang="en-US" sz="1800" dirty="0" smtClean="0">
                <a:latin typeface="Calibri" panose="020F0502020204030204" pitchFamily="34" charset="0"/>
              </a:rPr>
              <a:t>You have researched the company!</a:t>
            </a:r>
          </a:p>
          <a:p>
            <a:pPr marL="192084" indent="-192084" defTabSz="512753">
              <a:defRPr/>
            </a:pPr>
            <a:r>
              <a:rPr lang="en-US" sz="1800" dirty="0" smtClean="0">
                <a:latin typeface="Calibri" panose="020F0502020204030204" pitchFamily="34" charset="0"/>
              </a:rPr>
              <a:t>You’ve done a mock interview!</a:t>
            </a:r>
          </a:p>
          <a:p>
            <a:pPr marL="192084" indent="-192084" defTabSz="512753">
              <a:defRPr/>
            </a:pPr>
            <a:r>
              <a:rPr lang="en-US" sz="1800" dirty="0" smtClean="0">
                <a:latin typeface="Calibri" panose="020F0502020204030204" pitchFamily="34" charset="0"/>
              </a:rPr>
              <a:t>You’re properly dressed!</a:t>
            </a:r>
          </a:p>
          <a:p>
            <a:pPr marL="192084" indent="-192084" defTabSz="512753">
              <a:defRPr/>
            </a:pPr>
            <a:r>
              <a:rPr lang="en-US" sz="1800" dirty="0" smtClean="0">
                <a:latin typeface="Calibri" panose="020F0502020204030204" pitchFamily="34" charset="0"/>
              </a:rPr>
              <a:t>You’re early for your interview!</a:t>
            </a:r>
          </a:p>
          <a:p>
            <a:pPr marL="192084" indent="-192084" defTabSz="512753">
              <a:buNone/>
              <a:defRPr/>
            </a:pPr>
            <a:endParaRPr lang="en-US" sz="1400" b="1" dirty="0">
              <a:solidFill>
                <a:srgbClr val="990099"/>
              </a:solidFill>
            </a:endParaRPr>
          </a:p>
          <a:p>
            <a:pPr marL="192084" indent="-192084" algn="ctr" defTabSz="512753">
              <a:buNone/>
              <a:defRPr/>
            </a:pPr>
            <a:r>
              <a:rPr lang="en-US" sz="4000" b="1" dirty="0">
                <a:solidFill>
                  <a:schemeClr val="hlink"/>
                </a:solidFill>
              </a:rPr>
              <a:t>BE CONFIDENT!</a:t>
            </a:r>
          </a:p>
          <a:p>
            <a:pPr marL="192084" indent="-192084" algn="ctr" defTabSz="512753">
              <a:buNone/>
              <a:defRPr/>
            </a:pPr>
            <a:r>
              <a:rPr lang="en-US" sz="4000" b="1" dirty="0">
                <a:solidFill>
                  <a:schemeClr val="hlink"/>
                </a:solidFill>
              </a:rPr>
              <a:t>YOU ARE </a:t>
            </a:r>
            <a:endParaRPr lang="en-US" sz="4000" b="1" dirty="0" smtClean="0">
              <a:solidFill>
                <a:schemeClr val="hlink"/>
              </a:solidFill>
            </a:endParaRPr>
          </a:p>
          <a:p>
            <a:pPr marL="192084" indent="-192084" algn="ctr" defTabSz="512753">
              <a:buNone/>
              <a:defRPr/>
            </a:pPr>
            <a:r>
              <a:rPr lang="en-US" sz="4000" b="1" dirty="0" smtClean="0">
                <a:solidFill>
                  <a:schemeClr val="hlink"/>
                </a:solidFill>
              </a:rPr>
              <a:t>PREPARED</a:t>
            </a:r>
            <a:r>
              <a:rPr lang="en-US" sz="4000" b="1" dirty="0">
                <a:solidFill>
                  <a:schemeClr val="hlink"/>
                </a:solidFill>
              </a:rPr>
              <a:t>!</a:t>
            </a:r>
          </a:p>
        </p:txBody>
      </p:sp>
      <p:sp>
        <p:nvSpPr>
          <p:cNvPr id="257026" name="Rectangle 2"/>
          <p:cNvSpPr>
            <a:spLocks noGrp="1" noChangeArrowheads="1"/>
          </p:cNvSpPr>
          <p:nvPr>
            <p:ph type="title"/>
          </p:nvPr>
        </p:nvSpPr>
        <p:spPr>
          <a:xfrm>
            <a:off x="260648" y="184373"/>
            <a:ext cx="6858000" cy="796925"/>
          </a:xfrm>
        </p:spPr>
        <p:txBody>
          <a:bodyPr>
            <a:normAutofit/>
          </a:bodyPr>
          <a:lstStyle/>
          <a:p>
            <a:pPr defTabSz="512753">
              <a:defRPr/>
            </a:pPr>
            <a:r>
              <a:rPr lang="en-US" sz="2400" b="1" dirty="0" smtClean="0">
                <a:solidFill>
                  <a:schemeClr val="tx1"/>
                </a:solidFill>
                <a:effectLst/>
              </a:rPr>
              <a:t>The Day of the Interview</a:t>
            </a:r>
            <a:endParaRPr lang="en-US" sz="2400" b="1" dirty="0">
              <a:solidFill>
                <a:schemeClr val="tx1"/>
              </a:solidFill>
              <a:effectLst/>
            </a:endParaRPr>
          </a:p>
        </p:txBody>
      </p:sp>
      <p:sp>
        <p:nvSpPr>
          <p:cNvPr id="18436" name="Text Box 4"/>
          <p:cNvSpPr txBox="1">
            <a:spLocks noChangeArrowheads="1"/>
          </p:cNvSpPr>
          <p:nvPr/>
        </p:nvSpPr>
        <p:spPr bwMode="auto">
          <a:xfrm>
            <a:off x="642938" y="3417889"/>
            <a:ext cx="5657850" cy="346113"/>
          </a:xfrm>
          <a:prstGeom prst="rect">
            <a:avLst/>
          </a:prstGeom>
          <a:noFill/>
          <a:ln w="9525">
            <a:noFill/>
            <a:miter lim="800000"/>
            <a:headEnd/>
            <a:tailEnd/>
          </a:ln>
        </p:spPr>
        <p:txBody>
          <a:bodyPr lIns="68447" tIns="34223" rIns="68447" bIns="34223">
            <a:spAutoFit/>
          </a:bodyPr>
          <a:lstStyle/>
          <a:p>
            <a:pPr defTabSz="684199"/>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fade">
                                      <p:cBhvr>
                                        <p:cTn id="7" dur="500"/>
                                        <p:tgtEl>
                                          <p:spTgt spid="257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fade">
                                      <p:cBhvr>
                                        <p:cTn id="12" dur="500"/>
                                        <p:tgtEl>
                                          <p:spTgt spid="257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027">
                                            <p:txEl>
                                              <p:pRg st="2" end="2"/>
                                            </p:txEl>
                                          </p:spTgt>
                                        </p:tgtEl>
                                        <p:attrNameLst>
                                          <p:attrName>style.visibility</p:attrName>
                                        </p:attrNameLst>
                                      </p:cBhvr>
                                      <p:to>
                                        <p:strVal val="visible"/>
                                      </p:to>
                                    </p:set>
                                    <p:animEffect transition="in" filter="fade">
                                      <p:cBhvr>
                                        <p:cTn id="17" dur="500"/>
                                        <p:tgtEl>
                                          <p:spTgt spid="257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027">
                                            <p:txEl>
                                              <p:pRg st="3" end="3"/>
                                            </p:txEl>
                                          </p:spTgt>
                                        </p:tgtEl>
                                        <p:attrNameLst>
                                          <p:attrName>style.visibility</p:attrName>
                                        </p:attrNameLst>
                                      </p:cBhvr>
                                      <p:to>
                                        <p:strVal val="visible"/>
                                      </p:to>
                                    </p:set>
                                    <p:animEffect transition="in" filter="fade">
                                      <p:cBhvr>
                                        <p:cTn id="22" dur="500"/>
                                        <p:tgtEl>
                                          <p:spTgt spid="257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7027">
                                            <p:txEl>
                                              <p:pRg st="5" end="5"/>
                                            </p:txEl>
                                          </p:spTgt>
                                        </p:tgtEl>
                                        <p:attrNameLst>
                                          <p:attrName>style.visibility</p:attrName>
                                        </p:attrNameLst>
                                      </p:cBhvr>
                                      <p:to>
                                        <p:strVal val="visible"/>
                                      </p:to>
                                    </p:set>
                                    <p:anim calcmode="lin" valueType="num">
                                      <p:cBhvr additive="base">
                                        <p:cTn id="27" dur="500" fill="hold"/>
                                        <p:tgtEl>
                                          <p:spTgt spid="25702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702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7027">
                                            <p:txEl>
                                              <p:pRg st="6" end="6"/>
                                            </p:txEl>
                                          </p:spTgt>
                                        </p:tgtEl>
                                        <p:attrNameLst>
                                          <p:attrName>style.visibility</p:attrName>
                                        </p:attrNameLst>
                                      </p:cBhvr>
                                      <p:to>
                                        <p:strVal val="visible"/>
                                      </p:to>
                                    </p:set>
                                    <p:anim calcmode="lin" valueType="num">
                                      <p:cBhvr additive="base">
                                        <p:cTn id="31" dur="500" fill="hold"/>
                                        <p:tgtEl>
                                          <p:spTgt spid="2570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702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7027">
                                            <p:txEl>
                                              <p:pRg st="7" end="7"/>
                                            </p:txEl>
                                          </p:spTgt>
                                        </p:tgtEl>
                                        <p:attrNameLst>
                                          <p:attrName>style.visibility</p:attrName>
                                        </p:attrNameLst>
                                      </p:cBhvr>
                                      <p:to>
                                        <p:strVal val="visible"/>
                                      </p:to>
                                    </p:set>
                                    <p:anim calcmode="lin" valueType="num">
                                      <p:cBhvr additive="base">
                                        <p:cTn id="35" dur="500" fill="hold"/>
                                        <p:tgtEl>
                                          <p:spTgt spid="25702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70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16632" y="256381"/>
            <a:ext cx="6545262" cy="796925"/>
          </a:xfrm>
        </p:spPr>
        <p:txBody>
          <a:bodyPr>
            <a:normAutofit/>
          </a:bodyPr>
          <a:lstStyle/>
          <a:p>
            <a:pPr defTabSz="512753">
              <a:defRPr/>
            </a:pPr>
            <a:r>
              <a:rPr lang="en-US" sz="3200" b="1" dirty="0" smtClean="0">
                <a:solidFill>
                  <a:schemeClr val="tx1"/>
                </a:solidFill>
                <a:effectLst/>
              </a:rPr>
              <a:t>What to Bring</a:t>
            </a:r>
            <a:endParaRPr lang="en-US" sz="3200" b="1" dirty="0">
              <a:solidFill>
                <a:schemeClr val="tx1"/>
              </a:solidFill>
              <a:effectLst/>
            </a:endParaRPr>
          </a:p>
        </p:txBody>
      </p:sp>
      <p:sp>
        <p:nvSpPr>
          <p:cNvPr id="258051" name="Rectangle 3"/>
          <p:cNvSpPr>
            <a:spLocks noGrp="1" noChangeArrowheads="1"/>
          </p:cNvSpPr>
          <p:nvPr>
            <p:ph type="body" sz="half" idx="1"/>
          </p:nvPr>
        </p:nvSpPr>
        <p:spPr>
          <a:xfrm>
            <a:off x="2348880" y="1480517"/>
            <a:ext cx="4305921" cy="3080372"/>
          </a:xfrm>
        </p:spPr>
        <p:txBody>
          <a:bodyPr>
            <a:normAutofit/>
          </a:bodyPr>
          <a:lstStyle/>
          <a:p>
            <a:pPr marL="192084" indent="-192084" defTabSz="512753">
              <a:lnSpc>
                <a:spcPct val="90000"/>
              </a:lnSpc>
              <a:defRPr/>
            </a:pPr>
            <a:r>
              <a:rPr lang="en-US" dirty="0" smtClean="0">
                <a:latin typeface="Calibri" panose="020F0502020204030204" pitchFamily="34" charset="0"/>
              </a:rPr>
              <a:t>Resume</a:t>
            </a:r>
          </a:p>
          <a:p>
            <a:pPr marL="192084" indent="-192084" defTabSz="512753">
              <a:lnSpc>
                <a:spcPct val="90000"/>
              </a:lnSpc>
              <a:defRPr/>
            </a:pPr>
            <a:r>
              <a:rPr lang="en-US" dirty="0" smtClean="0">
                <a:latin typeface="Calibri" panose="020F0502020204030204" pitchFamily="34" charset="0"/>
              </a:rPr>
              <a:t>Transcript</a:t>
            </a:r>
          </a:p>
          <a:p>
            <a:pPr marL="192084" indent="-192084" defTabSz="512753">
              <a:lnSpc>
                <a:spcPct val="90000"/>
              </a:lnSpc>
              <a:defRPr/>
            </a:pPr>
            <a:r>
              <a:rPr lang="en-US" dirty="0" smtClean="0">
                <a:latin typeface="Calibri" panose="020F0502020204030204" pitchFamily="34" charset="0"/>
              </a:rPr>
              <a:t>Reference Letters</a:t>
            </a:r>
          </a:p>
          <a:p>
            <a:pPr marL="192084" indent="-192084" defTabSz="512753">
              <a:lnSpc>
                <a:spcPct val="90000"/>
              </a:lnSpc>
              <a:defRPr/>
            </a:pPr>
            <a:r>
              <a:rPr lang="en-US" dirty="0" smtClean="0">
                <a:latin typeface="Calibri" panose="020F0502020204030204" pitchFamily="34" charset="0"/>
              </a:rPr>
              <a:t>Portfolio </a:t>
            </a:r>
          </a:p>
          <a:p>
            <a:pPr marL="192084" indent="-192084" defTabSz="512753">
              <a:lnSpc>
                <a:spcPct val="90000"/>
              </a:lnSpc>
              <a:defRPr/>
            </a:pPr>
            <a:r>
              <a:rPr lang="en-US" dirty="0" smtClean="0">
                <a:latin typeface="Calibri" panose="020F0502020204030204" pitchFamily="34" charset="0"/>
              </a:rPr>
              <a:t>Samples of Work</a:t>
            </a:r>
          </a:p>
          <a:p>
            <a:pPr marL="387342" lvl="1" indent="-195259" defTabSz="512753">
              <a:lnSpc>
                <a:spcPct val="90000"/>
              </a:lnSpc>
              <a:defRPr/>
            </a:pPr>
            <a:r>
              <a:rPr lang="en-US" sz="2000" dirty="0" smtClean="0">
                <a:latin typeface="Calibri" panose="020F0502020204030204" pitchFamily="34" charset="0"/>
              </a:rPr>
              <a:t>If you do not have a portfolio bring materials in a folder</a:t>
            </a:r>
          </a:p>
        </p:txBody>
      </p:sp>
      <p:pic>
        <p:nvPicPr>
          <p:cNvPr id="19460" name="Picture 4" descr="CAMBCHY5"/>
          <p:cNvPicPr>
            <a:picLocks noGrp="1" noChangeAspect="1" noChangeArrowheads="1"/>
          </p:cNvPicPr>
          <p:nvPr>
            <p:ph sz="half" idx="2"/>
          </p:nvPr>
        </p:nvPicPr>
        <p:blipFill>
          <a:blip r:embed="rId2" cstate="print"/>
          <a:srcRect/>
          <a:stretch>
            <a:fillRect/>
          </a:stretch>
        </p:blipFill>
        <p:spPr>
          <a:xfrm>
            <a:off x="764704" y="1480517"/>
            <a:ext cx="1193578" cy="2401262"/>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16632" y="184373"/>
            <a:ext cx="6545262" cy="796925"/>
          </a:xfrm>
        </p:spPr>
        <p:txBody>
          <a:bodyPr>
            <a:normAutofit/>
          </a:bodyPr>
          <a:lstStyle/>
          <a:p>
            <a:pPr defTabSz="512753">
              <a:defRPr/>
            </a:pPr>
            <a:r>
              <a:rPr lang="en-US" sz="2800" b="1" dirty="0" smtClean="0">
                <a:solidFill>
                  <a:schemeClr val="tx1"/>
                </a:solidFill>
                <a:effectLst/>
              </a:rPr>
              <a:t>Stages of the Interview</a:t>
            </a:r>
            <a:endParaRPr lang="en-US" sz="2800" b="1" dirty="0">
              <a:solidFill>
                <a:schemeClr val="tx1"/>
              </a:solidFill>
              <a:effectLst/>
            </a:endParaRPr>
          </a:p>
        </p:txBody>
      </p:sp>
      <p:sp>
        <p:nvSpPr>
          <p:cNvPr id="259075" name="Rectangle 3"/>
          <p:cNvSpPr>
            <a:spLocks noGrp="1" noChangeArrowheads="1"/>
          </p:cNvSpPr>
          <p:nvPr>
            <p:ph type="body" sz="half" idx="1"/>
          </p:nvPr>
        </p:nvSpPr>
        <p:spPr>
          <a:xfrm>
            <a:off x="836712" y="1048469"/>
            <a:ext cx="5904656" cy="3024336"/>
          </a:xfrm>
        </p:spPr>
        <p:txBody>
          <a:bodyPr>
            <a:noAutofit/>
          </a:bodyPr>
          <a:lstStyle/>
          <a:p>
            <a:pPr marL="192084" indent="-192084" defTabSz="512753">
              <a:lnSpc>
                <a:spcPct val="90000"/>
              </a:lnSpc>
              <a:defRPr/>
            </a:pPr>
            <a:r>
              <a:rPr lang="en-US" dirty="0">
                <a:latin typeface="Calibri" panose="020F0502020204030204" pitchFamily="34" charset="0"/>
              </a:rPr>
              <a:t>Reception/Lobby</a:t>
            </a:r>
          </a:p>
          <a:p>
            <a:pPr marL="192084" indent="-192084" defTabSz="512753">
              <a:lnSpc>
                <a:spcPct val="90000"/>
              </a:lnSpc>
              <a:defRPr/>
            </a:pPr>
            <a:r>
              <a:rPr lang="en-US" dirty="0">
                <a:latin typeface="Calibri" panose="020F0502020204030204" pitchFamily="34" charset="0"/>
              </a:rPr>
              <a:t>Introduction (Greeting)</a:t>
            </a:r>
          </a:p>
          <a:p>
            <a:pPr marL="192084" indent="-192084" defTabSz="512753">
              <a:lnSpc>
                <a:spcPct val="90000"/>
              </a:lnSpc>
              <a:defRPr/>
            </a:pPr>
            <a:r>
              <a:rPr lang="en-US" dirty="0">
                <a:latin typeface="Calibri" panose="020F0502020204030204" pitchFamily="34" charset="0"/>
              </a:rPr>
              <a:t>Small Talk (brief)</a:t>
            </a:r>
          </a:p>
          <a:p>
            <a:pPr marL="192084" indent="-192084" defTabSz="512753">
              <a:lnSpc>
                <a:spcPct val="90000"/>
              </a:lnSpc>
              <a:defRPr/>
            </a:pPr>
            <a:r>
              <a:rPr lang="en-US" dirty="0">
                <a:latin typeface="Calibri" panose="020F0502020204030204" pitchFamily="34" charset="0"/>
              </a:rPr>
              <a:t>Discussion of the Company</a:t>
            </a:r>
          </a:p>
          <a:p>
            <a:pPr marL="192084" indent="-192084" defTabSz="512753">
              <a:lnSpc>
                <a:spcPct val="90000"/>
              </a:lnSpc>
              <a:defRPr/>
            </a:pPr>
            <a:r>
              <a:rPr lang="en-US" dirty="0">
                <a:latin typeface="Calibri" panose="020F0502020204030204" pitchFamily="34" charset="0"/>
              </a:rPr>
              <a:t>Q &amp; A</a:t>
            </a:r>
          </a:p>
          <a:p>
            <a:pPr marL="192084" indent="-192084" defTabSz="512753">
              <a:lnSpc>
                <a:spcPct val="90000"/>
              </a:lnSpc>
              <a:defRPr/>
            </a:pPr>
            <a:r>
              <a:rPr lang="en-US" dirty="0">
                <a:latin typeface="Calibri" panose="020F0502020204030204" pitchFamily="34" charset="0"/>
              </a:rPr>
              <a:t>Opportunity to Ask Questions of Company</a:t>
            </a:r>
          </a:p>
          <a:p>
            <a:pPr marL="192084" indent="-192084" defTabSz="512753">
              <a:lnSpc>
                <a:spcPct val="90000"/>
              </a:lnSpc>
              <a:defRPr/>
            </a:pPr>
            <a:r>
              <a:rPr lang="en-US" dirty="0">
                <a:effectLst>
                  <a:outerShdw blurRad="38100" dist="38100" dir="2700000" algn="tl">
                    <a:srgbClr val="000000"/>
                  </a:outerShdw>
                </a:effectLst>
                <a:latin typeface="Calibri" panose="020F0502020204030204" pitchFamily="34" charset="0"/>
              </a:rPr>
              <a:t>Final “Sell”!!!</a:t>
            </a:r>
            <a:r>
              <a:rPr lang="en-US" dirty="0" smtClean="0">
                <a:latin typeface="Calibri" panose="020F0502020204030204" pitchFamily="34" charset="0"/>
              </a:rPr>
              <a:t> </a:t>
            </a:r>
          </a:p>
          <a:p>
            <a:pPr marL="192084" indent="-192084" defTabSz="512753">
              <a:lnSpc>
                <a:spcPct val="90000"/>
              </a:lnSpc>
              <a:defRPr/>
            </a:pPr>
            <a:r>
              <a:rPr lang="en-US" dirty="0" smtClean="0">
                <a:latin typeface="Calibri" panose="020F0502020204030204" pitchFamily="34" charset="0"/>
              </a:rPr>
              <a:t>Thank You! </a:t>
            </a:r>
          </a:p>
          <a:p>
            <a:pPr marL="387342" lvl="1" indent="-195259" defTabSz="512753">
              <a:lnSpc>
                <a:spcPct val="90000"/>
              </a:lnSpc>
              <a:defRPr/>
            </a:pPr>
            <a:r>
              <a:rPr lang="en-US" sz="2000" dirty="0">
                <a:latin typeface="Calibri" panose="020F0502020204030204" pitchFamily="34" charset="0"/>
              </a:rPr>
              <a:t>In person &amp; by letter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9714" y="1480517"/>
            <a:ext cx="6741368" cy="3456384"/>
          </a:xfrm>
        </p:spPr>
        <p:txBody>
          <a:bodyPr>
            <a:normAutofit fontScale="62500" lnSpcReduction="20000"/>
          </a:bodyPr>
          <a:lstStyle/>
          <a:p>
            <a:endParaRPr lang="en-US" sz="2900" dirty="0"/>
          </a:p>
          <a:p>
            <a:pPr marL="82142" indent="0" algn="ctr">
              <a:buNone/>
            </a:pPr>
            <a:r>
              <a:rPr lang="en-US" sz="7700" dirty="0" smtClean="0"/>
              <a:t>Why should we </a:t>
            </a:r>
          </a:p>
          <a:p>
            <a:pPr marL="82142" indent="0" algn="ctr">
              <a:buNone/>
            </a:pPr>
            <a:r>
              <a:rPr lang="en-US" sz="7700" dirty="0" smtClean="0"/>
              <a:t>hire you?</a:t>
            </a:r>
          </a:p>
          <a:p>
            <a:pPr marL="82142" indent="0" algn="ctr">
              <a:buNone/>
            </a:pPr>
            <a:endParaRPr lang="en-US" sz="4500" dirty="0" smtClean="0"/>
          </a:p>
          <a:p>
            <a:pPr marL="82142" indent="0" algn="ctr">
              <a:buNone/>
            </a:pPr>
            <a:r>
              <a:rPr lang="en-US" sz="7700" dirty="0" smtClean="0"/>
              <a:t>What makes you distinct or different?</a:t>
            </a:r>
            <a:endParaRPr lang="en-US" sz="7700" dirty="0"/>
          </a:p>
        </p:txBody>
      </p:sp>
      <p:sp>
        <p:nvSpPr>
          <p:cNvPr id="3" name="Title 2"/>
          <p:cNvSpPr>
            <a:spLocks noGrp="1"/>
          </p:cNvSpPr>
          <p:nvPr>
            <p:ph type="title"/>
          </p:nvPr>
        </p:nvSpPr>
        <p:spPr>
          <a:xfrm>
            <a:off x="260648" y="400397"/>
            <a:ext cx="6172200" cy="853546"/>
          </a:xfrm>
        </p:spPr>
        <p:txBody>
          <a:bodyPr>
            <a:normAutofit/>
          </a:bodyPr>
          <a:lstStyle/>
          <a:p>
            <a:r>
              <a:rPr lang="en-US" sz="4400" dirty="0" smtClean="0"/>
              <a:t>SELL Yourself!</a:t>
            </a:r>
            <a:endParaRPr lang="en-US" sz="4400" dirty="0"/>
          </a:p>
        </p:txBody>
      </p:sp>
    </p:spTree>
    <p:extLst>
      <p:ext uri="{BB962C8B-B14F-4D97-AF65-F5344CB8AC3E}">
        <p14:creationId xmlns:p14="http://schemas.microsoft.com/office/powerpoint/2010/main" val="26170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Plan for a time and place that will minimize distractions</a:t>
            </a:r>
          </a:p>
          <a:p>
            <a:r>
              <a:rPr lang="en-US" dirty="0" smtClean="0"/>
              <a:t>Use a landline when possible to avoid being disconnected</a:t>
            </a:r>
          </a:p>
          <a:p>
            <a:r>
              <a:rPr lang="en-US" dirty="0" smtClean="0"/>
              <a:t>Sound confident and enthusiastic (no visible feedback)</a:t>
            </a:r>
          </a:p>
          <a:p>
            <a:r>
              <a:rPr lang="en-US" dirty="0" smtClean="0"/>
              <a:t>Listen! Don’t interrupt!</a:t>
            </a:r>
          </a:p>
          <a:p>
            <a:r>
              <a:rPr lang="en-US" dirty="0" smtClean="0"/>
              <a:t>Speak clearly</a:t>
            </a:r>
            <a:endParaRPr lang="en-US" dirty="0"/>
          </a:p>
        </p:txBody>
      </p:sp>
      <p:sp>
        <p:nvSpPr>
          <p:cNvPr id="3" name="Title 2"/>
          <p:cNvSpPr>
            <a:spLocks noGrp="1"/>
          </p:cNvSpPr>
          <p:nvPr>
            <p:ph type="title"/>
          </p:nvPr>
        </p:nvSpPr>
        <p:spPr/>
        <p:txBody>
          <a:bodyPr/>
          <a:lstStyle/>
          <a:p>
            <a:r>
              <a:rPr lang="en-US" dirty="0" smtClean="0"/>
              <a:t>Telephone Interviews</a:t>
            </a:r>
            <a:endParaRPr lang="en-US" dirty="0"/>
          </a:p>
        </p:txBody>
      </p:sp>
    </p:spTree>
    <p:extLst>
      <p:ext uri="{BB962C8B-B14F-4D97-AF65-F5344CB8AC3E}">
        <p14:creationId xmlns:p14="http://schemas.microsoft.com/office/powerpoint/2010/main" val="3035088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836712" y="1480517"/>
            <a:ext cx="4936740" cy="3183831"/>
          </a:xfrm>
        </p:spPr>
        <p:txBody>
          <a:bodyPr>
            <a:normAutofit/>
          </a:bodyPr>
          <a:lstStyle/>
          <a:p>
            <a:pPr marL="192084" indent="-192084" algn="ctr" defTabSz="512753">
              <a:buNone/>
              <a:defRPr/>
            </a:pPr>
            <a:r>
              <a:rPr lang="en-US" sz="3600" dirty="0">
                <a:latin typeface="Calibri" panose="020F0502020204030204" pitchFamily="34" charset="0"/>
              </a:rPr>
              <a:t>  </a:t>
            </a:r>
            <a:r>
              <a:rPr lang="en-US" sz="2800" dirty="0">
                <a:latin typeface="Calibri" panose="020F0502020204030204" pitchFamily="34" charset="0"/>
              </a:rPr>
              <a:t>One of the most common reasons that interviews fail is the candidate does </a:t>
            </a:r>
            <a:r>
              <a:rPr lang="en-US" sz="2800" u="sng" dirty="0">
                <a:effectLst>
                  <a:outerShdw blurRad="38100" dist="38100" dir="2700000" algn="tl">
                    <a:srgbClr val="000000"/>
                  </a:outerShdw>
                </a:effectLst>
                <a:latin typeface="Calibri" panose="020F0502020204030204" pitchFamily="34" charset="0"/>
              </a:rPr>
              <a:t>NOT</a:t>
            </a:r>
            <a:r>
              <a:rPr lang="en-US" sz="2800" dirty="0">
                <a:effectLst>
                  <a:outerShdw blurRad="38100" dist="38100" dir="2700000" algn="tl">
                    <a:srgbClr val="000000"/>
                  </a:outerShdw>
                </a:effectLst>
                <a:latin typeface="Calibri" panose="020F0502020204030204" pitchFamily="34" charset="0"/>
              </a:rPr>
              <a:t> </a:t>
            </a:r>
            <a:r>
              <a:rPr lang="en-US" sz="2800" dirty="0">
                <a:latin typeface="Calibri" panose="020F0502020204030204" pitchFamily="34" charset="0"/>
              </a:rPr>
              <a:t>answer the question that was asked.</a:t>
            </a:r>
          </a:p>
        </p:txBody>
      </p:sp>
      <p:sp>
        <p:nvSpPr>
          <p:cNvPr id="263170" name="Rectangle 2"/>
          <p:cNvSpPr>
            <a:spLocks noGrp="1" noChangeArrowheads="1"/>
          </p:cNvSpPr>
          <p:nvPr>
            <p:ph type="title"/>
          </p:nvPr>
        </p:nvSpPr>
        <p:spPr>
          <a:xfrm>
            <a:off x="152400" y="400397"/>
            <a:ext cx="6705600" cy="687388"/>
          </a:xfrm>
        </p:spPr>
        <p:txBody>
          <a:bodyPr>
            <a:normAutofit/>
          </a:bodyPr>
          <a:lstStyle/>
          <a:p>
            <a:pPr defTabSz="512753">
              <a:defRPr/>
            </a:pPr>
            <a:r>
              <a:rPr lang="en-US" sz="2800" b="1" dirty="0">
                <a:solidFill>
                  <a:schemeClr val="tx1"/>
                </a:solidFill>
                <a:effectLst/>
              </a:rPr>
              <a:t>DURING THE INTERVIEW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153" y="2128589"/>
            <a:ext cx="6137910" cy="868448"/>
          </a:xfrm>
        </p:spPr>
        <p:txBody>
          <a:bodyPr/>
          <a:lstStyle/>
          <a:p>
            <a:pPr marL="0" indent="0" algn="ctr">
              <a:buNone/>
            </a:pPr>
            <a:r>
              <a:rPr lang="en-US" dirty="0">
                <a:hlinkClick r:id="rId2"/>
              </a:rPr>
              <a:t>http://</a:t>
            </a:r>
            <a:r>
              <a:rPr lang="en-US">
                <a:hlinkClick r:id="rId2"/>
              </a:rPr>
              <a:t>www.careerplayer.com/tips-and-advice/general-advice/interview-tips</a:t>
            </a:r>
            <a:r>
              <a:rPr lang="en-US" smtClean="0">
                <a:hlinkClick r:id="rId2"/>
              </a:rPr>
              <a:t>/</a:t>
            </a:r>
            <a:endParaRPr lang="en-US" smtClean="0"/>
          </a:p>
          <a:p>
            <a:pPr marL="0" indent="0" algn="ctr">
              <a:buNone/>
            </a:pPr>
            <a:endParaRPr lang="en-US" dirty="0" smtClean="0"/>
          </a:p>
          <a:p>
            <a:pPr marL="0" indent="0" algn="ctr">
              <a:buNone/>
            </a:pPr>
            <a:endParaRPr lang="en-US" dirty="0"/>
          </a:p>
        </p:txBody>
      </p:sp>
      <p:sp>
        <p:nvSpPr>
          <p:cNvPr id="2" name="Title 1"/>
          <p:cNvSpPr>
            <a:spLocks noGrp="1"/>
          </p:cNvSpPr>
          <p:nvPr>
            <p:ph type="title"/>
          </p:nvPr>
        </p:nvSpPr>
        <p:spPr>
          <a:xfrm>
            <a:off x="360488" y="832445"/>
            <a:ext cx="6137910" cy="785262"/>
          </a:xfrm>
        </p:spPr>
        <p:txBody>
          <a:bodyPr>
            <a:normAutofit/>
          </a:bodyPr>
          <a:lstStyle/>
          <a:p>
            <a:pPr algn="ctr"/>
            <a:r>
              <a:rPr lang="en-US" sz="3600" dirty="0" smtClean="0"/>
              <a:t>Interview Success</a:t>
            </a:r>
            <a:endParaRPr lang="en-US" sz="3600" dirty="0"/>
          </a:p>
        </p:txBody>
      </p:sp>
    </p:spTree>
    <p:extLst>
      <p:ext uri="{BB962C8B-B14F-4D97-AF65-F5344CB8AC3E}">
        <p14:creationId xmlns:p14="http://schemas.microsoft.com/office/powerpoint/2010/main" val="917233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548681" y="1323975"/>
            <a:ext cx="5760640" cy="2744788"/>
          </a:xfrm>
        </p:spPr>
        <p:txBody>
          <a:bodyPr>
            <a:normAutofit/>
          </a:bodyPr>
          <a:lstStyle/>
          <a:p>
            <a:pPr marL="192084" indent="-192084" defTabSz="512753">
              <a:buNone/>
            </a:pPr>
            <a:r>
              <a:rPr lang="en-US" sz="2500" dirty="0"/>
              <a:t>Typical Interview Question</a:t>
            </a:r>
          </a:p>
          <a:p>
            <a:pPr marL="387342" lvl="1" indent="-195259" defTabSz="512753">
              <a:buNone/>
            </a:pPr>
            <a:r>
              <a:rPr lang="en-US" sz="2600" b="1" i="1" dirty="0">
                <a:solidFill>
                  <a:schemeClr val="hlink"/>
                </a:solidFill>
              </a:rPr>
              <a:t>“What would you do if…?”</a:t>
            </a:r>
          </a:p>
          <a:p>
            <a:pPr marL="387342" lvl="1" indent="-195259" defTabSz="512753">
              <a:buNone/>
            </a:pPr>
            <a:endParaRPr lang="en-US" sz="2600" b="1" i="1" dirty="0">
              <a:solidFill>
                <a:schemeClr val="hlink"/>
              </a:solidFill>
            </a:endParaRPr>
          </a:p>
          <a:p>
            <a:pPr marL="192084" indent="-192084" defTabSz="512753">
              <a:buNone/>
            </a:pPr>
            <a:r>
              <a:rPr lang="en-US" sz="2500" dirty="0" err="1"/>
              <a:t>Behavioural</a:t>
            </a:r>
            <a:r>
              <a:rPr lang="en-US" sz="2500" dirty="0"/>
              <a:t> Based Interview Question</a:t>
            </a:r>
          </a:p>
          <a:p>
            <a:pPr marL="387342" lvl="1" indent="-195259" defTabSz="512753">
              <a:buNone/>
            </a:pPr>
            <a:r>
              <a:rPr lang="en-US" sz="2600" b="1" i="1" dirty="0">
                <a:solidFill>
                  <a:schemeClr val="hlink"/>
                </a:solidFill>
              </a:rPr>
              <a:t>“Tell me about a time when…?”</a:t>
            </a:r>
          </a:p>
          <a:p>
            <a:pPr marL="192084" indent="-192084" defTabSz="512753">
              <a:buNone/>
            </a:pPr>
            <a:endParaRPr lang="en-US" sz="2700" b="1" i="1" dirty="0">
              <a:solidFill>
                <a:schemeClr val="hlink"/>
              </a:solidFill>
            </a:endParaRPr>
          </a:p>
          <a:p>
            <a:pPr marL="192084" indent="-192084" defTabSz="512753">
              <a:buNone/>
            </a:pPr>
            <a:endParaRPr lang="en-US" sz="2700" dirty="0">
              <a:solidFill>
                <a:srgbClr val="0000FF"/>
              </a:solidFill>
            </a:endParaRPr>
          </a:p>
        </p:txBody>
      </p:sp>
      <p:sp>
        <p:nvSpPr>
          <p:cNvPr id="291842" name="Rectangle 2"/>
          <p:cNvSpPr>
            <a:spLocks noGrp="1" noChangeArrowheads="1"/>
          </p:cNvSpPr>
          <p:nvPr>
            <p:ph type="title"/>
          </p:nvPr>
        </p:nvSpPr>
        <p:spPr>
          <a:xfrm>
            <a:off x="116632" y="256381"/>
            <a:ext cx="6545262" cy="796925"/>
          </a:xfrm>
        </p:spPr>
        <p:txBody>
          <a:bodyPr>
            <a:normAutofit/>
          </a:bodyPr>
          <a:lstStyle/>
          <a:p>
            <a:pPr defTabSz="512753">
              <a:defRPr/>
            </a:pPr>
            <a:r>
              <a:rPr lang="en-US" sz="2800" b="1" cap="small" dirty="0" err="1">
                <a:solidFill>
                  <a:schemeClr val="tx1"/>
                </a:solidFill>
                <a:effectLst/>
              </a:rPr>
              <a:t>Behavioural</a:t>
            </a:r>
            <a:r>
              <a:rPr lang="en-US" sz="2800" b="1" cap="small" dirty="0">
                <a:solidFill>
                  <a:schemeClr val="tx1"/>
                </a:solidFill>
                <a:effectLst/>
              </a:rPr>
              <a:t> Based Interviewing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1000"/>
                                        <p:tgtEl>
                                          <p:spTgt spid="29699">
                                            <p:txEl>
                                              <p:pRg st="1" end="1"/>
                                            </p:txEl>
                                          </p:spTgt>
                                        </p:tgtEl>
                                      </p:cBhvr>
                                    </p:animEffect>
                                    <p:anim calcmode="lin" valueType="num">
                                      <p:cBhvr>
                                        <p:cTn id="13"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fade">
                                      <p:cBhvr>
                                        <p:cTn id="19" dur="1000"/>
                                        <p:tgtEl>
                                          <p:spTgt spid="29699">
                                            <p:txEl>
                                              <p:pRg st="3" end="3"/>
                                            </p:txEl>
                                          </p:spTgt>
                                        </p:tgtEl>
                                      </p:cBhvr>
                                    </p:animEffect>
                                    <p:anim calcmode="lin" valueType="num">
                                      <p:cBhvr>
                                        <p:cTn id="20"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969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699">
                                            <p:txEl>
                                              <p:pRg st="4" end="4"/>
                                            </p:txEl>
                                          </p:spTgt>
                                        </p:tgtEl>
                                        <p:attrNameLst>
                                          <p:attrName>style.visibility</p:attrName>
                                        </p:attrNameLst>
                                      </p:cBhvr>
                                      <p:to>
                                        <p:strVal val="visible"/>
                                      </p:to>
                                    </p:set>
                                    <p:animEffect transition="in" filter="fade">
                                      <p:cBhvr>
                                        <p:cTn id="24" dur="1000"/>
                                        <p:tgtEl>
                                          <p:spTgt spid="29699">
                                            <p:txEl>
                                              <p:pRg st="4" end="4"/>
                                            </p:txEl>
                                          </p:spTgt>
                                        </p:tgtEl>
                                      </p:cBhvr>
                                    </p:animEffect>
                                    <p:anim calcmode="lin" valueType="num">
                                      <p:cBhvr>
                                        <p:cTn id="25"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1" name="Rectangle 3"/>
          <p:cNvSpPr>
            <a:spLocks noGrp="1" noChangeArrowheads="1"/>
          </p:cNvSpPr>
          <p:nvPr>
            <p:ph sz="half" idx="1"/>
          </p:nvPr>
        </p:nvSpPr>
        <p:spPr>
          <a:xfrm>
            <a:off x="620688" y="1408509"/>
            <a:ext cx="2716213" cy="3516313"/>
          </a:xfrm>
        </p:spPr>
        <p:txBody>
          <a:bodyPr/>
          <a:lstStyle/>
          <a:p>
            <a:pPr marL="0" indent="0" algn="r" defTabSz="512753">
              <a:buNone/>
              <a:defRPr/>
            </a:pPr>
            <a:r>
              <a:rPr lang="en-US" sz="3900" b="1" dirty="0">
                <a:solidFill>
                  <a:schemeClr val="accent2"/>
                </a:solidFill>
                <a:effectLst>
                  <a:outerShdw blurRad="38100" dist="38100" dir="2700000" algn="tl">
                    <a:srgbClr val="000000"/>
                  </a:outerShdw>
                </a:effectLst>
              </a:rPr>
              <a:t>S</a:t>
            </a:r>
          </a:p>
          <a:p>
            <a:pPr marL="0" indent="0" algn="r" defTabSz="512753">
              <a:buNone/>
              <a:defRPr/>
            </a:pPr>
            <a:r>
              <a:rPr lang="en-US" sz="3900" b="1" dirty="0">
                <a:solidFill>
                  <a:schemeClr val="accent2"/>
                </a:solidFill>
                <a:effectLst>
                  <a:outerShdw blurRad="38100" dist="38100" dir="2700000" algn="tl">
                    <a:srgbClr val="000000"/>
                  </a:outerShdw>
                </a:effectLst>
              </a:rPr>
              <a:t>T</a:t>
            </a:r>
          </a:p>
          <a:p>
            <a:pPr marL="0" indent="0" algn="r" defTabSz="512753">
              <a:buNone/>
              <a:defRPr/>
            </a:pPr>
            <a:r>
              <a:rPr lang="en-US" sz="3900" b="1" dirty="0">
                <a:solidFill>
                  <a:schemeClr val="accent2"/>
                </a:solidFill>
                <a:effectLst>
                  <a:outerShdw blurRad="38100" dist="38100" dir="2700000" algn="tl">
                    <a:srgbClr val="000000"/>
                  </a:outerShdw>
                </a:effectLst>
              </a:rPr>
              <a:t>A</a:t>
            </a:r>
          </a:p>
          <a:p>
            <a:pPr marL="0" indent="0" algn="r" defTabSz="512753">
              <a:buNone/>
              <a:defRPr/>
            </a:pPr>
            <a:r>
              <a:rPr lang="en-US" sz="3900" b="1" dirty="0">
                <a:solidFill>
                  <a:schemeClr val="accent2"/>
                </a:solidFill>
                <a:effectLst>
                  <a:outerShdw blurRad="38100" dist="38100" dir="2700000" algn="tl">
                    <a:srgbClr val="000000"/>
                  </a:outerShdw>
                </a:effectLst>
              </a:rPr>
              <a:t>R</a:t>
            </a:r>
          </a:p>
        </p:txBody>
      </p:sp>
      <p:sp>
        <p:nvSpPr>
          <p:cNvPr id="299012" name="Rectangle 4"/>
          <p:cNvSpPr>
            <a:spLocks noGrp="1" noChangeArrowheads="1"/>
          </p:cNvSpPr>
          <p:nvPr>
            <p:ph sz="half" idx="2"/>
          </p:nvPr>
        </p:nvSpPr>
        <p:spPr>
          <a:xfrm>
            <a:off x="3645024" y="1485901"/>
            <a:ext cx="3041527" cy="3408363"/>
          </a:xfrm>
        </p:spPr>
        <p:txBody>
          <a:bodyPr/>
          <a:lstStyle/>
          <a:p>
            <a:pPr marL="192084" indent="-192084" defTabSz="512753">
              <a:lnSpc>
                <a:spcPct val="90000"/>
              </a:lnSpc>
              <a:buNone/>
            </a:pPr>
            <a:r>
              <a:rPr lang="en-US" sz="3100" dirty="0">
                <a:solidFill>
                  <a:schemeClr val="tx2"/>
                </a:solidFill>
              </a:rPr>
              <a:t>= Situation/</a:t>
            </a:r>
          </a:p>
          <a:p>
            <a:pPr marL="192084" indent="-192084" defTabSz="512753">
              <a:lnSpc>
                <a:spcPct val="90000"/>
              </a:lnSpc>
              <a:buNone/>
            </a:pPr>
            <a:endParaRPr lang="en-US" sz="900" dirty="0">
              <a:solidFill>
                <a:schemeClr val="tx2"/>
              </a:solidFill>
            </a:endParaRPr>
          </a:p>
          <a:p>
            <a:pPr marL="192084" indent="-192084" defTabSz="512753">
              <a:lnSpc>
                <a:spcPct val="90000"/>
              </a:lnSpc>
              <a:buNone/>
            </a:pPr>
            <a:r>
              <a:rPr lang="en-US" sz="3100" dirty="0">
                <a:solidFill>
                  <a:schemeClr val="tx2"/>
                </a:solidFill>
              </a:rPr>
              <a:t>= Task</a:t>
            </a:r>
          </a:p>
          <a:p>
            <a:pPr marL="192084" indent="-192084" defTabSz="512753">
              <a:lnSpc>
                <a:spcPct val="90000"/>
              </a:lnSpc>
              <a:buNone/>
            </a:pPr>
            <a:endParaRPr lang="en-US" sz="1100" dirty="0">
              <a:solidFill>
                <a:schemeClr val="tx2"/>
              </a:solidFill>
            </a:endParaRPr>
          </a:p>
          <a:p>
            <a:pPr marL="192084" indent="-192084" defTabSz="512753">
              <a:lnSpc>
                <a:spcPct val="90000"/>
              </a:lnSpc>
              <a:buNone/>
            </a:pPr>
            <a:r>
              <a:rPr lang="en-US" sz="3100" dirty="0">
                <a:solidFill>
                  <a:schemeClr val="tx2"/>
                </a:solidFill>
              </a:rPr>
              <a:t>= Action</a:t>
            </a:r>
          </a:p>
          <a:p>
            <a:pPr marL="192084" indent="-192084" defTabSz="512753">
              <a:lnSpc>
                <a:spcPct val="90000"/>
              </a:lnSpc>
              <a:buNone/>
            </a:pPr>
            <a:endParaRPr lang="en-US" sz="1000" dirty="0">
              <a:solidFill>
                <a:schemeClr val="tx2"/>
              </a:solidFill>
            </a:endParaRPr>
          </a:p>
          <a:p>
            <a:pPr marL="192084" indent="-192084" defTabSz="512753">
              <a:lnSpc>
                <a:spcPct val="90000"/>
              </a:lnSpc>
              <a:buNone/>
            </a:pPr>
            <a:r>
              <a:rPr lang="en-US" sz="3100" dirty="0">
                <a:solidFill>
                  <a:schemeClr val="tx2"/>
                </a:solidFill>
              </a:rPr>
              <a:t>= Result</a:t>
            </a:r>
          </a:p>
          <a:p>
            <a:pPr marL="192084" indent="-192084" defTabSz="512753">
              <a:lnSpc>
                <a:spcPct val="90000"/>
              </a:lnSpc>
              <a:buNone/>
            </a:pPr>
            <a:endParaRPr lang="en-US" sz="3100" b="1" dirty="0">
              <a:solidFill>
                <a:schemeClr val="tx2"/>
              </a:solidFill>
            </a:endParaRPr>
          </a:p>
          <a:p>
            <a:pPr marL="192084" indent="-192084" defTabSz="512753">
              <a:lnSpc>
                <a:spcPct val="90000"/>
              </a:lnSpc>
            </a:pPr>
            <a:endParaRPr lang="en-US" sz="2100" dirty="0"/>
          </a:p>
        </p:txBody>
      </p:sp>
      <p:sp>
        <p:nvSpPr>
          <p:cNvPr id="299010" name="Rectangle 2"/>
          <p:cNvSpPr>
            <a:spLocks noGrp="1" noChangeArrowheads="1"/>
          </p:cNvSpPr>
          <p:nvPr>
            <p:ph type="title"/>
          </p:nvPr>
        </p:nvSpPr>
        <p:spPr>
          <a:xfrm>
            <a:off x="188640" y="328389"/>
            <a:ext cx="5688632" cy="685800"/>
          </a:xfrm>
        </p:spPr>
        <p:txBody>
          <a:bodyPr>
            <a:noAutofit/>
          </a:bodyPr>
          <a:lstStyle/>
          <a:p>
            <a:pPr defTabSz="512753">
              <a:defRPr/>
            </a:pPr>
            <a:r>
              <a:rPr lang="en-US" sz="2800" b="1" dirty="0">
                <a:solidFill>
                  <a:schemeClr val="tx1"/>
                </a:solidFill>
                <a:effectLst/>
              </a:rPr>
              <a:t>CREATING A PROOF STORY</a:t>
            </a:r>
          </a:p>
        </p:txBody>
      </p:sp>
      <p:sp>
        <p:nvSpPr>
          <p:cNvPr id="2" name="5-Point Star 1"/>
          <p:cNvSpPr/>
          <p:nvPr/>
        </p:nvSpPr>
        <p:spPr>
          <a:xfrm>
            <a:off x="260648" y="1485901"/>
            <a:ext cx="2108323" cy="223224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9012">
                                            <p:txEl>
                                              <p:pRg st="0" end="0"/>
                                            </p:txEl>
                                          </p:spTgt>
                                        </p:tgtEl>
                                        <p:attrNameLst>
                                          <p:attrName>style.visibility</p:attrName>
                                        </p:attrNameLst>
                                      </p:cBhvr>
                                      <p:to>
                                        <p:strVal val="visible"/>
                                      </p:to>
                                    </p:set>
                                    <p:anim calcmode="lin" valueType="num">
                                      <p:cBhvr>
                                        <p:cTn id="7" dur="1000" fill="hold"/>
                                        <p:tgtEl>
                                          <p:spTgt spid="29901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901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9901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901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9012">
                                            <p:txEl>
                                              <p:pRg st="2" end="2"/>
                                            </p:txEl>
                                          </p:spTgt>
                                        </p:tgtEl>
                                        <p:attrNameLst>
                                          <p:attrName>style.visibility</p:attrName>
                                        </p:attrNameLst>
                                      </p:cBhvr>
                                      <p:to>
                                        <p:strVal val="visible"/>
                                      </p:to>
                                    </p:set>
                                    <p:anim calcmode="lin" valueType="num">
                                      <p:cBhvr>
                                        <p:cTn id="15" dur="1000" fill="hold"/>
                                        <p:tgtEl>
                                          <p:spTgt spid="299012">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299012">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29901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901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99012">
                                            <p:txEl>
                                              <p:pRg st="4" end="4"/>
                                            </p:txEl>
                                          </p:spTgt>
                                        </p:tgtEl>
                                        <p:attrNameLst>
                                          <p:attrName>style.visibility</p:attrName>
                                        </p:attrNameLst>
                                      </p:cBhvr>
                                      <p:to>
                                        <p:strVal val="visible"/>
                                      </p:to>
                                    </p:set>
                                    <p:anim calcmode="lin" valueType="num">
                                      <p:cBhvr>
                                        <p:cTn id="23" dur="1000" fill="hold"/>
                                        <p:tgtEl>
                                          <p:spTgt spid="299012">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299012">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29901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9901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99012">
                                            <p:txEl>
                                              <p:pRg st="6" end="6"/>
                                            </p:txEl>
                                          </p:spTgt>
                                        </p:tgtEl>
                                        <p:attrNameLst>
                                          <p:attrName>style.visibility</p:attrName>
                                        </p:attrNameLst>
                                      </p:cBhvr>
                                      <p:to>
                                        <p:strVal val="visible"/>
                                      </p:to>
                                    </p:set>
                                    <p:anim calcmode="lin" valueType="num">
                                      <p:cBhvr>
                                        <p:cTn id="31" dur="1000" fill="hold"/>
                                        <p:tgtEl>
                                          <p:spTgt spid="299012">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299012">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299012">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99012">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692696" y="1346200"/>
            <a:ext cx="5472608" cy="2798613"/>
          </a:xfrm>
          <a:solidFill>
            <a:schemeClr val="bg1"/>
          </a:solidFill>
          <a:ln w="57150">
            <a:noFill/>
          </a:ln>
        </p:spPr>
        <p:txBody>
          <a:bodyPr>
            <a:normAutofit/>
          </a:bodyPr>
          <a:lstStyle/>
          <a:p>
            <a:pPr marL="192084" indent="-192084" algn="ctr" defTabSz="512753">
              <a:buNone/>
              <a:defRPr/>
            </a:pPr>
            <a:r>
              <a:rPr lang="en-CA" sz="4800" b="1" dirty="0"/>
              <a:t>DETAILS </a:t>
            </a:r>
          </a:p>
          <a:p>
            <a:pPr marL="192084" indent="-192084" algn="ctr" defTabSz="512753">
              <a:buNone/>
              <a:defRPr/>
            </a:pPr>
            <a:r>
              <a:rPr lang="en-CA" sz="4800" b="1" dirty="0"/>
              <a:t>    ARE 		</a:t>
            </a:r>
          </a:p>
          <a:p>
            <a:pPr marL="192084" indent="-192084" algn="ctr" defTabSz="512753">
              <a:buNone/>
              <a:defRPr/>
            </a:pPr>
            <a:r>
              <a:rPr lang="en-CA" sz="4800" b="1" dirty="0"/>
              <a:t>IMPORTANT!</a:t>
            </a:r>
            <a:endParaRPr lang="en-US" sz="4800" b="1" dirty="0"/>
          </a:p>
        </p:txBody>
      </p:sp>
      <p:sp>
        <p:nvSpPr>
          <p:cNvPr id="302082" name="Rectangle 2"/>
          <p:cNvSpPr>
            <a:spLocks noGrp="1" noChangeArrowheads="1"/>
          </p:cNvSpPr>
          <p:nvPr>
            <p:ph type="title"/>
          </p:nvPr>
        </p:nvSpPr>
        <p:spPr>
          <a:xfrm>
            <a:off x="188914" y="198439"/>
            <a:ext cx="6383337" cy="676275"/>
          </a:xfrm>
        </p:spPr>
        <p:txBody>
          <a:bodyPr>
            <a:normAutofit/>
          </a:bodyPr>
          <a:lstStyle/>
          <a:p>
            <a:pPr algn="ctr" defTabSz="512753">
              <a:defRPr/>
            </a:pPr>
            <a:r>
              <a:rPr lang="en-US" sz="2800" b="1" dirty="0">
                <a:solidFill>
                  <a:schemeClr val="tx1"/>
                </a:solidFill>
                <a:effectLst>
                  <a:outerShdw blurRad="38100" dist="38100" dir="2700000" algn="tl">
                    <a:srgbClr val="FFFFFF"/>
                  </a:outerShdw>
                </a:effectLst>
              </a:rPr>
              <a:t>ENHANCING YOUR PROOF STORY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6"/>
          <p:cNvSpPr>
            <a:spLocks noGrp="1" noChangeArrowheads="1"/>
          </p:cNvSpPr>
          <p:nvPr>
            <p:ph type="ctrTitle"/>
          </p:nvPr>
        </p:nvSpPr>
        <p:spPr>
          <a:xfrm>
            <a:off x="1988840" y="2920677"/>
            <a:ext cx="4703532" cy="708025"/>
          </a:xfrm>
        </p:spPr>
        <p:txBody>
          <a:bodyPr>
            <a:normAutofit/>
          </a:bodyPr>
          <a:lstStyle/>
          <a:p>
            <a:pPr>
              <a:defRPr/>
            </a:pPr>
            <a:r>
              <a:rPr lang="en-CA" sz="4000" b="1" dirty="0" smtClean="0">
                <a:solidFill>
                  <a:schemeClr val="tx1"/>
                </a:solidFill>
                <a:effectLst>
                  <a:outerShdw blurRad="38100" dist="38100" dir="2700000" algn="tl">
                    <a:srgbClr val="FFFFFF"/>
                  </a:outerShdw>
                </a:effectLst>
              </a:rPr>
              <a:t>INTERVIEWING</a:t>
            </a:r>
            <a:endParaRPr lang="en-CA" sz="4000" b="1" dirty="0">
              <a:solidFill>
                <a:schemeClr val="tx1"/>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904453"/>
            <a:ext cx="6172200" cy="3902713"/>
          </a:xfrm>
        </p:spPr>
        <p:txBody>
          <a:bodyPr>
            <a:normAutofit fontScale="55000" lnSpcReduction="20000"/>
          </a:bodyPr>
          <a:lstStyle/>
          <a:p>
            <a:pPr marL="82142" indent="0">
              <a:buNone/>
            </a:pPr>
            <a:r>
              <a:rPr lang="en-US" dirty="0"/>
              <a:t> </a:t>
            </a:r>
          </a:p>
          <a:p>
            <a:pPr marL="82142" indent="0">
              <a:buNone/>
            </a:pPr>
            <a:r>
              <a:rPr lang="en-US" sz="2500" b="1" dirty="0">
                <a:latin typeface="Calibri" panose="020F0502020204030204" pitchFamily="34" charset="0"/>
              </a:rPr>
              <a:t>Read:</a:t>
            </a:r>
            <a:r>
              <a:rPr lang="en-US" sz="2500" dirty="0">
                <a:latin typeface="Calibri" panose="020F0502020204030204" pitchFamily="34" charset="0"/>
              </a:rPr>
              <a:t> </a:t>
            </a:r>
            <a:r>
              <a:rPr lang="en-US" sz="2200" dirty="0">
                <a:latin typeface="Calibri" panose="020F0502020204030204" pitchFamily="34" charset="0"/>
              </a:rPr>
              <a:t>The following articles</a:t>
            </a:r>
          </a:p>
          <a:p>
            <a:pPr marL="82142" indent="0">
              <a:buNone/>
            </a:pPr>
            <a:endParaRPr lang="en-US" sz="700" dirty="0">
              <a:latin typeface="Calibri" panose="020F0502020204030204" pitchFamily="34" charset="0"/>
            </a:endParaRPr>
          </a:p>
          <a:p>
            <a:pPr marL="82142" indent="0">
              <a:buNone/>
            </a:pPr>
            <a:r>
              <a:rPr lang="en-US" sz="2200" dirty="0" smtClean="0">
                <a:latin typeface="Calibri" panose="020F0502020204030204" pitchFamily="34" charset="0"/>
              </a:rPr>
              <a:t>“</a:t>
            </a:r>
            <a:r>
              <a:rPr lang="en-US" sz="2200" dirty="0">
                <a:latin typeface="Calibri" panose="020F0502020204030204" pitchFamily="34" charset="0"/>
              </a:rPr>
              <a:t>How to Sell Yourself in an Interview” </a:t>
            </a:r>
          </a:p>
          <a:p>
            <a:pPr marL="82142" indent="0">
              <a:buNone/>
            </a:pPr>
            <a:r>
              <a:rPr lang="en-US" sz="2200" u="sng" dirty="0">
                <a:latin typeface="Calibri" panose="020F0502020204030204" pitchFamily="34" charset="0"/>
                <a:hlinkClick r:id="rId2"/>
              </a:rPr>
              <a:t>https://biginterview.com/blog/2015/02/how-to-sell-yourself-in-an-interview.html</a:t>
            </a:r>
            <a:endParaRPr lang="en-US" sz="2200" dirty="0">
              <a:latin typeface="Calibri" panose="020F0502020204030204" pitchFamily="34" charset="0"/>
            </a:endParaRPr>
          </a:p>
          <a:p>
            <a:pPr marL="82142" indent="0">
              <a:buNone/>
            </a:pPr>
            <a:endParaRPr lang="en-US" sz="1100" dirty="0">
              <a:latin typeface="Calibri" panose="020F0502020204030204" pitchFamily="34" charset="0"/>
            </a:endParaRPr>
          </a:p>
          <a:p>
            <a:pPr marL="82142" indent="0">
              <a:buNone/>
            </a:pPr>
            <a:r>
              <a:rPr lang="en-US" sz="2200" dirty="0">
                <a:latin typeface="Calibri" panose="020F0502020204030204" pitchFamily="34" charset="0"/>
              </a:rPr>
              <a:t>“Tell Me About Yourself”</a:t>
            </a:r>
          </a:p>
          <a:p>
            <a:pPr marL="82142" indent="0">
              <a:buNone/>
            </a:pPr>
            <a:r>
              <a:rPr lang="en-US" sz="2200" u="sng" dirty="0">
                <a:latin typeface="Calibri" panose="020F0502020204030204" pitchFamily="34" charset="0"/>
                <a:hlinkClick r:id="rId3"/>
              </a:rPr>
              <a:t>https://biginterview.com/blog/2011/09/tell-me-about-yourself.html</a:t>
            </a:r>
            <a:endParaRPr lang="en-US" sz="2200" dirty="0">
              <a:latin typeface="Calibri" panose="020F0502020204030204" pitchFamily="34" charset="0"/>
            </a:endParaRPr>
          </a:p>
          <a:p>
            <a:pPr marL="82142" indent="0">
              <a:buNone/>
            </a:pPr>
            <a:endParaRPr lang="en-US" sz="2200" b="1" dirty="0" smtClean="0">
              <a:latin typeface="Calibri" panose="020F0502020204030204" pitchFamily="34" charset="0"/>
            </a:endParaRPr>
          </a:p>
          <a:p>
            <a:pPr marL="82142" indent="0">
              <a:buNone/>
            </a:pPr>
            <a:r>
              <a:rPr lang="en-US" sz="2500" b="1" dirty="0" smtClean="0">
                <a:latin typeface="Calibri" panose="020F0502020204030204" pitchFamily="34" charset="0"/>
              </a:rPr>
              <a:t>Complete</a:t>
            </a:r>
            <a:r>
              <a:rPr lang="en-US" sz="2500" b="1" dirty="0">
                <a:latin typeface="Calibri" panose="020F0502020204030204" pitchFamily="34" charset="0"/>
              </a:rPr>
              <a:t>:</a:t>
            </a:r>
            <a:r>
              <a:rPr lang="en-US" sz="2500" dirty="0">
                <a:latin typeface="Calibri" panose="020F0502020204030204" pitchFamily="34" charset="0"/>
              </a:rPr>
              <a:t>  </a:t>
            </a:r>
            <a:r>
              <a:rPr lang="en-US" sz="2200" dirty="0">
                <a:latin typeface="Calibri" panose="020F0502020204030204" pitchFamily="34" charset="0"/>
              </a:rPr>
              <a:t>You are interviewing for a </a:t>
            </a:r>
            <a:r>
              <a:rPr lang="en-US" sz="2200" dirty="0" smtClean="0">
                <a:latin typeface="Calibri" panose="020F0502020204030204" pitchFamily="34" charset="0"/>
              </a:rPr>
              <a:t>Project Manager </a:t>
            </a:r>
            <a:r>
              <a:rPr lang="en-US" sz="2200" dirty="0">
                <a:latin typeface="Calibri" panose="020F0502020204030204" pitchFamily="34" charset="0"/>
              </a:rPr>
              <a:t>co-op position with </a:t>
            </a:r>
            <a:r>
              <a:rPr lang="en-US" sz="2200" dirty="0" smtClean="0">
                <a:latin typeface="Calibri" panose="020F0502020204030204" pitchFamily="34" charset="0"/>
              </a:rPr>
              <a:t>Snyder Construction</a:t>
            </a:r>
            <a:r>
              <a:rPr lang="en-US" sz="2200" dirty="0">
                <a:latin typeface="Calibri" panose="020F0502020204030204" pitchFamily="34" charset="0"/>
              </a:rPr>
              <a:t/>
            </a:r>
            <a:br>
              <a:rPr lang="en-US" sz="2200" dirty="0">
                <a:latin typeface="Calibri" panose="020F0502020204030204" pitchFamily="34" charset="0"/>
              </a:rPr>
            </a:br>
            <a:endParaRPr lang="en-US" sz="2200" dirty="0">
              <a:latin typeface="Calibri" panose="020F0502020204030204" pitchFamily="34" charset="0"/>
            </a:endParaRPr>
          </a:p>
          <a:p>
            <a:pPr marL="82142" indent="0">
              <a:buNone/>
            </a:pPr>
            <a:r>
              <a:rPr lang="en-US" sz="2200" i="1" dirty="0">
                <a:latin typeface="Calibri" panose="020F0502020204030204" pitchFamily="34" charset="0"/>
              </a:rPr>
              <a:t>Answer the following questions;</a:t>
            </a:r>
          </a:p>
          <a:p>
            <a:pPr lvl="1"/>
            <a:r>
              <a:rPr lang="en-US" sz="2200" dirty="0">
                <a:latin typeface="Calibri" panose="020F0502020204030204" pitchFamily="34" charset="0"/>
              </a:rPr>
              <a:t>Tell us what you did to prepare for the interview?</a:t>
            </a:r>
          </a:p>
          <a:p>
            <a:pPr lvl="1"/>
            <a:r>
              <a:rPr lang="en-US" sz="2200" dirty="0">
                <a:latin typeface="Calibri" panose="020F0502020204030204" pitchFamily="34" charset="0"/>
              </a:rPr>
              <a:t>Tell us about yourself?</a:t>
            </a:r>
          </a:p>
          <a:p>
            <a:pPr marL="82142" indent="0">
              <a:buNone/>
            </a:pPr>
            <a:endParaRPr lang="en-US" sz="2200" dirty="0">
              <a:latin typeface="Calibri" panose="020F0502020204030204" pitchFamily="34" charset="0"/>
            </a:endParaRPr>
          </a:p>
          <a:p>
            <a:pPr marL="82142" indent="0">
              <a:buNone/>
            </a:pPr>
            <a:r>
              <a:rPr lang="en-US" sz="2200" i="1" dirty="0">
                <a:latin typeface="Calibri" panose="020F0502020204030204" pitchFamily="34" charset="0"/>
              </a:rPr>
              <a:t>Using the STAR method discussed in class answer </a:t>
            </a:r>
            <a:r>
              <a:rPr lang="en-US" sz="2200" i="1" dirty="0" smtClean="0">
                <a:latin typeface="Calibri" panose="020F0502020204030204" pitchFamily="34" charset="0"/>
              </a:rPr>
              <a:t>all the </a:t>
            </a:r>
            <a:r>
              <a:rPr lang="en-US" sz="2200" i="1" dirty="0">
                <a:latin typeface="Calibri" panose="020F0502020204030204" pitchFamily="34" charset="0"/>
              </a:rPr>
              <a:t>following questions;</a:t>
            </a:r>
          </a:p>
          <a:p>
            <a:pPr lvl="1"/>
            <a:r>
              <a:rPr lang="en-US" sz="2200" dirty="0">
                <a:latin typeface="Calibri" panose="020F0502020204030204" pitchFamily="34" charset="0"/>
              </a:rPr>
              <a:t>Give a time in which you set an important goal in the past and tell me about your success in achieving it.</a:t>
            </a:r>
          </a:p>
          <a:p>
            <a:pPr lvl="1"/>
            <a:r>
              <a:rPr lang="en-US" sz="2200" dirty="0">
                <a:latin typeface="Calibri" panose="020F0502020204030204" pitchFamily="34" charset="0"/>
              </a:rPr>
              <a:t>Tell me about a time at work or school when you have worked on a team?</a:t>
            </a:r>
          </a:p>
          <a:p>
            <a:pPr lvl="1"/>
            <a:r>
              <a:rPr lang="en-US" sz="2200" dirty="0">
                <a:latin typeface="Calibri" panose="020F0502020204030204" pitchFamily="34" charset="0"/>
              </a:rPr>
              <a:t>Relate a time in which you had to use your verbal communication skills in order to get an important point across?</a:t>
            </a:r>
          </a:p>
          <a:p>
            <a:endParaRPr lang="en-US" dirty="0"/>
          </a:p>
        </p:txBody>
      </p:sp>
      <p:sp>
        <p:nvSpPr>
          <p:cNvPr id="3" name="Title 2"/>
          <p:cNvSpPr>
            <a:spLocks noGrp="1"/>
          </p:cNvSpPr>
          <p:nvPr>
            <p:ph type="title"/>
          </p:nvPr>
        </p:nvSpPr>
        <p:spPr/>
        <p:txBody>
          <a:bodyPr/>
          <a:lstStyle/>
          <a:p>
            <a:r>
              <a:rPr lang="en-US" dirty="0" smtClean="0"/>
              <a:t>Week #8 – Online Work </a:t>
            </a:r>
            <a:endParaRPr lang="en-US" dirty="0"/>
          </a:p>
        </p:txBody>
      </p:sp>
    </p:spTree>
    <p:extLst>
      <p:ext uri="{BB962C8B-B14F-4D97-AF65-F5344CB8AC3E}">
        <p14:creationId xmlns:p14="http://schemas.microsoft.com/office/powerpoint/2010/main" val="3915439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692696" y="1120477"/>
            <a:ext cx="5472607" cy="2631490"/>
          </a:xfrm>
          <a:prstGeom prst="rect">
            <a:avLst/>
          </a:prstGeom>
          <a:noFill/>
        </p:spPr>
        <p:txBody>
          <a:bodyPr wrap="square" rtlCol="0">
            <a:spAutoFit/>
          </a:bodyPr>
          <a:lstStyle/>
          <a:p>
            <a:pPr algn="ctr"/>
            <a:r>
              <a:rPr lang="en-US" sz="4400" dirty="0" smtClean="0"/>
              <a:t>Before Anything Else, </a:t>
            </a:r>
          </a:p>
          <a:p>
            <a:pPr algn="ctr"/>
            <a:r>
              <a:rPr lang="en-US" sz="4400" dirty="0" smtClean="0"/>
              <a:t>Preparation is the </a:t>
            </a:r>
          </a:p>
          <a:p>
            <a:pPr algn="ctr"/>
            <a:r>
              <a:rPr lang="en-US" sz="4400" dirty="0" smtClean="0"/>
              <a:t>Key to Success!</a:t>
            </a:r>
          </a:p>
          <a:p>
            <a:pPr algn="ctr"/>
            <a:endParaRPr lang="en-US" sz="900" dirty="0" smtClean="0"/>
          </a:p>
          <a:p>
            <a:pPr algn="r"/>
            <a:r>
              <a:rPr lang="en-US" dirty="0" smtClean="0"/>
              <a:t>Alexander Graham Bell</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88640" y="400397"/>
            <a:ext cx="5580409" cy="648072"/>
          </a:xfrm>
        </p:spPr>
        <p:txBody>
          <a:bodyPr>
            <a:noAutofit/>
          </a:bodyPr>
          <a:lstStyle/>
          <a:p>
            <a:pPr defTabSz="512753">
              <a:defRPr/>
            </a:pPr>
            <a:r>
              <a:rPr lang="en-US" sz="3200" b="1" cap="small" dirty="0" smtClean="0">
                <a:solidFill>
                  <a:schemeClr val="tx1"/>
                </a:solidFill>
                <a:effectLst/>
                <a:latin typeface="Calibri" panose="020F0502020204030204" pitchFamily="34" charset="0"/>
              </a:rPr>
              <a:t>Preparing for an Interview</a:t>
            </a:r>
            <a:endParaRPr lang="en-US" sz="3200" b="1" cap="small" dirty="0">
              <a:solidFill>
                <a:schemeClr val="tx1"/>
              </a:solidFill>
              <a:effectLst/>
              <a:latin typeface="Calibri" panose="020F0502020204030204" pitchFamily="34" charset="0"/>
            </a:endParaRPr>
          </a:p>
        </p:txBody>
      </p:sp>
      <p:sp>
        <p:nvSpPr>
          <p:cNvPr id="10243" name="Rectangle 3"/>
          <p:cNvSpPr>
            <a:spLocks noGrp="1" noChangeArrowheads="1"/>
          </p:cNvSpPr>
          <p:nvPr>
            <p:ph type="body" sz="half" idx="1"/>
          </p:nvPr>
        </p:nvSpPr>
        <p:spPr>
          <a:xfrm>
            <a:off x="766450" y="1552525"/>
            <a:ext cx="4968552" cy="2088232"/>
          </a:xfrm>
        </p:spPr>
        <p:txBody>
          <a:bodyPr>
            <a:noAutofit/>
          </a:bodyPr>
          <a:lstStyle/>
          <a:p>
            <a:pPr marL="192084" indent="-192084" defTabSz="512753"/>
            <a:r>
              <a:rPr lang="en-CA" sz="2400" dirty="0" smtClean="0">
                <a:latin typeface="Calibri" panose="020F0502020204030204" pitchFamily="34" charset="0"/>
              </a:rPr>
              <a:t>Research Company</a:t>
            </a:r>
          </a:p>
          <a:p>
            <a:pPr marL="192084" indent="-192084" defTabSz="512753"/>
            <a:endParaRPr lang="en-CA" sz="1800" dirty="0" smtClean="0">
              <a:latin typeface="Calibri" panose="020F0502020204030204" pitchFamily="34" charset="0"/>
            </a:endParaRPr>
          </a:p>
          <a:p>
            <a:pPr marL="192084" indent="-192084" defTabSz="512753"/>
            <a:r>
              <a:rPr lang="en-CA" sz="2400" dirty="0" smtClean="0">
                <a:latin typeface="Calibri" panose="020F0502020204030204" pitchFamily="34" charset="0"/>
              </a:rPr>
              <a:t>Know your strengths for the position</a:t>
            </a:r>
            <a:endParaRPr lang="en-US" sz="2400" dirty="0" smtClean="0">
              <a:latin typeface="Calibri" panose="020F0502020204030204" pitchFamily="34" charset="0"/>
            </a:endParaRPr>
          </a:p>
          <a:p>
            <a:pPr marL="192084" indent="-192084" defTabSz="512753"/>
            <a:endParaRPr lang="en-US" sz="1800" dirty="0" smtClean="0">
              <a:latin typeface="Calibri" panose="020F0502020204030204" pitchFamily="34" charset="0"/>
            </a:endParaRPr>
          </a:p>
          <a:p>
            <a:pPr marL="192084" indent="-192084" defTabSz="512753"/>
            <a:r>
              <a:rPr lang="en-US" sz="2400" dirty="0" smtClean="0">
                <a:latin typeface="Calibri" panose="020F0502020204030204" pitchFamily="34" charset="0"/>
              </a:rPr>
              <a:t>Practice, practice,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wo way street arrows r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52" y="1192485"/>
            <a:ext cx="4224468" cy="3168352"/>
          </a:xfrm>
          <a:prstGeom prst="rect">
            <a:avLst/>
          </a:prstGeom>
          <a:noFill/>
          <a:extLst>
            <a:ext uri="{909E8E84-426E-40DD-AFC4-6F175D3DCCD1}">
              <a14:hiddenFill xmlns:a14="http://schemas.microsoft.com/office/drawing/2010/main">
                <a:solidFill>
                  <a:srgbClr val="FFFFFF"/>
                </a:solidFill>
              </a14:hiddenFill>
            </a:ext>
          </a:extLst>
        </p:spPr>
      </p:pic>
      <p:sp>
        <p:nvSpPr>
          <p:cNvPr id="244739" name="Rectangle 3"/>
          <p:cNvSpPr>
            <a:spLocks noGrp="1" noChangeArrowheads="1"/>
          </p:cNvSpPr>
          <p:nvPr>
            <p:ph idx="1"/>
          </p:nvPr>
        </p:nvSpPr>
        <p:spPr>
          <a:xfrm>
            <a:off x="620688" y="472405"/>
            <a:ext cx="5501779" cy="504056"/>
          </a:xfrm>
        </p:spPr>
        <p:txBody>
          <a:bodyPr>
            <a:normAutofit/>
          </a:bodyPr>
          <a:lstStyle/>
          <a:p>
            <a:pPr marL="192084" indent="-192084" algn="ctr" defTabSz="512753">
              <a:buNone/>
              <a:defRPr/>
            </a:pPr>
            <a:r>
              <a:rPr lang="en-US" sz="2700" b="1" dirty="0" smtClean="0"/>
              <a:t>Interviews </a:t>
            </a:r>
            <a:r>
              <a:rPr lang="en-US" sz="2700" b="1" dirty="0"/>
              <a:t>are a two way street!</a:t>
            </a:r>
          </a:p>
        </p:txBody>
      </p:sp>
    </p:spTree>
    <p:extLst>
      <p:ext uri="{BB962C8B-B14F-4D97-AF65-F5344CB8AC3E}">
        <p14:creationId xmlns:p14="http://schemas.microsoft.com/office/powerpoint/2010/main" val="2168315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712" y="1696541"/>
            <a:ext cx="4943989" cy="2141655"/>
          </a:xfrm>
        </p:spPr>
        <p:txBody>
          <a:bodyPr>
            <a:normAutofit lnSpcReduction="10000"/>
          </a:bodyPr>
          <a:lstStyle/>
          <a:p>
            <a:pPr marL="82142" indent="0">
              <a:buNone/>
            </a:pPr>
            <a:endParaRPr lang="en-US" sz="1100" dirty="0"/>
          </a:p>
          <a:p>
            <a:r>
              <a:rPr lang="en-US" dirty="0" smtClean="0">
                <a:hlinkClick r:id="rId2"/>
              </a:rPr>
              <a:t>http</a:t>
            </a:r>
            <a:r>
              <a:rPr lang="en-US" dirty="0">
                <a:hlinkClick r:id="rId2"/>
              </a:rPr>
              <a:t>://</a:t>
            </a:r>
            <a:r>
              <a:rPr lang="en-US" dirty="0" smtClean="0">
                <a:hlinkClick r:id="rId2"/>
              </a:rPr>
              <a:t>www.youtube.com/watch?v=vuDCk61faXg</a:t>
            </a:r>
            <a:endParaRPr lang="en-US" dirty="0" smtClean="0"/>
          </a:p>
          <a:p>
            <a:pPr marL="0" indent="0">
              <a:buNone/>
            </a:pPr>
            <a:endParaRPr lang="en-US" dirty="0" smtClean="0"/>
          </a:p>
          <a:p>
            <a:r>
              <a:rPr lang="en-US" dirty="0" smtClean="0">
                <a:hlinkClick r:id="rId3"/>
              </a:rPr>
              <a:t>http</a:t>
            </a:r>
            <a:r>
              <a:rPr lang="en-US" dirty="0">
                <a:hlinkClick r:id="rId3"/>
              </a:rPr>
              <a:t>://goodwillekl.com/p/387/l/441/t/Goodwill-Essex-Kent-Lambton-%</a:t>
            </a:r>
            <a:r>
              <a:rPr lang="en-US" dirty="0" smtClean="0">
                <a:hlinkClick r:id="rId3"/>
              </a:rPr>
              <a:t>7C-About-Us</a:t>
            </a:r>
            <a:endParaRPr lang="en-US" dirty="0" smtClean="0"/>
          </a:p>
          <a:p>
            <a:endParaRPr lang="en-US" dirty="0"/>
          </a:p>
        </p:txBody>
      </p:sp>
      <p:sp>
        <p:nvSpPr>
          <p:cNvPr id="2" name="Title 1"/>
          <p:cNvSpPr>
            <a:spLocks noGrp="1"/>
          </p:cNvSpPr>
          <p:nvPr>
            <p:ph type="title"/>
          </p:nvPr>
        </p:nvSpPr>
        <p:spPr>
          <a:xfrm>
            <a:off x="260648" y="472405"/>
            <a:ext cx="4032448" cy="785262"/>
          </a:xfrm>
        </p:spPr>
        <p:txBody>
          <a:bodyPr>
            <a:normAutofit/>
          </a:bodyPr>
          <a:lstStyle/>
          <a:p>
            <a:r>
              <a:rPr lang="en-US" sz="3200" b="1" dirty="0" smtClean="0"/>
              <a:t>Goodwill Industries</a:t>
            </a:r>
            <a:endParaRPr lang="en-US" sz="3200" b="1" dirty="0"/>
          </a:p>
        </p:txBody>
      </p:sp>
    </p:spTree>
    <p:extLst>
      <p:ext uri="{BB962C8B-B14F-4D97-AF65-F5344CB8AC3E}">
        <p14:creationId xmlns:p14="http://schemas.microsoft.com/office/powerpoint/2010/main" val="823936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692696" y="1048469"/>
            <a:ext cx="5544616" cy="3456384"/>
          </a:xfrm>
        </p:spPr>
        <p:txBody>
          <a:bodyPr>
            <a:normAutofit/>
          </a:bodyPr>
          <a:lstStyle/>
          <a:p>
            <a:pPr marL="192084" indent="-192084" defTabSz="512753"/>
            <a:r>
              <a:rPr lang="en-US" sz="1800" dirty="0" smtClean="0">
                <a:latin typeface="Calibri" panose="020F0502020204030204" pitchFamily="34" charset="0"/>
              </a:rPr>
              <a:t>Helps </a:t>
            </a:r>
            <a:r>
              <a:rPr lang="en-US" sz="1800" dirty="0">
                <a:latin typeface="Calibri" panose="020F0502020204030204" pitchFamily="34" charset="0"/>
              </a:rPr>
              <a:t>in the selection of prospective employers at the application stage.</a:t>
            </a:r>
          </a:p>
          <a:p>
            <a:pPr marL="192084" indent="-192084" defTabSz="512753">
              <a:buNone/>
            </a:pPr>
            <a:endParaRPr lang="en-US" sz="500" dirty="0">
              <a:latin typeface="Calibri" panose="020F0502020204030204" pitchFamily="34" charset="0"/>
            </a:endParaRPr>
          </a:p>
          <a:p>
            <a:pPr marL="192084" indent="-192084" defTabSz="512753"/>
            <a:r>
              <a:rPr lang="en-US" sz="1800" dirty="0">
                <a:latin typeface="Calibri" panose="020F0502020204030204" pitchFamily="34" charset="0"/>
              </a:rPr>
              <a:t>Develop better cover letters and resumes</a:t>
            </a:r>
          </a:p>
          <a:p>
            <a:pPr marL="192084" indent="-192084" defTabSz="512753">
              <a:buNone/>
            </a:pPr>
            <a:endParaRPr lang="en-US" sz="500" dirty="0">
              <a:latin typeface="Calibri" panose="020F0502020204030204" pitchFamily="34" charset="0"/>
            </a:endParaRPr>
          </a:p>
          <a:p>
            <a:pPr marL="192084" indent="-192084" defTabSz="512753"/>
            <a:r>
              <a:rPr lang="en-US" sz="1800" dirty="0">
                <a:latin typeface="Calibri" panose="020F0502020204030204" pitchFamily="34" charset="0"/>
              </a:rPr>
              <a:t>More effective in an </a:t>
            </a:r>
            <a:r>
              <a:rPr lang="en-US" sz="1800" dirty="0" smtClean="0">
                <a:latin typeface="Calibri" panose="020F0502020204030204" pitchFamily="34" charset="0"/>
              </a:rPr>
              <a:t>interview</a:t>
            </a:r>
          </a:p>
          <a:p>
            <a:pPr marL="0" indent="0" defTabSz="512753">
              <a:buNone/>
            </a:pPr>
            <a:endParaRPr lang="en-US" sz="1200" dirty="0">
              <a:latin typeface="Calibri" panose="020F0502020204030204" pitchFamily="34" charset="0"/>
            </a:endParaRPr>
          </a:p>
          <a:p>
            <a:pPr marL="192084" indent="-192084" defTabSz="512753"/>
            <a:r>
              <a:rPr lang="en-US" sz="1800" dirty="0">
                <a:latin typeface="Calibri" panose="020F0502020204030204" pitchFamily="34" charset="0"/>
              </a:rPr>
              <a:t>Employers have an expectation that you are aware of their services, products, locations, current events etc.</a:t>
            </a:r>
          </a:p>
          <a:p>
            <a:pPr marL="192084" indent="-192084" defTabSz="512753">
              <a:buNone/>
            </a:pPr>
            <a:endParaRPr lang="en-US" sz="300" dirty="0">
              <a:latin typeface="Calibri" panose="020F0502020204030204" pitchFamily="34" charset="0"/>
            </a:endParaRPr>
          </a:p>
          <a:p>
            <a:pPr marL="192084" indent="-192084" defTabSz="512753"/>
            <a:r>
              <a:rPr lang="en-US" sz="1800" dirty="0">
                <a:latin typeface="Calibri" panose="020F0502020204030204" pitchFamily="34" charset="0"/>
              </a:rPr>
              <a:t>Assists you in making informed employment decisions</a:t>
            </a:r>
          </a:p>
        </p:txBody>
      </p:sp>
      <p:sp>
        <p:nvSpPr>
          <p:cNvPr id="245762" name="Rectangle 2"/>
          <p:cNvSpPr>
            <a:spLocks noGrp="1" noChangeArrowheads="1"/>
          </p:cNvSpPr>
          <p:nvPr>
            <p:ph type="title"/>
          </p:nvPr>
        </p:nvSpPr>
        <p:spPr>
          <a:xfrm>
            <a:off x="188640" y="328389"/>
            <a:ext cx="5614764" cy="566190"/>
          </a:xfrm>
        </p:spPr>
        <p:txBody>
          <a:bodyPr>
            <a:normAutofit/>
          </a:bodyPr>
          <a:lstStyle/>
          <a:p>
            <a:pPr defTabSz="512753">
              <a:defRPr/>
            </a:pPr>
            <a:r>
              <a:rPr lang="en-US" sz="2800" b="1" dirty="0">
                <a:solidFill>
                  <a:schemeClr val="tx1"/>
                </a:solidFill>
                <a:effectLst/>
              </a:rPr>
              <a:t>Why Research a Company?</a:t>
            </a:r>
          </a:p>
        </p:txBody>
      </p:sp>
    </p:spTree>
    <p:extLst>
      <p:ext uri="{BB962C8B-B14F-4D97-AF65-F5344CB8AC3E}">
        <p14:creationId xmlns:p14="http://schemas.microsoft.com/office/powerpoint/2010/main" val="141445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 calcmode="lin" valueType="num">
                                      <p:cBhvr additive="base">
                                        <p:cTn id="19"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anim calcmode="lin" valueType="num">
                                      <p:cBhvr additive="base">
                                        <p:cTn id="25"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anim calcmode="lin" valueType="num">
                                      <p:cBhvr additive="base">
                                        <p:cTn id="31"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36712" y="1192485"/>
            <a:ext cx="5184576" cy="3096344"/>
          </a:xfrm>
        </p:spPr>
        <p:txBody>
          <a:bodyPr>
            <a:noAutofit/>
          </a:bodyPr>
          <a:lstStyle/>
          <a:p>
            <a:pPr marL="192084" indent="-192084" defTabSz="512753">
              <a:lnSpc>
                <a:spcPct val="90000"/>
              </a:lnSpc>
            </a:pPr>
            <a:r>
              <a:rPr lang="en-US" sz="1800" dirty="0">
                <a:latin typeface="Calibri" panose="020F0502020204030204" pitchFamily="34" charset="0"/>
              </a:rPr>
              <a:t>Products and </a:t>
            </a:r>
            <a:r>
              <a:rPr lang="en-US" sz="1800" dirty="0" smtClean="0">
                <a:latin typeface="Calibri" panose="020F0502020204030204" pitchFamily="34" charset="0"/>
              </a:rPr>
              <a:t>services</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All geographical </a:t>
            </a:r>
            <a:r>
              <a:rPr lang="en-US" sz="1800" dirty="0" smtClean="0">
                <a:latin typeface="Calibri" panose="020F0502020204030204" pitchFamily="34" charset="0"/>
              </a:rPr>
              <a:t>locations</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Relative size, position in the industry and major </a:t>
            </a:r>
            <a:r>
              <a:rPr lang="en-US" sz="1800" dirty="0" smtClean="0">
                <a:latin typeface="Calibri" panose="020F0502020204030204" pitchFamily="34" charset="0"/>
              </a:rPr>
              <a:t>competitor</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Potential for growth of the firm and the </a:t>
            </a:r>
            <a:r>
              <a:rPr lang="en-US" sz="1800" dirty="0" smtClean="0">
                <a:latin typeface="Calibri" panose="020F0502020204030204" pitchFamily="34" charset="0"/>
              </a:rPr>
              <a:t>industry</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Annual sales and profits for the last few </a:t>
            </a:r>
            <a:r>
              <a:rPr lang="en-US" sz="1800" dirty="0" smtClean="0">
                <a:latin typeface="Calibri" panose="020F0502020204030204" pitchFamily="34" charset="0"/>
              </a:rPr>
              <a:t>years</a:t>
            </a:r>
          </a:p>
          <a:p>
            <a:pPr marL="192084" indent="-192084" defTabSz="512753">
              <a:lnSpc>
                <a:spcPct val="90000"/>
              </a:lnSpc>
            </a:pPr>
            <a:r>
              <a:rPr lang="en-US" sz="1800" dirty="0" smtClean="0">
                <a:latin typeface="Calibri" panose="020F0502020204030204" pitchFamily="34" charset="0"/>
              </a:rPr>
              <a:t>Organizational </a:t>
            </a:r>
            <a:r>
              <a:rPr lang="en-US" sz="1800" dirty="0">
                <a:latin typeface="Calibri" panose="020F0502020204030204" pitchFamily="34" charset="0"/>
              </a:rPr>
              <a:t>structure and management </a:t>
            </a:r>
            <a:r>
              <a:rPr lang="en-US" sz="1800" dirty="0" smtClean="0">
                <a:latin typeface="Calibri" panose="020F0502020204030204" pitchFamily="34" charset="0"/>
              </a:rPr>
              <a:t>style</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Corporate mission and vision </a:t>
            </a:r>
            <a:r>
              <a:rPr lang="en-US" sz="1800" dirty="0" smtClean="0">
                <a:latin typeface="Calibri" panose="020F0502020204030204" pitchFamily="34" charset="0"/>
              </a:rPr>
              <a:t>statement</a:t>
            </a:r>
            <a:endParaRPr lang="en-US" sz="1800" dirty="0">
              <a:latin typeface="Calibri" panose="020F0502020204030204" pitchFamily="34" charset="0"/>
            </a:endParaRPr>
          </a:p>
          <a:p>
            <a:pPr marL="192084" indent="-192084" defTabSz="512753">
              <a:lnSpc>
                <a:spcPct val="90000"/>
              </a:lnSpc>
            </a:pPr>
            <a:r>
              <a:rPr lang="en-US" sz="1800" dirty="0">
                <a:latin typeface="Calibri" panose="020F0502020204030204" pitchFamily="34" charset="0"/>
              </a:rPr>
              <a:t>Philosophy on training development and other employee programs</a:t>
            </a:r>
          </a:p>
          <a:p>
            <a:pPr marL="192084" indent="-192084" defTabSz="512753">
              <a:lnSpc>
                <a:spcPct val="90000"/>
              </a:lnSpc>
            </a:pPr>
            <a:r>
              <a:rPr lang="en-US" sz="1800" dirty="0" smtClean="0">
                <a:latin typeface="Calibri" panose="020F0502020204030204" pitchFamily="34" charset="0"/>
              </a:rPr>
              <a:t>The </a:t>
            </a:r>
            <a:r>
              <a:rPr lang="en-US" sz="1800" dirty="0">
                <a:latin typeface="Calibri" panose="020F0502020204030204" pitchFamily="34" charset="0"/>
              </a:rPr>
              <a:t>work environment/culture</a:t>
            </a:r>
          </a:p>
        </p:txBody>
      </p:sp>
      <p:sp>
        <p:nvSpPr>
          <p:cNvPr id="247810" name="Rectangle 2"/>
          <p:cNvSpPr>
            <a:spLocks noGrp="1" noChangeArrowheads="1"/>
          </p:cNvSpPr>
          <p:nvPr>
            <p:ph type="title"/>
          </p:nvPr>
        </p:nvSpPr>
        <p:spPr>
          <a:xfrm>
            <a:off x="260648" y="328389"/>
            <a:ext cx="5524078" cy="670719"/>
          </a:xfrm>
        </p:spPr>
        <p:txBody>
          <a:bodyPr>
            <a:normAutofit/>
          </a:bodyPr>
          <a:lstStyle/>
          <a:p>
            <a:pPr defTabSz="512753">
              <a:defRPr/>
            </a:pPr>
            <a:r>
              <a:rPr lang="en-US" sz="3200" b="1" dirty="0">
                <a:solidFill>
                  <a:schemeClr val="tx1"/>
                </a:solidFill>
                <a:effectLst/>
              </a:rPr>
              <a:t>What to Research?</a:t>
            </a:r>
          </a:p>
        </p:txBody>
      </p:sp>
    </p:spTree>
    <p:extLst>
      <p:ext uri="{BB962C8B-B14F-4D97-AF65-F5344CB8AC3E}">
        <p14:creationId xmlns:p14="http://schemas.microsoft.com/office/powerpoint/2010/main" val="2053470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836712" y="1048469"/>
            <a:ext cx="5276056" cy="3528392"/>
          </a:xfrm>
        </p:spPr>
        <p:txBody>
          <a:bodyPr>
            <a:normAutofit/>
          </a:bodyPr>
          <a:lstStyle/>
          <a:p>
            <a:r>
              <a:rPr lang="en-US" sz="1800" dirty="0" smtClean="0">
                <a:latin typeface="Calibri" panose="020F0502020204030204" pitchFamily="34" charset="0"/>
              </a:rPr>
              <a:t>Internet/website</a:t>
            </a:r>
            <a:endParaRPr lang="en-US" sz="1800" dirty="0">
              <a:latin typeface="Calibri" panose="020F0502020204030204" pitchFamily="34" charset="0"/>
            </a:endParaRPr>
          </a:p>
          <a:p>
            <a:r>
              <a:rPr lang="en-US" sz="1800" dirty="0">
                <a:latin typeface="Calibri" panose="020F0502020204030204" pitchFamily="34" charset="0"/>
              </a:rPr>
              <a:t>Directories (telephone; industrial</a:t>
            </a:r>
            <a:r>
              <a:rPr lang="en-US" sz="1800" dirty="0" smtClean="0">
                <a:latin typeface="Calibri" panose="020F0502020204030204" pitchFamily="34" charset="0"/>
              </a:rPr>
              <a:t>)</a:t>
            </a:r>
            <a:endParaRPr lang="en-US" sz="1800" dirty="0">
              <a:latin typeface="Calibri" panose="020F0502020204030204" pitchFamily="34" charset="0"/>
            </a:endParaRPr>
          </a:p>
          <a:p>
            <a:r>
              <a:rPr lang="en-US" sz="1800" dirty="0">
                <a:latin typeface="Calibri" panose="020F0502020204030204" pitchFamily="34" charset="0"/>
              </a:rPr>
              <a:t>Company promotional material </a:t>
            </a:r>
          </a:p>
          <a:p>
            <a:r>
              <a:rPr lang="en-US" sz="1800" dirty="0">
                <a:latin typeface="Calibri" panose="020F0502020204030204" pitchFamily="34" charset="0"/>
              </a:rPr>
              <a:t>Annual Reports </a:t>
            </a:r>
          </a:p>
          <a:p>
            <a:pPr lvl="1"/>
            <a:r>
              <a:rPr lang="en-US" sz="1800" dirty="0">
                <a:latin typeface="Calibri" panose="020F0502020204030204" pitchFamily="34" charset="0"/>
              </a:rPr>
              <a:t>(available from public library</a:t>
            </a:r>
            <a:r>
              <a:rPr lang="en-US" sz="1800" dirty="0" smtClean="0">
                <a:latin typeface="Calibri" panose="020F0502020204030204" pitchFamily="34" charset="0"/>
              </a:rPr>
              <a:t>)</a:t>
            </a:r>
            <a:endParaRPr lang="en-US" sz="1800" dirty="0">
              <a:latin typeface="Calibri" panose="020F0502020204030204" pitchFamily="34" charset="0"/>
            </a:endParaRPr>
          </a:p>
          <a:p>
            <a:r>
              <a:rPr lang="en-US" sz="1800" dirty="0">
                <a:latin typeface="Calibri" panose="020F0502020204030204" pitchFamily="34" charset="0"/>
              </a:rPr>
              <a:t>Magazine articles, newspapers, </a:t>
            </a:r>
            <a:r>
              <a:rPr lang="en-US" sz="1800" dirty="0" smtClean="0">
                <a:latin typeface="Calibri" panose="020F0502020204030204" pitchFamily="34" charset="0"/>
              </a:rPr>
              <a:t>television</a:t>
            </a:r>
            <a:endParaRPr lang="en-US" sz="1800" dirty="0">
              <a:latin typeface="Calibri" panose="020F0502020204030204" pitchFamily="34" charset="0"/>
            </a:endParaRPr>
          </a:p>
          <a:p>
            <a:r>
              <a:rPr lang="en-US" sz="1800" dirty="0">
                <a:latin typeface="Calibri" panose="020F0502020204030204" pitchFamily="34" charset="0"/>
              </a:rPr>
              <a:t>Current </a:t>
            </a:r>
            <a:r>
              <a:rPr lang="en-US" sz="1800" dirty="0" smtClean="0">
                <a:latin typeface="Calibri" panose="020F0502020204030204" pitchFamily="34" charset="0"/>
              </a:rPr>
              <a:t>employees</a:t>
            </a:r>
            <a:endParaRPr lang="en-US" sz="1800" dirty="0">
              <a:latin typeface="Calibri" panose="020F0502020204030204" pitchFamily="34" charset="0"/>
            </a:endParaRPr>
          </a:p>
          <a:p>
            <a:r>
              <a:rPr lang="en-US" sz="1800" dirty="0">
                <a:latin typeface="Calibri" panose="020F0502020204030204" pitchFamily="34" charset="0"/>
              </a:rPr>
              <a:t>Onsite visit </a:t>
            </a:r>
          </a:p>
          <a:p>
            <a:r>
              <a:rPr lang="en-US" sz="1800" dirty="0">
                <a:latin typeface="Calibri" panose="020F0502020204030204" pitchFamily="34" charset="0"/>
              </a:rPr>
              <a:t>Review Job Posting/Job Description</a:t>
            </a:r>
          </a:p>
          <a:p>
            <a:pPr>
              <a:lnSpc>
                <a:spcPct val="90000"/>
              </a:lnSpc>
            </a:pPr>
            <a:endParaRPr lang="en-CA" sz="1800" dirty="0"/>
          </a:p>
        </p:txBody>
      </p:sp>
      <p:sp>
        <p:nvSpPr>
          <p:cNvPr id="289794" name="Rectangle 2"/>
          <p:cNvSpPr>
            <a:spLocks noGrp="1" noChangeArrowheads="1"/>
          </p:cNvSpPr>
          <p:nvPr>
            <p:ph type="title"/>
          </p:nvPr>
        </p:nvSpPr>
        <p:spPr>
          <a:xfrm>
            <a:off x="260648" y="400397"/>
            <a:ext cx="6437312" cy="559271"/>
          </a:xfrm>
        </p:spPr>
        <p:txBody>
          <a:bodyPr>
            <a:normAutofit/>
          </a:bodyPr>
          <a:lstStyle/>
          <a:p>
            <a:pPr>
              <a:defRPr/>
            </a:pPr>
            <a:r>
              <a:rPr lang="en-CA" sz="2800" b="1" dirty="0" smtClean="0">
                <a:solidFill>
                  <a:schemeClr val="tx1"/>
                </a:solidFill>
                <a:effectLst/>
              </a:rPr>
              <a:t>Where to Look </a:t>
            </a:r>
            <a:endParaRPr lang="en-CA" sz="2800" b="1" dirty="0">
              <a:solidFill>
                <a:schemeClr val="tx1"/>
              </a:solidFill>
              <a:effectLst/>
            </a:endParaRPr>
          </a:p>
        </p:txBody>
      </p:sp>
    </p:spTree>
    <p:extLst>
      <p:ext uri="{BB962C8B-B14F-4D97-AF65-F5344CB8AC3E}">
        <p14:creationId xmlns:p14="http://schemas.microsoft.com/office/powerpoint/2010/main" val="1200143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3095</TotalTime>
  <Words>650</Words>
  <Application>Microsoft Office PowerPoint</Application>
  <PresentationFormat>Custom</PresentationFormat>
  <Paragraphs>145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Lucida Sans Unicode</vt:lpstr>
      <vt:lpstr>Times New Roman</vt:lpstr>
      <vt:lpstr>Verdana</vt:lpstr>
      <vt:lpstr>Wingdings 2</vt:lpstr>
      <vt:lpstr>Wingdings 3</vt:lpstr>
      <vt:lpstr>Concourse</vt:lpstr>
      <vt:lpstr>Final Test – in class </vt:lpstr>
      <vt:lpstr>INTERVIEWING</vt:lpstr>
      <vt:lpstr>PowerPoint Presentation</vt:lpstr>
      <vt:lpstr>Preparing for an Interview</vt:lpstr>
      <vt:lpstr>PowerPoint Presentation</vt:lpstr>
      <vt:lpstr>Goodwill Industries</vt:lpstr>
      <vt:lpstr>Why Research a Company?</vt:lpstr>
      <vt:lpstr>What to Research?</vt:lpstr>
      <vt:lpstr>Where to Look </vt:lpstr>
      <vt:lpstr>The Day of the Interview</vt:lpstr>
      <vt:lpstr>What to Bring</vt:lpstr>
      <vt:lpstr>Stages of the Interview</vt:lpstr>
      <vt:lpstr>SELL Yourself!</vt:lpstr>
      <vt:lpstr>Telephone Interviews</vt:lpstr>
      <vt:lpstr>DURING THE INTERVIEW</vt:lpstr>
      <vt:lpstr>Interview Success</vt:lpstr>
      <vt:lpstr>Behavioural Based Interviewing</vt:lpstr>
      <vt:lpstr>CREATING A PROOF STORY</vt:lpstr>
      <vt:lpstr>ENHANCING YOUR PROOF STORY</vt:lpstr>
      <vt:lpstr>Week #8 – Online Work </vt:lpstr>
    </vt:vector>
  </TitlesOfParts>
  <Company>Template Central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Karen Hendra</dc:creator>
  <cp:lastModifiedBy>Tony Hanania</cp:lastModifiedBy>
  <cp:revision>191</cp:revision>
  <dcterms:created xsi:type="dcterms:W3CDTF">2003-07-07T01:05:15Z</dcterms:created>
  <dcterms:modified xsi:type="dcterms:W3CDTF">2017-11-22T19:03:08Z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TC011820411033</vt:lpwstr>
  </property>
</Properties>
</file>