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20"/>
  </p:notesMasterIdLst>
  <p:handoutMasterIdLst>
    <p:handoutMasterId r:id="rId21"/>
  </p:handoutMasterIdLst>
  <p:sldIdLst>
    <p:sldId id="358" r:id="rId2"/>
    <p:sldId id="357" r:id="rId3"/>
    <p:sldId id="256" r:id="rId4"/>
    <p:sldId id="347" r:id="rId5"/>
    <p:sldId id="355" r:id="rId6"/>
    <p:sldId id="267" r:id="rId7"/>
    <p:sldId id="272" r:id="rId8"/>
    <p:sldId id="264" r:id="rId9"/>
    <p:sldId id="263" r:id="rId10"/>
    <p:sldId id="265" r:id="rId11"/>
    <p:sldId id="338" r:id="rId12"/>
    <p:sldId id="354" r:id="rId13"/>
    <p:sldId id="273" r:id="rId14"/>
    <p:sldId id="274" r:id="rId15"/>
    <p:sldId id="275" r:id="rId16"/>
    <p:sldId id="348" r:id="rId17"/>
    <p:sldId id="353" r:id="rId18"/>
    <p:sldId id="356" r:id="rId19"/>
  </p:sldIdLst>
  <p:sldSz cx="6858000" cy="5121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85BA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8" autoAdjust="0"/>
    <p:restoredTop sz="86420" autoAdjust="0"/>
  </p:normalViewPr>
  <p:slideViewPr>
    <p:cSldViewPr>
      <p:cViewPr varScale="1">
        <p:scale>
          <a:sx n="123" d="100"/>
          <a:sy n="123" d="100"/>
        </p:scale>
        <p:origin x="114" y="126"/>
      </p:cViewPr>
      <p:guideLst>
        <p:guide orient="horz" pos="1613"/>
        <p:guide pos="216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824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B20B5515-D279-4EDC-A97A-56D31932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30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67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pPr>
              <a:defRPr/>
            </a:pPr>
            <a:fld id="{E9AA703A-174C-48F8-9352-9322B8ECBAA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057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935DE1EC-E93C-40C5-92AD-0909B25FA261}" type="slidenum">
              <a:rPr lang="en-CA" smtClean="0"/>
              <a:pPr defTabSz="922338"/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9127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slide</a:t>
            </a:r>
            <a:r>
              <a:rPr lang="en-US" baseline="0" dirty="0" smtClean="0"/>
              <a:t> may need to be changed depending on the program you are teaching, as different programs have different requirements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A703A-174C-48F8-9352-9322B8ECBAA6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49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390A4DAE-76FC-4A48-98F7-81A510590F8C}" type="slidenum">
              <a:rPr lang="en-CA" smtClean="0"/>
              <a:pPr defTabSz="922338"/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4342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826E7D6-EB0C-4114-9DF9-607CA9259D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6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A01315-47DC-4C74-9313-2E6BE6BA92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CB7045C-BBC1-40E0-815F-88947AFEB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537752-6024-4528-9C8E-E2AE2089DD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865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4749E5-9207-4A04-8614-88D12765FB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92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2F7502-536B-4EFD-8E13-95922DAC9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73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59B221-A0D7-4C06-83C7-4B543499E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EE5B9E-5AE0-4F10-B95F-D4C261A58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84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E970BF-F58E-419A-8D0A-015C57E02E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8CC4107-B96C-46B4-9A35-1A5C8873A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B2E87E-2189-4D36-873A-B0EF0FF5C6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44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7A6EE1-1318-4F7F-B614-402B28287C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lambton.ca/Policies/Policy.aspx?id=21474916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lambton.ca/mycareer/students/For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lambton.ca/mycareer/Hom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lambton.ca/uploadedFiles/myLambton/Services/MyCareer_Centre/Students/Procedures%20PDF.pdf" TargetMode="External"/><Relationship Id="rId2" Type="http://schemas.openxmlformats.org/officeDocument/2006/relationships/hyperlink" Target="https://www.mylambton.ca/Policies/Policy.aspx?id=21474916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lambton.ca/mycareer/students/Frequently_Asked_Ques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Covers </a:t>
            </a:r>
            <a:r>
              <a:rPr lang="en-US" dirty="0" smtClean="0"/>
              <a:t>everything from week 1 to week 9</a:t>
            </a:r>
          </a:p>
          <a:p>
            <a:r>
              <a:rPr lang="en-US" dirty="0" smtClean="0"/>
              <a:t>Review </a:t>
            </a:r>
            <a:r>
              <a:rPr lang="en-US" dirty="0"/>
              <a:t>P</a:t>
            </a:r>
            <a:r>
              <a:rPr lang="en-US" dirty="0" smtClean="0"/>
              <a:t>owerPoints</a:t>
            </a:r>
            <a:r>
              <a:rPr lang="en-US" dirty="0" smtClean="0"/>
              <a:t>, articles, videos, </a:t>
            </a:r>
            <a:r>
              <a:rPr lang="en-US" dirty="0" smtClean="0"/>
              <a:t>assignments, on-line material, etc. </a:t>
            </a:r>
            <a:endParaRPr lang="en-US" dirty="0" smtClean="0"/>
          </a:p>
          <a:p>
            <a:r>
              <a:rPr lang="en-US" dirty="0" smtClean="0"/>
              <a:t>40 multiple choice, 20 short answer</a:t>
            </a:r>
          </a:p>
          <a:p>
            <a:r>
              <a:rPr lang="en-US" dirty="0" smtClean="0"/>
              <a:t>Worth </a:t>
            </a:r>
            <a:r>
              <a:rPr lang="en-US" dirty="0" smtClean="0"/>
              <a:t>25% </a:t>
            </a:r>
            <a:r>
              <a:rPr lang="en-US" dirty="0" smtClean="0"/>
              <a:t>of final mark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4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696" y="1192485"/>
            <a:ext cx="5822404" cy="3730353"/>
          </a:xfrm>
        </p:spPr>
        <p:txBody>
          <a:bodyPr>
            <a:normAutofit/>
          </a:bodyPr>
          <a:lstStyle/>
          <a:p>
            <a:pPr marL="0" indent="0" defTabSz="512763" eaLnBrk="1" hangingPunct="1">
              <a:buNone/>
              <a:defRPr/>
            </a:pPr>
            <a:r>
              <a:rPr lang="en-US" sz="2000" b="1" dirty="0" smtClean="0"/>
              <a:t>Read &amp; understand  and adhere to Policies and Procedures for Co-op </a:t>
            </a:r>
            <a:endParaRPr lang="en-US" sz="2000" b="1" dirty="0"/>
          </a:p>
          <a:p>
            <a:pPr marL="415925" lvl="1" indent="-158750" defTabSz="512763" eaLnBrk="1" hangingPunct="1"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0" indent="0" algn="ctr" defTabSz="512763">
              <a:buNone/>
              <a:defRPr/>
            </a:pPr>
            <a:r>
              <a:rPr lang="en-US" sz="2000" b="1" dirty="0">
                <a:hlinkClick r:id="rId3"/>
              </a:rPr>
              <a:t>https://</a:t>
            </a:r>
            <a:r>
              <a:rPr lang="en-US" sz="2000" b="1" dirty="0" smtClean="0">
                <a:hlinkClick r:id="rId3"/>
              </a:rPr>
              <a:t>www.mylambton.ca/Policies/Policy.aspx?id=2147491684</a:t>
            </a:r>
            <a:endParaRPr lang="en-US" sz="2000" b="1" dirty="0" smtClean="0"/>
          </a:p>
          <a:p>
            <a:pPr marL="0" indent="0" algn="ctr" defTabSz="512763">
              <a:buNone/>
              <a:defRPr/>
            </a:pPr>
            <a:endParaRPr lang="en-US" sz="2000" b="1" dirty="0" smtClean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400397"/>
            <a:ext cx="5929312" cy="544413"/>
          </a:xfrm>
        </p:spPr>
        <p:txBody>
          <a:bodyPr>
            <a:noAutofit/>
          </a:bodyPr>
          <a:lstStyle/>
          <a:p>
            <a:pPr defTabSz="512763">
              <a:defRPr/>
            </a:pPr>
            <a:r>
              <a:rPr lang="en-US" sz="2800" b="1" cap="small" dirty="0" smtClean="0">
                <a:solidFill>
                  <a:schemeClr val="tx1"/>
                </a:solidFill>
              </a:rPr>
              <a:t>Policies </a:t>
            </a:r>
            <a:r>
              <a:rPr lang="en-US" sz="2800" b="1" cap="small" dirty="0">
                <a:solidFill>
                  <a:schemeClr val="tx1"/>
                </a:solidFill>
              </a:rPr>
              <a:t>&amp; Procedures for Co-op </a:t>
            </a:r>
            <a:endParaRPr lang="en-US" sz="28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1336501"/>
            <a:ext cx="6048671" cy="329654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Eligible students will be able to view and apply to jobs through </a:t>
            </a:r>
            <a:r>
              <a:rPr lang="en-CA" sz="1800" dirty="0" err="1" smtClean="0"/>
              <a:t>myCareer</a:t>
            </a:r>
            <a:endParaRPr lang="en-CA" sz="1800" dirty="0" smtClean="0"/>
          </a:p>
          <a:p>
            <a:endParaRPr lang="en-CA" sz="1800" dirty="0" smtClean="0"/>
          </a:p>
          <a:p>
            <a:r>
              <a:rPr lang="en-CA" sz="1800" dirty="0" smtClean="0"/>
              <a:t>Follow instructions carefully in </a:t>
            </a:r>
            <a:r>
              <a:rPr lang="en-CA" sz="1800" dirty="0" smtClean="0"/>
              <a:t>regards </a:t>
            </a:r>
            <a:r>
              <a:rPr lang="en-CA" sz="1800" dirty="0" smtClean="0"/>
              <a:t>to deadlines, how to apply, what is </a:t>
            </a:r>
            <a:r>
              <a:rPr lang="en-CA" sz="1800" dirty="0" smtClean="0"/>
              <a:t>required</a:t>
            </a:r>
          </a:p>
          <a:p>
            <a:pPr marL="82142" indent="0">
              <a:buNone/>
            </a:pPr>
            <a:endParaRPr lang="en-CA" sz="1800" dirty="0" smtClean="0"/>
          </a:p>
          <a:p>
            <a:r>
              <a:rPr lang="en-US" sz="1800" dirty="0" smtClean="0"/>
              <a:t>You will no longer be able to access jobs once the deadline date has passed</a:t>
            </a:r>
            <a:endParaRPr lang="en-CA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328389"/>
            <a:ext cx="4941899" cy="956516"/>
          </a:xfrm>
        </p:spPr>
        <p:txBody>
          <a:bodyPr>
            <a:normAutofit/>
          </a:bodyPr>
          <a:lstStyle/>
          <a:p>
            <a:r>
              <a:rPr lang="en-CA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myCareer Job Postings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" y="1336501"/>
            <a:ext cx="5112568" cy="307775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 Term Acceptance Form</a:t>
            </a:r>
          </a:p>
          <a:p>
            <a:pPr marL="61912" indent="0">
              <a:buNone/>
            </a:pPr>
            <a:endParaRPr lang="en-US" sz="1050" dirty="0" smtClean="0"/>
          </a:p>
          <a:p>
            <a:r>
              <a:rPr lang="en-US" sz="2000" dirty="0" smtClean="0"/>
              <a:t>Work Term Agreement Form</a:t>
            </a:r>
          </a:p>
          <a:p>
            <a:pPr marL="61912" indent="0">
              <a:buNone/>
            </a:pPr>
            <a:endParaRPr lang="en-US" sz="1000" dirty="0" smtClean="0"/>
          </a:p>
          <a:p>
            <a:r>
              <a:rPr lang="en-US" sz="2000" dirty="0" smtClean="0"/>
              <a:t>Workplace Insurance 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https://www.mylambton.ca/mycareer/students/Forms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400397"/>
            <a:ext cx="5276056" cy="95651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Required Documentation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06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78005" y="1002463"/>
            <a:ext cx="5757862" cy="3678238"/>
          </a:xfrm>
        </p:spPr>
        <p:txBody>
          <a:bodyPr/>
          <a:lstStyle/>
          <a:p>
            <a:pPr marL="192088" indent="-192088" defTabSz="512763" eaLnBrk="1" hangingPunct="1">
              <a:buFont typeface="Wingdings" pitchFamily="2" charset="2"/>
              <a:buNone/>
            </a:pPr>
            <a:r>
              <a:rPr lang="en-US" b="1" u="sng" dirty="0" smtClean="0"/>
              <a:t>BEFORE</a:t>
            </a:r>
            <a:r>
              <a:rPr lang="en-US" b="1" dirty="0" smtClean="0"/>
              <a:t> YOU ACCEPT YOUR JOB</a:t>
            </a:r>
          </a:p>
          <a:p>
            <a:pPr marL="209550" lvl="1" indent="-158750" defTabSz="512763" eaLnBrk="1" hangingPunct="1">
              <a:lnSpc>
                <a:spcPct val="90000"/>
              </a:lnSpc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Clarify all details!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Job description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Hours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Salary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Contract dates!!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2400" dirty="0" smtClean="0"/>
              <a:t>Conditions of employment</a:t>
            </a:r>
          </a:p>
          <a:p>
            <a:pPr marL="209550" lvl="2" indent="-158750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endParaRPr lang="en-US" sz="1050" dirty="0" smtClean="0"/>
          </a:p>
          <a:p>
            <a:pPr marL="207963" lvl="3" indent="0" algn="ctr" defTabSz="512763" eaLnBrk="1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80000"/>
              <a:buNone/>
            </a:pPr>
            <a:r>
              <a:rPr lang="en-CA" sz="1700" b="1" dirty="0" smtClean="0"/>
              <a:t>All job acceptance forms MUST be submitted within 24 hours of </a:t>
            </a:r>
            <a:r>
              <a:rPr lang="en-CA" sz="1700" b="1" dirty="0" smtClean="0"/>
              <a:t>accepting the </a:t>
            </a:r>
            <a:r>
              <a:rPr lang="en-CA" sz="1700" b="1" dirty="0" smtClean="0"/>
              <a:t>job offer</a:t>
            </a:r>
            <a:endParaRPr lang="en-US" sz="1700" b="1" dirty="0" smtClean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256381"/>
            <a:ext cx="5680075" cy="631279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200" b="1" cap="small" dirty="0" smtClean="0">
                <a:solidFill>
                  <a:schemeClr val="tx1"/>
                </a:solidFill>
              </a:rPr>
              <a:t>Job Acceptance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77121" y="1048469"/>
            <a:ext cx="5757862" cy="3557886"/>
          </a:xfrm>
        </p:spPr>
        <p:txBody>
          <a:bodyPr>
            <a:normAutofit fontScale="92500" lnSpcReduction="20000"/>
          </a:bodyPr>
          <a:lstStyle/>
          <a:p>
            <a:pPr marL="192088" indent="-192088" defTabSz="5127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700" b="1" dirty="0" smtClean="0"/>
          </a:p>
          <a:p>
            <a:pPr marL="50800" lvl="1" indent="0" algn="ctr" defTabSz="512763" eaLnBrk="1" hangingPunct="1">
              <a:spcBef>
                <a:spcPts val="450"/>
              </a:spcBef>
              <a:buSzPct val="80000"/>
              <a:buNone/>
            </a:pPr>
            <a:r>
              <a:rPr lang="en-US" sz="2800" dirty="0" smtClean="0"/>
              <a:t>Once you accept you are committed to that position </a:t>
            </a:r>
            <a:r>
              <a:rPr lang="en-US" sz="2800" b="1" dirty="0" smtClean="0"/>
              <a:t>No Exceptions</a:t>
            </a:r>
          </a:p>
          <a:p>
            <a:pPr marL="209550" lvl="1" indent="-158750" defTabSz="512763" eaLnBrk="1" hangingPunct="1"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/>
              <a:t>Follow timelines for accepting </a:t>
            </a:r>
            <a:r>
              <a:rPr lang="en-US" sz="1800" dirty="0" smtClean="0"/>
              <a:t>positions</a:t>
            </a:r>
          </a:p>
          <a:p>
            <a:pPr marL="50800" lvl="1" indent="0" defTabSz="512763" eaLnBrk="1" hangingPunct="1">
              <a:spcBef>
                <a:spcPts val="450"/>
              </a:spcBef>
              <a:buSzPct val="80000"/>
              <a:buNone/>
            </a:pPr>
            <a:endParaRPr lang="en-US" sz="1800" dirty="0" smtClean="0"/>
          </a:p>
          <a:p>
            <a:pPr marL="209550" lvl="1" indent="-158750" defTabSz="512763" eaLnBrk="1" hangingPunct="1"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/>
              <a:t>Sign </a:t>
            </a:r>
            <a:r>
              <a:rPr lang="en-US" sz="1800" dirty="0" smtClean="0"/>
              <a:t>“Co-op </a:t>
            </a:r>
            <a:r>
              <a:rPr lang="en-US" sz="1800" dirty="0" smtClean="0"/>
              <a:t>Work Term Acceptance” form </a:t>
            </a:r>
            <a:r>
              <a:rPr lang="en-US" sz="1800" b="1" i="1" dirty="0" smtClean="0"/>
              <a:t>within 24 hours</a:t>
            </a:r>
            <a:r>
              <a:rPr lang="en-US" sz="1800" dirty="0" smtClean="0"/>
              <a:t> of job acceptance and return to </a:t>
            </a:r>
            <a:r>
              <a:rPr lang="en-US" sz="1800" dirty="0" smtClean="0"/>
              <a:t>your Co-op Advisor</a:t>
            </a:r>
          </a:p>
          <a:p>
            <a:pPr marL="209550" lvl="1" indent="-158750" defTabSz="512763" eaLnBrk="1" hangingPunct="1"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endParaRPr lang="en-US" sz="1800" dirty="0" smtClean="0"/>
          </a:p>
          <a:p>
            <a:pPr marL="209550" lvl="1" indent="-158750" defTabSz="512763" eaLnBrk="1" hangingPunct="1">
              <a:spcBef>
                <a:spcPts val="450"/>
              </a:spcBef>
              <a:buSzPct val="80000"/>
              <a:buFont typeface="Wingdings 2" pitchFamily="18" charset="2"/>
              <a:buChar char=""/>
            </a:pPr>
            <a:r>
              <a:rPr lang="en-US" sz="1800" dirty="0" smtClean="0"/>
              <a:t>Return completed &amp; signed “Co-op Work Term Agreement ” form to </a:t>
            </a:r>
            <a:r>
              <a:rPr lang="en-US" sz="1800" dirty="0" smtClean="0"/>
              <a:t>your Co-op Advisor within </a:t>
            </a:r>
            <a:r>
              <a:rPr lang="en-US" sz="1800" dirty="0" smtClean="0"/>
              <a:t>7 days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121" y="328389"/>
            <a:ext cx="5894387" cy="796925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200" b="1" cap="sm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Job Acceptance</a:t>
            </a:r>
            <a:endParaRPr lang="en-US" sz="3200" b="1" cap="small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260648" y="1051985"/>
            <a:ext cx="5680075" cy="3384376"/>
          </a:xfrm>
        </p:spPr>
        <p:txBody>
          <a:bodyPr>
            <a:normAutofit fontScale="92500" lnSpcReduction="10000"/>
          </a:bodyPr>
          <a:lstStyle/>
          <a:p>
            <a:pPr marL="192088" indent="-192088" defTabSz="512763" eaLnBrk="1" fontAlgn="auto" hangingPunct="1">
              <a:lnSpc>
                <a:spcPct val="90000"/>
              </a:lnSpc>
              <a:spcBef>
                <a:spcPts val="449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/>
              <a:t>DURING CO-OP WORK TERM</a:t>
            </a:r>
            <a:r>
              <a:rPr lang="en-US" sz="2000" b="1" dirty="0" smtClean="0"/>
              <a:t>:</a:t>
            </a:r>
          </a:p>
          <a:p>
            <a:pPr marL="192088" indent="-192088" defTabSz="512763" eaLnBrk="1" fontAlgn="auto" hangingPunct="1">
              <a:lnSpc>
                <a:spcPct val="90000"/>
              </a:lnSpc>
              <a:spcBef>
                <a:spcPts val="449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900" b="1" dirty="0" smtClean="0"/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/>
              <a:t>Complete </a:t>
            </a:r>
            <a:r>
              <a:rPr lang="en-US" sz="1800" dirty="0" smtClean="0"/>
              <a:t>online modules and required documentation during the work term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 smtClean="0"/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/>
              <a:t>Advise employer </a:t>
            </a:r>
            <a:r>
              <a:rPr lang="en-US" sz="1800" dirty="0" smtClean="0"/>
              <a:t>AND Co-op Advisor if </a:t>
            </a:r>
            <a:r>
              <a:rPr lang="en-US" sz="1800" dirty="0" smtClean="0"/>
              <a:t>late or sick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/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/>
              <a:t>Contact </a:t>
            </a:r>
            <a:r>
              <a:rPr lang="en-US" sz="1800" dirty="0" smtClean="0"/>
              <a:t>your Co-op Advisor for </a:t>
            </a:r>
            <a:r>
              <a:rPr lang="en-US" sz="1800" dirty="0"/>
              <a:t>unusual circumstances or </a:t>
            </a:r>
            <a:r>
              <a:rPr lang="en-US" sz="1800" dirty="0" smtClean="0"/>
              <a:t>difficulties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800" dirty="0" smtClean="0"/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smtClean="0"/>
              <a:t>Remember </a:t>
            </a:r>
            <a:r>
              <a:rPr lang="en-US" sz="1800" dirty="0"/>
              <a:t>that at all times you are representing your program and Lambton </a:t>
            </a:r>
            <a:r>
              <a:rPr lang="en-US" sz="1800" dirty="0" smtClean="0"/>
              <a:t>College</a:t>
            </a:r>
          </a:p>
          <a:p>
            <a:pPr marL="0" indent="0" defTabSz="512763" eaLnBrk="1" fontAlgn="auto" hangingPunct="1">
              <a:spcBef>
                <a:spcPts val="449"/>
              </a:spcBef>
              <a:spcAft>
                <a:spcPts val="0"/>
              </a:spcAft>
              <a:buNone/>
              <a:defRPr/>
            </a:pPr>
            <a:endParaRPr lang="en-US" sz="900" dirty="0" smtClean="0"/>
          </a:p>
          <a:p>
            <a:pPr marL="192088" indent="-192088" defTabSz="512763" eaLnBrk="1" fontAlgn="auto" hangingPunct="1">
              <a:spcBef>
                <a:spcPts val="449"/>
              </a:spcBef>
              <a:spcAft>
                <a:spcPts val="0"/>
              </a:spcAft>
              <a:defRPr/>
            </a:pPr>
            <a:r>
              <a:rPr lang="en-US" sz="1800" dirty="0" err="1" smtClean="0"/>
              <a:t>Honour</a:t>
            </a:r>
            <a:r>
              <a:rPr lang="en-US" sz="1800" dirty="0" smtClean="0"/>
              <a:t> your co-op/contract </a:t>
            </a:r>
            <a:r>
              <a:rPr lang="en-US" sz="1800" dirty="0"/>
              <a:t>dates – </a:t>
            </a:r>
            <a:r>
              <a:rPr lang="en-US" sz="1800" i="1" u="sng" dirty="0"/>
              <a:t>no changes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680075" cy="703287"/>
          </a:xfrm>
        </p:spPr>
        <p:txBody>
          <a:bodyPr/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</a:rPr>
              <a:t>Co-op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120477"/>
            <a:ext cx="5427927" cy="3234795"/>
          </a:xfrm>
        </p:spPr>
        <p:txBody>
          <a:bodyPr>
            <a:normAutofit/>
          </a:bodyPr>
          <a:lstStyle/>
          <a:p>
            <a:r>
              <a:rPr lang="en-CA" sz="1600" dirty="0" smtClean="0"/>
              <a:t>You MUST abide by ALL company policies and procedures while on co-op</a:t>
            </a:r>
          </a:p>
          <a:p>
            <a:pPr lvl="1"/>
            <a:r>
              <a:rPr lang="en-CA" sz="1600" dirty="0" smtClean="0"/>
              <a:t>If you don’t understand ASK QUESTIONS</a:t>
            </a:r>
          </a:p>
          <a:p>
            <a:pPr lvl="1"/>
            <a:endParaRPr lang="en-CA" sz="300" dirty="0" smtClean="0"/>
          </a:p>
          <a:p>
            <a:r>
              <a:rPr lang="en-CA" sz="1600" dirty="0" smtClean="0"/>
              <a:t>Any disciplinary warning or action MUST be taken seriously </a:t>
            </a:r>
          </a:p>
          <a:p>
            <a:endParaRPr lang="en-CA" sz="300" dirty="0" smtClean="0"/>
          </a:p>
          <a:p>
            <a:r>
              <a:rPr lang="en-CA" sz="1600" dirty="0" smtClean="0"/>
              <a:t>If you are fired you will FAIL co-op and you will not be able to graduate from your program</a:t>
            </a:r>
          </a:p>
          <a:p>
            <a:endParaRPr lang="en-CA" sz="300" dirty="0" smtClean="0"/>
          </a:p>
          <a:p>
            <a:r>
              <a:rPr lang="en-CA" sz="1600" dirty="0" smtClean="0"/>
              <a:t>While on Co-op you are still a Lambton College student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400397"/>
            <a:ext cx="5857892" cy="956516"/>
          </a:xfrm>
        </p:spPr>
        <p:txBody>
          <a:bodyPr>
            <a:noAutofit/>
          </a:bodyPr>
          <a:lstStyle/>
          <a:p>
            <a:r>
              <a:rPr lang="en-CA" sz="2800" b="1" cap="small" dirty="0">
                <a:solidFill>
                  <a:schemeClr val="tx1"/>
                </a:solidFill>
              </a:rPr>
              <a:t>Company Policies and Procedures</a:t>
            </a:r>
            <a:endParaRPr lang="en-US" sz="2800" b="1" cap="smal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013" y="1840557"/>
            <a:ext cx="4943989" cy="1543415"/>
          </a:xfrm>
        </p:spPr>
        <p:txBody>
          <a:bodyPr/>
          <a:lstStyle/>
          <a:p>
            <a:pPr marL="61912" indent="0">
              <a:buNone/>
            </a:pPr>
            <a:endParaRPr lang="en-US" sz="2000" dirty="0" smtClean="0">
              <a:hlinkClick r:id="rId2"/>
            </a:endParaRPr>
          </a:p>
          <a:p>
            <a:pPr marL="61912" indent="0" algn="ctr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://www.mylambton.ca/mycareer/Home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4" y="544413"/>
            <a:ext cx="5472608" cy="510401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myCareer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Centre Website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976461"/>
            <a:ext cx="5678388" cy="3830705"/>
          </a:xfrm>
        </p:spPr>
        <p:txBody>
          <a:bodyPr>
            <a:normAutofit fontScale="92500"/>
          </a:bodyPr>
          <a:lstStyle/>
          <a:p>
            <a:pPr marL="82142" indent="0">
              <a:buNone/>
            </a:pPr>
            <a:r>
              <a:rPr lang="en-US" sz="3200" b="1" dirty="0" smtClean="0">
                <a:latin typeface="Calibri" panose="020F0502020204030204" pitchFamily="34" charset="0"/>
              </a:rPr>
              <a:t>Read:</a:t>
            </a:r>
            <a:endParaRPr lang="en-US" sz="900" dirty="0">
              <a:latin typeface="Calibri" panose="020F0502020204030204" pitchFamily="34" charset="0"/>
            </a:endParaRPr>
          </a:p>
          <a:p>
            <a:pPr marL="425042" indent="-342900"/>
            <a:r>
              <a:rPr lang="en-US" sz="2200" dirty="0" smtClean="0">
                <a:latin typeface="Calibri" panose="020F0502020204030204" pitchFamily="34" charset="0"/>
              </a:rPr>
              <a:t>Co-operative Education and Internship Policy</a:t>
            </a:r>
          </a:p>
          <a:p>
            <a:pPr marL="1022556" lvl="2" indent="-342900"/>
            <a:r>
              <a:rPr lang="en-US" sz="14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1400" dirty="0" smtClean="0">
                <a:latin typeface="Calibri" panose="020F0502020204030204" pitchFamily="34" charset="0"/>
                <a:hlinkClick r:id="rId2"/>
              </a:rPr>
              <a:t>www.mylambton.ca/Policies/Policy.aspx?id=2147491684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marL="425042" indent="-342900"/>
            <a:r>
              <a:rPr lang="en-US" sz="2200" dirty="0" smtClean="0">
                <a:latin typeface="Calibri" panose="020F0502020204030204" pitchFamily="34" charset="0"/>
              </a:rPr>
              <a:t>Co-operative Education and </a:t>
            </a:r>
            <a:r>
              <a:rPr lang="en-US" sz="2200" dirty="0">
                <a:latin typeface="Calibri" panose="020F0502020204030204" pitchFamily="34" charset="0"/>
              </a:rPr>
              <a:t>Internship </a:t>
            </a:r>
            <a:r>
              <a:rPr lang="en-US" sz="2200" dirty="0" smtClean="0">
                <a:latin typeface="Calibri" panose="020F0502020204030204" pitchFamily="34" charset="0"/>
              </a:rPr>
              <a:t>Procedures</a:t>
            </a:r>
          </a:p>
          <a:p>
            <a:pPr marL="1022556" lvl="2" indent="-342900"/>
            <a:r>
              <a:rPr lang="en-US" sz="1400" dirty="0" smtClean="0">
                <a:latin typeface="Calibri" panose="020F0502020204030204" pitchFamily="34" charset="0"/>
                <a:hlinkClick r:id="rId3"/>
              </a:rPr>
              <a:t>https</a:t>
            </a:r>
            <a:r>
              <a:rPr lang="en-US" sz="1400" dirty="0">
                <a:latin typeface="Calibri" panose="020F0502020204030204" pitchFamily="34" charset="0"/>
                <a:hlinkClick r:id="rId3"/>
              </a:rPr>
              <a:t>://</a:t>
            </a:r>
            <a:r>
              <a:rPr lang="en-US" sz="1400" dirty="0" smtClean="0">
                <a:latin typeface="Calibri" panose="020F0502020204030204" pitchFamily="34" charset="0"/>
                <a:hlinkClick r:id="rId3"/>
              </a:rPr>
              <a:t>www.mylambton.ca/uploadedFiles/myLambton/Services/MyCareer_Centre/Students/Procedures%20PDF.pdf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marL="425042" indent="-342900"/>
            <a:r>
              <a:rPr lang="en-US" sz="2200" dirty="0" smtClean="0">
                <a:latin typeface="Calibri" panose="020F0502020204030204" pitchFamily="34" charset="0"/>
              </a:rPr>
              <a:t>Co-op FAQ’s </a:t>
            </a:r>
          </a:p>
          <a:p>
            <a:pPr marL="1022556" lvl="2" indent="-342900"/>
            <a:r>
              <a:rPr lang="en-US" sz="1400" dirty="0">
                <a:latin typeface="Calibri" panose="020F0502020204030204" pitchFamily="34" charset="0"/>
                <a:hlinkClick r:id="rId4"/>
              </a:rPr>
              <a:t>https://www.mylambton.ca/mycareer/students/Frequently_Asked_Questions</a:t>
            </a:r>
            <a:r>
              <a:rPr lang="en-US" sz="1400" dirty="0" smtClean="0">
                <a:latin typeface="Calibri" panose="020F0502020204030204" pitchFamily="34" charset="0"/>
                <a:hlinkClick r:id="rId4"/>
              </a:rPr>
              <a:t>/</a:t>
            </a:r>
            <a:endParaRPr lang="en-US" sz="1400" dirty="0" smtClean="0">
              <a:latin typeface="Calibri" panose="020F0502020204030204" pitchFamily="34" charset="0"/>
            </a:endParaRPr>
          </a:p>
          <a:p>
            <a:pPr marL="82142" indent="0">
              <a:buNone/>
            </a:pPr>
            <a:r>
              <a:rPr lang="en-US" sz="3000" b="1" dirty="0" smtClean="0">
                <a:latin typeface="Calibri" panose="020F0502020204030204" pitchFamily="34" charset="0"/>
              </a:rPr>
              <a:t>Complete: </a:t>
            </a:r>
            <a:r>
              <a:rPr lang="en-US" sz="2500" dirty="0" smtClean="0">
                <a:latin typeface="Calibri" panose="020F0502020204030204" pitchFamily="34" charset="0"/>
              </a:rPr>
              <a:t>The Co-op Quiz </a:t>
            </a:r>
            <a:r>
              <a:rPr lang="en-US" sz="2500" dirty="0" smtClean="0">
                <a:latin typeface="Calibri" panose="020F0502020204030204" pitchFamily="34" charset="0"/>
              </a:rPr>
              <a:t>on Moodle</a:t>
            </a:r>
            <a:r>
              <a:rPr lang="en-US" sz="2200" dirty="0">
                <a:latin typeface="Calibri" panose="020F0502020204030204" pitchFamily="34" charset="0"/>
              </a:rPr>
              <a:t/>
            </a:r>
            <a:br>
              <a:rPr lang="en-US" sz="2200" dirty="0">
                <a:latin typeface="Calibri" panose="020F0502020204030204" pitchFamily="34" charset="0"/>
              </a:rPr>
            </a:br>
            <a:endParaRPr lang="en-US" sz="22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32" y="328389"/>
            <a:ext cx="4760785" cy="9863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Week #9 – Online Work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95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Give a time in which you set an important goal in the past and tell me about your success in achieving it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CA" dirty="0"/>
          </a:p>
          <a:p>
            <a:pPr lvl="0"/>
            <a:r>
              <a:rPr lang="en-US" dirty="0"/>
              <a:t>Tell me about a time at work or school when you have worked on a team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CA" dirty="0"/>
          </a:p>
          <a:p>
            <a:pPr lvl="0"/>
            <a:r>
              <a:rPr lang="en-US" dirty="0"/>
              <a:t>Relate a time in which you had to use your verbal communication skills in order to get an important point across?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Practice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40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08720" y="2611449"/>
            <a:ext cx="5436604" cy="7200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5400" b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6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6632" y="3928789"/>
            <a:ext cx="5184576" cy="1164084"/>
          </a:xfrm>
        </p:spPr>
        <p:txBody>
          <a:bodyPr>
            <a:normAutofit fontScale="70000" lnSpcReduction="20000"/>
          </a:bodyPr>
          <a:lstStyle/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Elizabeth Manzato</a:t>
            </a:r>
            <a:endParaRPr lang="en-CA" b="1" dirty="0" smtClean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Co-op &amp; Career Advisor</a:t>
            </a: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265 Yorkland </a:t>
            </a:r>
            <a:r>
              <a:rPr lang="en-CA" b="1" dirty="0" err="1" smtClean="0">
                <a:solidFill>
                  <a:schemeClr val="bg1"/>
                </a:solidFill>
              </a:rPr>
              <a:t>Bl</a:t>
            </a:r>
            <a:r>
              <a:rPr lang="en-CA" b="1" dirty="0" smtClean="0">
                <a:solidFill>
                  <a:schemeClr val="bg1"/>
                </a:solidFill>
              </a:rPr>
              <a:t> – Suite 400</a:t>
            </a:r>
            <a:endParaRPr lang="en-CA" b="1" dirty="0" smtClean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416-485-8588</a:t>
            </a:r>
            <a:r>
              <a:rPr lang="en-CA" b="1" dirty="0" smtClean="0">
                <a:solidFill>
                  <a:schemeClr val="bg1"/>
                </a:solidFill>
              </a:rPr>
              <a:t> </a:t>
            </a:r>
            <a:r>
              <a:rPr lang="en-CA" b="1" dirty="0" smtClean="0">
                <a:solidFill>
                  <a:schemeClr val="bg1"/>
                </a:solidFill>
              </a:rPr>
              <a:t>Ext </a:t>
            </a:r>
            <a:r>
              <a:rPr lang="en-CA" b="1" dirty="0" smtClean="0">
                <a:solidFill>
                  <a:schemeClr val="bg1"/>
                </a:solidFill>
              </a:rPr>
              <a:t>8014</a:t>
            </a:r>
            <a:endParaRPr lang="en-CA" b="1" dirty="0" smtClean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CA" b="1" dirty="0" smtClean="0">
                <a:solidFill>
                  <a:schemeClr val="bg1"/>
                </a:solidFill>
              </a:rPr>
              <a:t>Elizabeth.Manzato@cestarcollege.com</a:t>
            </a:r>
            <a:endParaRPr lang="en-CA" b="1" dirty="0" smtClean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eaLnBrk="1" fontAlgn="auto" hangingPunct="1">
              <a:spcBef>
                <a:spcPts val="449"/>
              </a:spcBef>
              <a:spcAft>
                <a:spcPts val="0"/>
              </a:spcAft>
              <a:buFont typeface="Wingdings 2"/>
              <a:buNone/>
              <a:defRPr/>
            </a:pPr>
            <a:endParaRPr lang="en-CA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712" y="1768549"/>
            <a:ext cx="4854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i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Your </a:t>
            </a:r>
            <a:endParaRPr lang="en-CA" sz="4000" b="1" i="1" cap="small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CA" sz="4000" b="1" i="1" cap="sm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 </a:t>
            </a:r>
            <a:r>
              <a:rPr lang="en-CA" sz="4000" b="1" i="1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Co-op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48" y="1120477"/>
            <a:ext cx="5544616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/>
              <a:t>Co operative Education is a program which alternates periods of academic study with periods of work experience so the student can apply their classroom learning in appropriate business and industry settings</a:t>
            </a:r>
          </a:p>
          <a:p>
            <a:pPr lvl="1"/>
            <a:r>
              <a:rPr lang="en-US" sz="1500" dirty="0" smtClean="0"/>
              <a:t>Positions are approved by the </a:t>
            </a:r>
            <a:r>
              <a:rPr lang="en-US" sz="1500" dirty="0" err="1" smtClean="0"/>
              <a:t>myCareer</a:t>
            </a:r>
            <a:r>
              <a:rPr lang="en-US" sz="1500" dirty="0" smtClean="0"/>
              <a:t> Centre</a:t>
            </a:r>
          </a:p>
          <a:p>
            <a:pPr lvl="1"/>
            <a:r>
              <a:rPr lang="en-US" sz="1500" dirty="0" smtClean="0"/>
              <a:t>The student is engaged in productive work not only observation </a:t>
            </a:r>
          </a:p>
          <a:p>
            <a:pPr lvl="1"/>
            <a:r>
              <a:rPr lang="en-US" sz="1500" dirty="0" smtClean="0"/>
              <a:t>The student’s progress is monitored by their Co-op Advisor</a:t>
            </a:r>
          </a:p>
          <a:p>
            <a:pPr lvl="1"/>
            <a:r>
              <a:rPr lang="en-US" sz="1500" dirty="0" smtClean="0"/>
              <a:t>The student is supervised and evaluated by the Co-op employer</a:t>
            </a:r>
          </a:p>
          <a:p>
            <a:pPr lvl="1"/>
            <a:endParaRPr lang="en-US" sz="15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256381"/>
            <a:ext cx="5348064" cy="956516"/>
          </a:xfrm>
        </p:spPr>
        <p:txBody>
          <a:bodyPr>
            <a:normAutofit/>
          </a:bodyPr>
          <a:lstStyle/>
          <a:p>
            <a:r>
              <a:rPr lang="en-CA" sz="3200" b="1" dirty="0" smtClean="0"/>
              <a:t>What is Co-op?</a:t>
            </a:r>
            <a:endParaRPr lang="en-C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56" y="904453"/>
            <a:ext cx="6336704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smtClean="0"/>
              <a:t>Students are required to achieve </a:t>
            </a:r>
            <a:r>
              <a:rPr lang="en-CA" sz="1800" b="1" dirty="0" smtClean="0"/>
              <a:t>ALL </a:t>
            </a:r>
            <a:r>
              <a:rPr lang="en-CA" sz="1800" dirty="0" smtClean="0"/>
              <a:t>of the following to be considered eligible and participate in co-op;  </a:t>
            </a:r>
          </a:p>
          <a:p>
            <a:pPr lvl="1">
              <a:lnSpc>
                <a:spcPct val="150000"/>
              </a:lnSpc>
            </a:pPr>
            <a:r>
              <a:rPr lang="en-CA" sz="1400" i="1" dirty="0" smtClean="0"/>
              <a:t>Overall GPA of 2.8, a cumulative GPA of at least 2.8 by the start of Term 3 when eligibility is determined by the co-op advisor</a:t>
            </a:r>
          </a:p>
          <a:p>
            <a:pPr lvl="1">
              <a:lnSpc>
                <a:spcPct val="150000"/>
              </a:lnSpc>
            </a:pPr>
            <a:r>
              <a:rPr lang="en-CA" sz="1400" i="1" dirty="0" smtClean="0"/>
              <a:t>Passed </a:t>
            </a:r>
            <a:r>
              <a:rPr lang="en-CA" sz="1400" i="1" dirty="0"/>
              <a:t>all required courses to date</a:t>
            </a:r>
          </a:p>
          <a:p>
            <a:pPr lvl="1">
              <a:lnSpc>
                <a:spcPct val="150000"/>
              </a:lnSpc>
            </a:pPr>
            <a:r>
              <a:rPr lang="en-CA" sz="1400" i="1" dirty="0"/>
              <a:t>Registered in current term courses </a:t>
            </a:r>
          </a:p>
          <a:p>
            <a:pPr lvl="1">
              <a:lnSpc>
                <a:spcPct val="150000"/>
              </a:lnSpc>
            </a:pPr>
            <a:r>
              <a:rPr lang="en-CA" sz="1400" i="1" dirty="0"/>
              <a:t>Fees paid in full </a:t>
            </a:r>
          </a:p>
          <a:p>
            <a:pPr marL="0" indent="0">
              <a:buNone/>
            </a:pPr>
            <a:endParaRPr lang="en-CA" sz="1600" b="1" dirty="0" smtClean="0"/>
          </a:p>
          <a:p>
            <a:pPr marL="0" indent="0">
              <a:buNone/>
            </a:pPr>
            <a:r>
              <a:rPr lang="en-CA" sz="1600" b="1" dirty="0" smtClean="0"/>
              <a:t>NOTE: </a:t>
            </a:r>
          </a:p>
          <a:p>
            <a:pPr marL="0" indent="0">
              <a:buNone/>
            </a:pPr>
            <a:r>
              <a:rPr lang="en-CA" sz="1400" dirty="0" smtClean="0"/>
              <a:t>Refer to your program map for alternative path if you do not meet the above criteria </a:t>
            </a:r>
            <a:endParaRPr lang="en-CA" sz="1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2" y="256381"/>
            <a:ext cx="4760785" cy="521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Eligibility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8640" y="904453"/>
            <a:ext cx="5760640" cy="3744416"/>
          </a:xfrm>
        </p:spPr>
        <p:txBody>
          <a:bodyPr>
            <a:normAutofit/>
          </a:bodyPr>
          <a:lstStyle/>
          <a:p>
            <a:pPr marL="0" indent="0" defTabSz="512763" eaLnBrk="1" hangingPunct="1">
              <a:buNone/>
            </a:pPr>
            <a:r>
              <a:rPr lang="en-US" sz="2000" b="1" u="sng" dirty="0" smtClean="0"/>
              <a:t>Credit Requirements</a:t>
            </a:r>
          </a:p>
          <a:p>
            <a:pPr marL="490537" lvl="1" indent="-285750" defTabSz="512763" eaLnBrk="1" hangingPunct="1">
              <a:buFont typeface="Wingdings" panose="05000000000000000000" pitchFamily="2" charset="2"/>
              <a:buChar char="Ø"/>
            </a:pPr>
            <a:r>
              <a:rPr lang="en-US" sz="1800" dirty="0" smtClean="0"/>
              <a:t>Completion of contract – start/end date</a:t>
            </a:r>
          </a:p>
          <a:p>
            <a:pPr marL="490537" lvl="1" indent="-285750" defTabSz="512763" eaLnBrk="1" hangingPunct="1">
              <a:buFont typeface="Wingdings" panose="05000000000000000000" pitchFamily="2" charset="2"/>
              <a:buChar char="Ø"/>
            </a:pPr>
            <a:r>
              <a:rPr lang="en-US" sz="1800" dirty="0" smtClean="0"/>
              <a:t>Completion </a:t>
            </a:r>
            <a:r>
              <a:rPr lang="en-US" sz="1800" dirty="0"/>
              <a:t>of hours </a:t>
            </a:r>
            <a:r>
              <a:rPr lang="en-US" sz="1800" dirty="0" smtClean="0"/>
              <a:t>required for the co-op course</a:t>
            </a:r>
            <a:endParaRPr lang="en-US" sz="1800" dirty="0"/>
          </a:p>
          <a:p>
            <a:pPr marL="886888" lvl="3" indent="-285750" defTabSz="512763">
              <a:buFont typeface="Wingdings" panose="05000000000000000000" pitchFamily="2" charset="2"/>
              <a:buChar char="Ø"/>
            </a:pPr>
            <a:r>
              <a:rPr lang="en-US" sz="1400" dirty="0" smtClean="0"/>
              <a:t>CPL 1049 – 420 hours </a:t>
            </a:r>
            <a:r>
              <a:rPr lang="en-US" sz="1400" dirty="0" smtClean="0"/>
              <a:t>(minimum but NO maximum)</a:t>
            </a:r>
            <a:endParaRPr lang="en-US" sz="1400" dirty="0" smtClean="0"/>
          </a:p>
          <a:p>
            <a:pPr marL="490537" lvl="1" indent="-285750" defTabSz="512763">
              <a:buFont typeface="Wingdings" panose="05000000000000000000" pitchFamily="2" charset="2"/>
              <a:buChar char="Ø"/>
            </a:pPr>
            <a:r>
              <a:rPr lang="en-US" sz="1800" dirty="0"/>
              <a:t>Completion of Work Term Report through online modules</a:t>
            </a:r>
            <a:endParaRPr lang="en-CA" sz="1800" dirty="0"/>
          </a:p>
          <a:p>
            <a:pPr marL="490537" lvl="1" indent="-285750" defTabSz="512763">
              <a:buFont typeface="Wingdings" panose="05000000000000000000" pitchFamily="2" charset="2"/>
              <a:buChar char="Ø"/>
            </a:pPr>
            <a:r>
              <a:rPr lang="en-CA" sz="1800" dirty="0"/>
              <a:t>Submission of required paperwork at the end of your term</a:t>
            </a:r>
          </a:p>
          <a:p>
            <a:pPr marL="674687" lvl="2" indent="-285750" defTabSz="512763" eaLnBrk="1" hangingPunct="1">
              <a:buFont typeface="Wingdings" panose="05000000000000000000" pitchFamily="2" charset="2"/>
              <a:buChar char="Ø"/>
            </a:pPr>
            <a:r>
              <a:rPr lang="en-CA" sz="1600" dirty="0" smtClean="0"/>
              <a:t>Record of attendance</a:t>
            </a:r>
          </a:p>
          <a:p>
            <a:pPr marL="674687" lvl="2" indent="-285750" defTabSz="512763" eaLnBrk="1" hangingPunct="1">
              <a:buFont typeface="Wingdings" panose="05000000000000000000" pitchFamily="2" charset="2"/>
              <a:buChar char="Ø"/>
            </a:pPr>
            <a:r>
              <a:rPr lang="en-CA" sz="1600" dirty="0" smtClean="0"/>
              <a:t>Supervisor meeting form</a:t>
            </a:r>
          </a:p>
          <a:p>
            <a:pPr marL="674687" lvl="2" indent="-285750" defTabSz="512763" eaLnBrk="1" hangingPunct="1">
              <a:buFont typeface="Wingdings" panose="05000000000000000000" pitchFamily="2" charset="2"/>
              <a:buChar char="Ø"/>
            </a:pPr>
            <a:r>
              <a:rPr lang="en-CA" sz="1600" dirty="0" smtClean="0"/>
              <a:t>Employer evaluation</a:t>
            </a:r>
            <a:endParaRPr lang="en-US" sz="1600" dirty="0" smtClean="0"/>
          </a:p>
          <a:p>
            <a:pPr marL="192088" indent="-192088" defTabSz="512763" eaLnBrk="1" hangingPunct="1">
              <a:buNone/>
            </a:pPr>
            <a:endParaRPr lang="en-US" sz="2700" dirty="0" smtClean="0"/>
          </a:p>
          <a:p>
            <a:pPr marL="192088" indent="-192088" defTabSz="512763" eaLnBrk="1" hangingPunct="1"/>
            <a:endParaRPr lang="en-US" dirty="0" smtClean="0"/>
          </a:p>
          <a:p>
            <a:pPr marL="192088" indent="-192088" defTabSz="512763" eaLnBrk="1" hangingPunct="1"/>
            <a:endParaRPr lang="en-US" b="1" dirty="0" smtClean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184373"/>
            <a:ext cx="5680075" cy="559271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/>
              <a:t>Your Co-op Work 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4493"/>
            <a:ext cx="5904656" cy="3271607"/>
          </a:xfrm>
        </p:spPr>
        <p:txBody>
          <a:bodyPr>
            <a:normAutofit fontScale="92500" lnSpcReduction="10000"/>
          </a:bodyPr>
          <a:lstStyle/>
          <a:p>
            <a:pPr marL="415925" lvl="1" indent="-158750" defTabSz="512763" eaLnBrk="1" hangingPunct="1">
              <a:defRPr/>
            </a:pPr>
            <a:r>
              <a:rPr lang="en-US" sz="2400" dirty="0" smtClean="0"/>
              <a:t>Co-op is a competitive process – students must apply to and compete for positions</a:t>
            </a:r>
          </a:p>
          <a:p>
            <a:pPr marL="415925" lvl="1" indent="-158750" defTabSz="512763" eaLnBrk="1" hangingPunct="1">
              <a:defRPr/>
            </a:pPr>
            <a:r>
              <a:rPr lang="en-US" sz="2400" dirty="0" smtClean="0"/>
              <a:t>Employers make all the hiring decisions </a:t>
            </a:r>
          </a:p>
          <a:p>
            <a:pPr marL="257175" lvl="1" indent="0" defTabSz="512763" eaLnBrk="1" hangingPunct="1">
              <a:buNone/>
              <a:defRPr/>
            </a:pPr>
            <a:r>
              <a:rPr lang="en-US" sz="2400" dirty="0" smtClean="0"/>
              <a:t>It is key that students; </a:t>
            </a:r>
          </a:p>
          <a:p>
            <a:pPr marL="898832" lvl="2" indent="-342900" defTabSz="512763">
              <a:defRPr/>
            </a:pPr>
            <a:r>
              <a:rPr lang="en-US" sz="1900" dirty="0" smtClean="0"/>
              <a:t>Actively engage in the process</a:t>
            </a:r>
            <a:endParaRPr lang="en-US" sz="1900" dirty="0"/>
          </a:p>
          <a:p>
            <a:pPr marL="898832" lvl="2" indent="-342900" defTabSz="512763">
              <a:defRPr/>
            </a:pPr>
            <a:r>
              <a:rPr lang="en-US" sz="1900" dirty="0" smtClean="0"/>
              <a:t>Have competitive marketing materials</a:t>
            </a:r>
          </a:p>
          <a:p>
            <a:pPr marL="898832" lvl="2" indent="-342900" defTabSz="512763">
              <a:defRPr/>
            </a:pPr>
            <a:r>
              <a:rPr lang="en-US" sz="1900" dirty="0" smtClean="0"/>
              <a:t>Have a professional online profile</a:t>
            </a:r>
          </a:p>
          <a:p>
            <a:pPr marL="898832" lvl="2" indent="-342900" defTabSz="512763">
              <a:defRPr/>
            </a:pPr>
            <a:r>
              <a:rPr lang="en-US" sz="1900" dirty="0" smtClean="0"/>
              <a:t>Have excellent interview skills</a:t>
            </a: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664" y="472405"/>
            <a:ext cx="5751512" cy="648072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</a:rPr>
              <a:t>Securing a Co-op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120477"/>
            <a:ext cx="5472607" cy="3600400"/>
          </a:xfrm>
        </p:spPr>
        <p:txBody>
          <a:bodyPr>
            <a:normAutofit fontScale="77500" lnSpcReduction="20000"/>
          </a:bodyPr>
          <a:lstStyle/>
          <a:p>
            <a:pPr marL="192088" indent="-192088" defTabSz="512763" eaLnBrk="1" hangingPunct="1"/>
            <a:endParaRPr lang="en-US" sz="800" dirty="0" smtClean="0"/>
          </a:p>
          <a:p>
            <a:r>
              <a:rPr lang="en-CA" dirty="0"/>
              <a:t>The job market for co-op is very competitive and students are expected to be </a:t>
            </a:r>
            <a:r>
              <a:rPr lang="en-CA" b="1" dirty="0"/>
              <a:t>active participants </a:t>
            </a:r>
            <a:r>
              <a:rPr lang="en-CA" dirty="0"/>
              <a:t>in their job searches, this includes demonstrated activity on the myCareer Job Posting System.</a:t>
            </a:r>
          </a:p>
          <a:p>
            <a:r>
              <a:rPr lang="en-CA" dirty="0"/>
              <a:t>Lambton College </a:t>
            </a:r>
            <a:r>
              <a:rPr lang="en-CA" b="1" dirty="0"/>
              <a:t>cannot guarantee co-op positions for students. </a:t>
            </a:r>
            <a:r>
              <a:rPr lang="en-CA" dirty="0"/>
              <a:t>Success in finding a co-op involves a number of factors that are not controlled by Lambton College.</a:t>
            </a:r>
          </a:p>
          <a:p>
            <a:r>
              <a:rPr lang="en-CA" dirty="0" smtClean="0"/>
              <a:t>Students </a:t>
            </a:r>
            <a:r>
              <a:rPr lang="en-CA" dirty="0"/>
              <a:t>will also be expected to canvass employers to find their own </a:t>
            </a:r>
            <a:r>
              <a:rPr lang="en-CA" dirty="0" smtClean="0"/>
              <a:t>opportunities. </a:t>
            </a:r>
          </a:p>
          <a:p>
            <a:r>
              <a:rPr lang="en-CA" dirty="0" smtClean="0"/>
              <a:t>Any </a:t>
            </a:r>
            <a:r>
              <a:rPr lang="en-CA" dirty="0"/>
              <a:t>student who secures his or her own co-op position must verify with the co-op advisor assigned to the program that the proposed co-op is appropriate and will be approved before accepting the position.</a:t>
            </a:r>
          </a:p>
          <a:p>
            <a:pPr marL="192088" indent="-192088" defTabSz="512763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4760785" cy="665253"/>
          </a:xfrm>
        </p:spPr>
        <p:txBody>
          <a:bodyPr>
            <a:norm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Securing a Co-op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32656" y="1120477"/>
            <a:ext cx="5535488" cy="3797614"/>
          </a:xfrm>
        </p:spPr>
        <p:txBody>
          <a:bodyPr>
            <a:normAutofit/>
          </a:bodyPr>
          <a:lstStyle/>
          <a:p>
            <a:pPr marL="192088" indent="-192088" defTabSz="512763" eaLnBrk="1" hangingPunct="1"/>
            <a:r>
              <a:rPr lang="en-US" sz="1800" dirty="0" smtClean="0"/>
              <a:t>Have professional marketing materials (cover letter, resume, </a:t>
            </a:r>
            <a:r>
              <a:rPr lang="en-US" sz="1800" dirty="0" err="1" smtClean="0"/>
              <a:t>ect</a:t>
            </a:r>
            <a:r>
              <a:rPr lang="en-US" sz="1800" dirty="0" smtClean="0"/>
              <a:t>.)</a:t>
            </a:r>
          </a:p>
          <a:p>
            <a:pPr marL="192088" indent="-192088" defTabSz="512763" eaLnBrk="1" hangingPunct="1"/>
            <a:r>
              <a:rPr lang="en-US" sz="1800" dirty="0" smtClean="0"/>
              <a:t>Keep resume on </a:t>
            </a:r>
            <a:r>
              <a:rPr lang="en-US" sz="1800" dirty="0" err="1" smtClean="0"/>
              <a:t>myCareer</a:t>
            </a:r>
            <a:r>
              <a:rPr lang="en-US" sz="1800" dirty="0" smtClean="0"/>
              <a:t> up to date</a:t>
            </a:r>
          </a:p>
          <a:p>
            <a:pPr marL="192088" indent="-192088" defTabSz="512763" eaLnBrk="1" hangingPunct="1"/>
            <a:r>
              <a:rPr lang="en-US" sz="1800" dirty="0" smtClean="0"/>
              <a:t>Check e-mail regularly for communication from Co-op</a:t>
            </a:r>
          </a:p>
          <a:p>
            <a:pPr marL="192088" indent="-192088" defTabSz="512763" eaLnBrk="1" hangingPunct="1"/>
            <a:r>
              <a:rPr lang="en-US" sz="1800" dirty="0" smtClean="0"/>
              <a:t>Conduct your job search</a:t>
            </a:r>
          </a:p>
          <a:p>
            <a:pPr marL="415925" lvl="1" indent="-158750" defTabSz="512763" eaLnBrk="1" hangingPunct="1"/>
            <a:r>
              <a:rPr lang="en-US" sz="1400" dirty="0" smtClean="0"/>
              <a:t>Lambton College Postings (</a:t>
            </a:r>
            <a:r>
              <a:rPr lang="en-US" sz="1400" dirty="0" err="1" smtClean="0"/>
              <a:t>myCareer</a:t>
            </a:r>
            <a:r>
              <a:rPr lang="en-US" sz="1400" dirty="0" smtClean="0"/>
              <a:t>)</a:t>
            </a:r>
          </a:p>
          <a:p>
            <a:pPr marL="415925" lvl="1" indent="-158750" defTabSz="512763" eaLnBrk="1" hangingPunct="1"/>
            <a:r>
              <a:rPr lang="en-US" sz="1400" dirty="0" smtClean="0"/>
              <a:t>Networking</a:t>
            </a:r>
          </a:p>
          <a:p>
            <a:pPr marL="415925" lvl="1" indent="-158750" defTabSz="512763" eaLnBrk="1" hangingPunct="1"/>
            <a:r>
              <a:rPr lang="en-US" sz="1400" dirty="0" smtClean="0"/>
              <a:t>Outside opportunities</a:t>
            </a:r>
          </a:p>
          <a:p>
            <a:pPr marL="415925" lvl="1" indent="-158750" defTabSz="512763" eaLnBrk="1" hangingPunct="1"/>
            <a:r>
              <a:rPr lang="en-US" sz="1400" dirty="0" smtClean="0"/>
              <a:t>Approach </a:t>
            </a:r>
            <a:r>
              <a:rPr lang="en-US" sz="1400" dirty="0" smtClean="0"/>
              <a:t>employers directly </a:t>
            </a:r>
          </a:p>
          <a:p>
            <a:pPr marL="415925" lvl="1" indent="-158750" defTabSz="512763" eaLnBrk="1" hangingPunct="1"/>
            <a:r>
              <a:rPr lang="en-US" sz="1400" dirty="0" smtClean="0"/>
              <a:t>Keep a professional online presence (</a:t>
            </a:r>
            <a:r>
              <a:rPr lang="en-US" sz="1400" dirty="0" err="1" smtClean="0"/>
              <a:t>facebook</a:t>
            </a:r>
            <a:r>
              <a:rPr lang="en-US" sz="1400" dirty="0" smtClean="0"/>
              <a:t>)</a:t>
            </a:r>
          </a:p>
          <a:p>
            <a:pPr marL="192088" indent="-192088" defTabSz="512763" eaLnBrk="1" hangingPunct="1"/>
            <a:endParaRPr lang="en-US" sz="2000" dirty="0" smtClean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328389"/>
            <a:ext cx="5751512" cy="796925"/>
          </a:xfrm>
        </p:spPr>
        <p:txBody>
          <a:bodyPr>
            <a:noAutofit/>
          </a:bodyPr>
          <a:lstStyle/>
          <a:p>
            <a:pPr defTabSz="512763" eaLnBrk="1" fontAlgn="auto" hangingPunct="1">
              <a:spcAft>
                <a:spcPts val="0"/>
              </a:spcAft>
              <a:defRPr/>
            </a:pPr>
            <a:r>
              <a:rPr lang="en-US" sz="3600" b="1" cap="small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 Responsibilities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P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P" id="{2B452AF4-2E5C-4D19-B606-630274CD5597}" vid="{022593A9-25BB-42CC-9388-5D4F99B94C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</Template>
  <TotalTime>4013</TotalTime>
  <Words>861</Words>
  <Application>Microsoft Office PowerPoint</Application>
  <PresentationFormat>Custom</PresentationFormat>
  <Paragraphs>141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CPP</vt:lpstr>
      <vt:lpstr>Final Test</vt:lpstr>
      <vt:lpstr>Interview Practice</vt:lpstr>
      <vt:lpstr> </vt:lpstr>
      <vt:lpstr>What is Co-op?</vt:lpstr>
      <vt:lpstr>Eligibility Requirements</vt:lpstr>
      <vt:lpstr>Your Co-op Work Term </vt:lpstr>
      <vt:lpstr>Securing a Co-op</vt:lpstr>
      <vt:lpstr> Securing a Co-op</vt:lpstr>
      <vt:lpstr>Student Responsibilities </vt:lpstr>
      <vt:lpstr>Policies &amp; Procedures for Co-op </vt:lpstr>
      <vt:lpstr>myCareer Job Postings</vt:lpstr>
      <vt:lpstr>Required Documentation </vt:lpstr>
      <vt:lpstr>Job Acceptance </vt:lpstr>
      <vt:lpstr>Job Acceptance</vt:lpstr>
      <vt:lpstr>Co-op Success</vt:lpstr>
      <vt:lpstr>Company Policies and Procedures</vt:lpstr>
      <vt:lpstr>myCareer Centre Website</vt:lpstr>
      <vt:lpstr>Week #9 – Online Work 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Elizabeth Manzato</cp:lastModifiedBy>
  <cp:revision>431</cp:revision>
  <cp:lastPrinted>2016-12-13T22:42:52Z</cp:lastPrinted>
  <dcterms:created xsi:type="dcterms:W3CDTF">2003-07-07T01:05:15Z</dcterms:created>
  <dcterms:modified xsi:type="dcterms:W3CDTF">2017-09-11T16:43:58Z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