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handoutMasterIdLst>
    <p:handoutMasterId r:id="rId20"/>
  </p:handoutMasterIdLst>
  <p:sldIdLst>
    <p:sldId id="300" r:id="rId2"/>
    <p:sldId id="301" r:id="rId3"/>
    <p:sldId id="302" r:id="rId4"/>
    <p:sldId id="304" r:id="rId5"/>
    <p:sldId id="303" r:id="rId6"/>
    <p:sldId id="305" r:id="rId7"/>
    <p:sldId id="311" r:id="rId8"/>
    <p:sldId id="307" r:id="rId9"/>
    <p:sldId id="308" r:id="rId10"/>
    <p:sldId id="281" r:id="rId11"/>
    <p:sldId id="263" r:id="rId12"/>
    <p:sldId id="278" r:id="rId13"/>
    <p:sldId id="297" r:id="rId14"/>
    <p:sldId id="280" r:id="rId15"/>
    <p:sldId id="309" r:id="rId16"/>
    <p:sldId id="285" r:id="rId17"/>
    <p:sldId id="299" r:id="rId18"/>
    <p:sldId id="296" r:id="rId1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6AD7E6B-CDA1-41BD-9BA8-2363D113EA57}" type="datetimeFigureOut">
              <a:rPr lang="en-CA" smtClean="0"/>
              <a:t>15/11/2017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BA3B180-FC8C-4FF9-931A-4EFAF311B8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0604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AFF763-E3D0-4317-B656-2117EB74EF1D}" type="datetimeFigureOut">
              <a:rPr lang="en-CA" smtClean="0"/>
              <a:t>15/11/2017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54045BA-64E5-4337-B141-393C7E1ABB8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AFF763-E3D0-4317-B656-2117EB74EF1D}" type="datetimeFigureOut">
              <a:rPr lang="en-CA" smtClean="0"/>
              <a:t>15/11/2017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4045BA-64E5-4337-B141-393C7E1ABB8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AFF763-E3D0-4317-B656-2117EB74EF1D}" type="datetimeFigureOut">
              <a:rPr lang="en-CA" smtClean="0"/>
              <a:t>15/11/2017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4045BA-64E5-4337-B141-393C7E1ABB8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AFF763-E3D0-4317-B656-2117EB74EF1D}" type="datetimeFigureOut">
              <a:rPr lang="en-CA" smtClean="0"/>
              <a:t>15/11/2017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4045BA-64E5-4337-B141-393C7E1ABB8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AFF763-E3D0-4317-B656-2117EB74EF1D}" type="datetimeFigureOut">
              <a:rPr lang="en-CA" smtClean="0"/>
              <a:t>15/11/2017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4045BA-64E5-4337-B141-393C7E1ABB8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AFF763-E3D0-4317-B656-2117EB74EF1D}" type="datetimeFigureOut">
              <a:rPr lang="en-CA" smtClean="0"/>
              <a:t>15/11/2017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4045BA-64E5-4337-B141-393C7E1ABB82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AFF763-E3D0-4317-B656-2117EB74EF1D}" type="datetimeFigureOut">
              <a:rPr lang="en-CA" smtClean="0"/>
              <a:t>15/11/2017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4045BA-64E5-4337-B141-393C7E1ABB8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AFF763-E3D0-4317-B656-2117EB74EF1D}" type="datetimeFigureOut">
              <a:rPr lang="en-CA" smtClean="0"/>
              <a:t>15/11/2017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4045BA-64E5-4337-B141-393C7E1ABB82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AFF763-E3D0-4317-B656-2117EB74EF1D}" type="datetimeFigureOut">
              <a:rPr lang="en-CA" smtClean="0"/>
              <a:t>15/11/2017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4045BA-64E5-4337-B141-393C7E1ABB8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DAFF763-E3D0-4317-B656-2117EB74EF1D}" type="datetimeFigureOut">
              <a:rPr lang="en-CA" smtClean="0"/>
              <a:t>15/11/2017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4045BA-64E5-4337-B141-393C7E1ABB8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AFF763-E3D0-4317-B656-2117EB74EF1D}" type="datetimeFigureOut">
              <a:rPr lang="en-CA" smtClean="0"/>
              <a:t>15/11/2017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54045BA-64E5-4337-B141-393C7E1ABB82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DAFF763-E3D0-4317-B656-2117EB74EF1D}" type="datetimeFigureOut">
              <a:rPr lang="en-CA" smtClean="0"/>
              <a:t>15/11/2017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54045BA-64E5-4337-B141-393C7E1ABB82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identity.utexas.edu/everyone/how-to-manage-your-social-media-privacy-setting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static?key=what_is_linkedi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ersity.linkedin.com/content/dam/university/global/en_US/site/pdf/LinkedIn%20Profile%20Checklist%20-%20College%20Students.pdf" TargetMode="External"/><Relationship Id="rId2" Type="http://schemas.openxmlformats.org/officeDocument/2006/relationships/hyperlink" Target="http://www.eofire.com/7-ways-to-build-your-online-presen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heundercoverrecruiter.com/7-ways-college-students-can-benefit-linkedin/" TargetMode="External"/><Relationship Id="rId4" Type="http://schemas.openxmlformats.org/officeDocument/2006/relationships/hyperlink" Target="https://university.linkedin.com/content/dam/university/global/en_US/site/pdf/TipSheet_BuildingaGreatProfile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harityvillage.com/" TargetMode="External"/><Relationship Id="rId2" Type="http://schemas.openxmlformats.org/officeDocument/2006/relationships/hyperlink" Target="http://www.volunteertoronto.c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ambton.optimalresum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hehiphaus.com/about-us/" TargetMode="External"/><Relationship Id="rId7" Type="http://schemas.openxmlformats.org/officeDocument/2006/relationships/hyperlink" Target="https://www.meetup.com/topics/professional-networking/" TargetMode="External"/><Relationship Id="rId2" Type="http://schemas.openxmlformats.org/officeDocument/2006/relationships/hyperlink" Target="http://www.ypnontar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10kcoffees?lang=en" TargetMode="External"/><Relationship Id="rId5" Type="http://schemas.openxmlformats.org/officeDocument/2006/relationships/hyperlink" Target="https://www.tenthousandcoffees.com/" TargetMode="External"/><Relationship Id="rId4" Type="http://schemas.openxmlformats.org/officeDocument/2006/relationships/hyperlink" Target="https://www.eventbrite.ca/d/canada--toronto/networkin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quintcareers.com/informational_interviewing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6016" y="2204864"/>
            <a:ext cx="3886200" cy="230425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6000" dirty="0" smtClean="0"/>
              <a:t>Why NOT Volunteer?</a:t>
            </a:r>
            <a:endParaRPr lang="en-CA" sz="6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323528" y="2204864"/>
            <a:ext cx="3886200" cy="347470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6000" dirty="0" smtClean="0"/>
              <a:t>Why </a:t>
            </a:r>
            <a:r>
              <a:rPr lang="en-US" sz="6000" dirty="0"/>
              <a:t>Volunteer?</a:t>
            </a:r>
            <a:endParaRPr lang="en-CA" sz="60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500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lIns="122146" tIns="61073" rIns="122146" bIns="61073"/>
          <a:lstStyle/>
          <a:p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4"/>
          </a:xfrm>
          <a:prstGeom prst="rect">
            <a:avLst/>
          </a:prstGeom>
        </p:spPr>
        <p:txBody>
          <a:bodyPr lIns="122146" tIns="61073" rIns="122146" bIns="61073"/>
          <a:lstStyle/>
          <a:p>
            <a:fld id="{9121A3A3-9484-4958-9C82-A3C7846C368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l="11149" t="19115" r="13093" b="7424"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938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/>
          </p:cNvPicPr>
          <p:nvPr/>
        </p:nvPicPr>
        <p:blipFill>
          <a:blip r:embed="rId2" cstate="print"/>
          <a:srcRect l="11146" t="21932" r="15387" b="643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481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4"/>
          <p:cNvPicPr>
            <a:picLocks/>
          </p:cNvPicPr>
          <p:nvPr/>
        </p:nvPicPr>
        <p:blipFill>
          <a:blip r:embed="rId2" cstate="print"/>
          <a:srcRect l="10998" t="18109" r="12792" b="6237"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880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6752"/>
            <a:ext cx="8075240" cy="4810539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3800" dirty="0" smtClean="0"/>
              <a:t>Google </a:t>
            </a:r>
          </a:p>
          <a:p>
            <a:pPr marL="109728" indent="0" algn="ctr">
              <a:buNone/>
            </a:pPr>
            <a:r>
              <a:rPr lang="en-US" sz="13800" dirty="0" smtClean="0"/>
              <a:t>Yourself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81558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352928" cy="4896544"/>
          </a:xfrm>
        </p:spPr>
        <p:txBody>
          <a:bodyPr>
            <a:noAutofit/>
          </a:bodyPr>
          <a:lstStyle/>
          <a:p>
            <a:pPr algn="ctr"/>
            <a:r>
              <a:rPr lang="en-CA" sz="2800" dirty="0" smtClean="0">
                <a:solidFill>
                  <a:schemeClr val="tx1"/>
                </a:solidFill>
              </a:rPr>
              <a:t>Employers don’t usually search with the hopes of finding something negative about you. </a:t>
            </a:r>
            <a:br>
              <a:rPr lang="en-CA" sz="2800" dirty="0" smtClean="0">
                <a:solidFill>
                  <a:schemeClr val="tx1"/>
                </a:solidFill>
              </a:rPr>
            </a:br>
            <a:r>
              <a:rPr lang="en-CA" sz="2800" dirty="0" smtClean="0">
                <a:solidFill>
                  <a:schemeClr val="tx1"/>
                </a:solidFill>
              </a:rPr>
              <a:t>The opposite is true- they’re looking to</a:t>
            </a:r>
            <a:r>
              <a:rPr lang="en-CA" sz="2800" b="1" dirty="0" smtClean="0">
                <a:solidFill>
                  <a:schemeClr val="tx1"/>
                </a:solidFill>
              </a:rPr>
              <a:t> confirm the information on your resume</a:t>
            </a:r>
            <a:r>
              <a:rPr lang="en-CA" sz="2800" dirty="0" smtClean="0">
                <a:solidFill>
                  <a:schemeClr val="tx1"/>
                </a:solidFill>
              </a:rPr>
              <a:t> and hoping to </a:t>
            </a:r>
            <a:r>
              <a:rPr lang="en-CA" sz="2800" b="1" dirty="0" smtClean="0">
                <a:solidFill>
                  <a:schemeClr val="tx1"/>
                </a:solidFill>
              </a:rPr>
              <a:t>find more proof that you’re a good candidate</a:t>
            </a:r>
            <a:r>
              <a:rPr lang="en-CA" sz="2800" dirty="0" smtClean="0">
                <a:solidFill>
                  <a:schemeClr val="tx1"/>
                </a:solidFill>
              </a:rPr>
              <a:t> who really can help their company. </a:t>
            </a:r>
            <a:br>
              <a:rPr lang="en-CA" sz="2800" dirty="0" smtClean="0">
                <a:solidFill>
                  <a:schemeClr val="tx1"/>
                </a:solidFill>
              </a:rPr>
            </a:br>
            <a:r>
              <a:rPr lang="en-CA" sz="2800" dirty="0" smtClean="0">
                <a:solidFill>
                  <a:schemeClr val="tx1"/>
                </a:solidFill>
              </a:rPr>
              <a:t>However, employers can’t predict how their search will end, </a:t>
            </a:r>
            <a:br>
              <a:rPr lang="en-CA" sz="2800" dirty="0" smtClean="0">
                <a:solidFill>
                  <a:schemeClr val="tx1"/>
                </a:solidFill>
              </a:rPr>
            </a:br>
            <a:r>
              <a:rPr lang="en-CA" sz="4000" b="1" dirty="0" smtClean="0">
                <a:solidFill>
                  <a:schemeClr val="tx1"/>
                </a:solidFill>
              </a:rPr>
              <a:t>only you can control this.</a:t>
            </a:r>
            <a:r>
              <a:rPr lang="en-CA" sz="2400" dirty="0"/>
              <a:t/>
            </a:r>
            <a:br>
              <a:rPr lang="en-CA" sz="2400" dirty="0"/>
            </a:br>
            <a:r>
              <a:rPr lang="en-CA" sz="2400" dirty="0"/>
              <a:t/>
            </a:r>
            <a:br>
              <a:rPr lang="en-CA" sz="2400" dirty="0"/>
            </a:b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07602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109728" indent="0" algn="ctr">
              <a:buNone/>
            </a:pPr>
            <a:r>
              <a:rPr lang="en-US" sz="6600" b="1" dirty="0" smtClean="0"/>
              <a:t>PROFESSIONAL</a:t>
            </a:r>
          </a:p>
          <a:p>
            <a:pPr marL="109728" indent="0" algn="ctr">
              <a:buNone/>
            </a:pPr>
            <a:r>
              <a:rPr lang="en-US" sz="6600" dirty="0" smtClean="0"/>
              <a:t>Online Presence</a:t>
            </a:r>
          </a:p>
          <a:p>
            <a:pPr marL="109728" indent="0" algn="ctr">
              <a:buNone/>
            </a:pPr>
            <a:r>
              <a:rPr lang="en-US" sz="6600" dirty="0" smtClean="0"/>
              <a:t>Vs</a:t>
            </a:r>
          </a:p>
          <a:p>
            <a:pPr marL="109728" indent="0" algn="ctr">
              <a:buNone/>
            </a:pPr>
            <a:r>
              <a:rPr lang="en-US" sz="6600" b="1" dirty="0" smtClean="0"/>
              <a:t>SOCIAL </a:t>
            </a:r>
          </a:p>
          <a:p>
            <a:pPr marL="109728" indent="0" algn="ctr">
              <a:buNone/>
            </a:pPr>
            <a:r>
              <a:rPr lang="en-US" sz="6600" dirty="0" smtClean="0"/>
              <a:t>Online Presence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92185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340768"/>
            <a:ext cx="8280920" cy="5328592"/>
          </a:xfrm>
        </p:spPr>
        <p:txBody>
          <a:bodyPr>
            <a:normAutofit/>
          </a:bodyPr>
          <a:lstStyle/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identity.utexas.edu/everyone/how-to-manage-your-social-media-privacy-settings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endParaRPr lang="en-CA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Media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6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The worlds largest professional network </a:t>
            </a:r>
          </a:p>
          <a:p>
            <a:r>
              <a:rPr lang="en-US" dirty="0" smtClean="0"/>
              <a:t>400 million people</a:t>
            </a:r>
          </a:p>
          <a:p>
            <a:endParaRPr lang="en-US" dirty="0" smtClean="0"/>
          </a:p>
          <a:p>
            <a:pPr marL="109728" indent="0" algn="ctr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www.linkedin.com/static?key=what_is_linkedin</a:t>
            </a:r>
            <a:endParaRPr lang="en-US" dirty="0" smtClean="0"/>
          </a:p>
          <a:p>
            <a:pPr marL="109728" indent="0" algn="ctr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6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38531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sz="2800" b="1" dirty="0"/>
              <a:t>Professional Online Presence</a:t>
            </a:r>
            <a:endParaRPr lang="en-US" sz="1200" dirty="0"/>
          </a:p>
          <a:p>
            <a:pPr lvl="1"/>
            <a:r>
              <a:rPr lang="en-US" sz="2400" dirty="0"/>
              <a:t>Read - </a:t>
            </a:r>
            <a:r>
              <a:rPr lang="en-US" sz="1900" u="sng" dirty="0">
                <a:hlinkClick r:id="rId2"/>
              </a:rPr>
              <a:t>http://www.eofire.com/7-ways-to-build-your-online-presence/</a:t>
            </a:r>
            <a:endParaRPr lang="en-US" sz="900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sz="2800" b="1" dirty="0"/>
              <a:t>Build Your Platform </a:t>
            </a:r>
            <a:endParaRPr lang="en-US" dirty="0"/>
          </a:p>
          <a:p>
            <a:pPr lvl="1"/>
            <a:r>
              <a:rPr lang="en-US" sz="2400" dirty="0"/>
              <a:t>Review the following resources </a:t>
            </a:r>
          </a:p>
          <a:p>
            <a:pPr lvl="2"/>
            <a:r>
              <a:rPr lang="en-US" sz="1800" u="sng" dirty="0">
                <a:hlinkClick r:id="rId3"/>
              </a:rPr>
              <a:t>https://university.linkedin.com/content/dam/university/global/en_US/site/pdf/LinkedIn%20Profile%20Checklist%20-%20College%20Students.pdf</a:t>
            </a:r>
            <a:endParaRPr lang="en-US" sz="1500" dirty="0"/>
          </a:p>
          <a:p>
            <a:pPr lvl="2"/>
            <a:r>
              <a:rPr lang="en-US" sz="1800" u="sng" dirty="0">
                <a:hlinkClick r:id="rId4"/>
              </a:rPr>
              <a:t>https</a:t>
            </a:r>
            <a:r>
              <a:rPr lang="en-US" sz="1800" u="sng" dirty="0" smtClean="0">
                <a:hlinkClick r:id="rId4"/>
              </a:rPr>
              <a:t>://university.linkedin.com/content/dam/university/global/en_US/site/pdf/TipSheet_BuildingaGreatProfile.pdf</a:t>
            </a:r>
            <a:endParaRPr lang="en-US" dirty="0" smtClean="0"/>
          </a:p>
          <a:p>
            <a:pPr lvl="1"/>
            <a:r>
              <a:rPr lang="en-US" sz="2400" dirty="0" smtClean="0"/>
              <a:t>Create a complete </a:t>
            </a:r>
            <a:r>
              <a:rPr lang="en-US" sz="2400" dirty="0" err="1" smtClean="0"/>
              <a:t>Linkedin</a:t>
            </a:r>
            <a:r>
              <a:rPr lang="en-US" sz="2400" dirty="0" smtClean="0"/>
              <a:t> Profile 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sz="2800" b="1" dirty="0" smtClean="0"/>
              <a:t>Why do this?</a:t>
            </a:r>
            <a:endParaRPr lang="en-US" dirty="0" smtClean="0"/>
          </a:p>
          <a:p>
            <a:pPr lvl="1"/>
            <a:r>
              <a:rPr lang="en-US" sz="2200" dirty="0" smtClean="0"/>
              <a:t>Read - </a:t>
            </a:r>
            <a:r>
              <a:rPr lang="en-US" sz="1700" u="sng" dirty="0" smtClean="0">
                <a:hlinkClick r:id="rId5"/>
              </a:rPr>
              <a:t>http://theundercoverrecruiter.com/7-ways-college-students-can-benefit-linkedin/</a:t>
            </a:r>
            <a:endParaRPr lang="en-US" sz="1700" dirty="0" smtClean="0"/>
          </a:p>
          <a:p>
            <a:pPr marL="109728" indent="0">
              <a:buNone/>
            </a:pPr>
            <a:endParaRPr lang="en-B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Week #7 – Online Work </a:t>
            </a:r>
            <a:endParaRPr lang="en-BZ" sz="3200" dirty="0"/>
          </a:p>
        </p:txBody>
      </p:sp>
    </p:spTree>
    <p:extLst>
      <p:ext uri="{BB962C8B-B14F-4D97-AF65-F5344CB8AC3E}">
        <p14:creationId xmlns:p14="http://schemas.microsoft.com/office/powerpoint/2010/main" val="13983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576" y="692696"/>
            <a:ext cx="7680960" cy="10668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Local Opportunities</a:t>
            </a:r>
            <a:endParaRPr lang="en-CA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576" y="2636912"/>
            <a:ext cx="7896984" cy="216024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CA" sz="4000" dirty="0">
                <a:hlinkClick r:id="rId2"/>
              </a:rPr>
              <a:t>http://www.volunteertoronto.ca</a:t>
            </a:r>
            <a:r>
              <a:rPr lang="en-CA" sz="4000" dirty="0" smtClean="0">
                <a:hlinkClick r:id="rId2"/>
              </a:rPr>
              <a:t>/</a:t>
            </a:r>
            <a:r>
              <a:rPr lang="en-CA" sz="4000" dirty="0" smtClean="0"/>
              <a:t> </a:t>
            </a:r>
          </a:p>
          <a:p>
            <a:pPr marL="0" indent="0" algn="ctr">
              <a:buNone/>
            </a:pPr>
            <a:endParaRPr lang="en-CA" sz="3900" dirty="0" smtClean="0"/>
          </a:p>
          <a:p>
            <a:pPr marL="0" indent="0" algn="ctr">
              <a:buNone/>
            </a:pPr>
            <a:r>
              <a:rPr lang="en-CA" sz="4000" dirty="0">
                <a:hlinkClick r:id="rId3"/>
              </a:rPr>
              <a:t>http://charityvillage.com</a:t>
            </a:r>
            <a:r>
              <a:rPr lang="en-CA" sz="4000" dirty="0" smtClean="0">
                <a:hlinkClick r:id="rId3"/>
              </a:rPr>
              <a:t>/</a:t>
            </a:r>
            <a:r>
              <a:rPr lang="en-CA" sz="4000" dirty="0" smtClean="0"/>
              <a:t> </a:t>
            </a:r>
          </a:p>
          <a:p>
            <a:pPr algn="ctr"/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204642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836712"/>
            <a:ext cx="7776864" cy="381642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CA" sz="3200" dirty="0"/>
              <a:t>"Networking is about doing what your mother told you to never do . . . talk to strangers. It's like playing host at someone else's party. At a real level, it's about </a:t>
            </a:r>
            <a:r>
              <a:rPr lang="en-CA" sz="3200" b="1" i="1" dirty="0"/>
              <a:t>learning about other people</a:t>
            </a:r>
            <a:r>
              <a:rPr lang="en-CA" sz="3200" i="1" dirty="0"/>
              <a:t> </a:t>
            </a:r>
            <a:r>
              <a:rPr lang="en-CA" sz="3200" dirty="0"/>
              <a:t>and finding the links that you have with them." </a:t>
            </a:r>
          </a:p>
        </p:txBody>
      </p:sp>
      <p:sp>
        <p:nvSpPr>
          <p:cNvPr id="4" name="Rectangle 3"/>
          <p:cNvSpPr/>
          <p:nvPr/>
        </p:nvSpPr>
        <p:spPr>
          <a:xfrm>
            <a:off x="1691680" y="4941168"/>
            <a:ext cx="62646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https://lambton.optimalresume.com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1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504" y="404664"/>
            <a:ext cx="8496944" cy="100811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Purpose of Networking</a:t>
            </a:r>
            <a:endParaRPr lang="en-CA" sz="5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31640" y="1700808"/>
            <a:ext cx="6480720" cy="3384376"/>
          </a:xfrm>
        </p:spPr>
        <p:txBody>
          <a:bodyPr>
            <a:normAutofit lnSpcReduction="10000"/>
          </a:bodyPr>
          <a:lstStyle/>
          <a:p>
            <a:pPr algn="ctr"/>
            <a:endParaRPr lang="en-US" sz="2000" dirty="0" smtClean="0"/>
          </a:p>
          <a:p>
            <a:pPr marL="0" indent="0" algn="ctr">
              <a:buNone/>
            </a:pPr>
            <a:r>
              <a:rPr lang="en-US" sz="3600" dirty="0" smtClean="0"/>
              <a:t>Is </a:t>
            </a:r>
            <a:r>
              <a:rPr lang="en-US" sz="3600" i="1" dirty="0" smtClean="0"/>
              <a:t>NOT </a:t>
            </a:r>
            <a:r>
              <a:rPr lang="en-US" sz="3600" dirty="0" smtClean="0"/>
              <a:t>about connecting with the masses but it </a:t>
            </a:r>
            <a:r>
              <a:rPr lang="en-US" sz="3600" i="1" dirty="0" smtClean="0"/>
              <a:t>IS</a:t>
            </a:r>
            <a:r>
              <a:rPr lang="en-US" sz="3600" dirty="0" smtClean="0"/>
              <a:t> about building and maintaining authentic mutually beneficial relationships. 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17175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Networking </a:t>
            </a:r>
            <a:r>
              <a:rPr lang="en-US" sz="5400" dirty="0" smtClean="0"/>
              <a:t>Activity</a:t>
            </a:r>
            <a:endParaRPr lang="en-CA" sz="5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2426" y="1750680"/>
            <a:ext cx="7963990" cy="441462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4400" dirty="0" smtClean="0"/>
              <a:t>Meet and greet</a:t>
            </a:r>
          </a:p>
          <a:p>
            <a:pPr marL="630238" lvl="2" indent="-285750"/>
            <a:r>
              <a:rPr lang="en-US" sz="2800" dirty="0" smtClean="0"/>
              <a:t>Shake hands with as many people as you can in 2 minutes, change your introduction</a:t>
            </a:r>
          </a:p>
          <a:p>
            <a:pPr lvl="2" indent="0">
              <a:buNone/>
            </a:pPr>
            <a:endParaRPr lang="en-US" sz="1000" dirty="0" smtClean="0"/>
          </a:p>
          <a:p>
            <a:pPr marL="109728" indent="0">
              <a:buNone/>
            </a:pPr>
            <a:r>
              <a:rPr lang="en-US" sz="4400" dirty="0" smtClean="0"/>
              <a:t>Pair/Share</a:t>
            </a:r>
          </a:p>
          <a:p>
            <a:pPr marL="630238" lvl="2" indent="-285750"/>
            <a:r>
              <a:rPr lang="en-US" sz="2800" dirty="0" smtClean="0"/>
              <a:t>Find 3 things you have in common that are not obvious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65340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28879" y="396240"/>
            <a:ext cx="8496944" cy="10668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Networking Opportunities</a:t>
            </a:r>
            <a:endParaRPr lang="en-CA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844824"/>
            <a:ext cx="8324030" cy="3622144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Local events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Volunteering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Informational Interviews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Professional Associations/Groups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Networking events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itchFamily="34" charset="0"/>
              <a:buChar char="•"/>
            </a:pP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70709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504" y="116632"/>
            <a:ext cx="8324030" cy="10668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Local Networking Groups</a:t>
            </a:r>
            <a:endParaRPr lang="en-CA" sz="4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115007"/>
            <a:ext cx="8900094" cy="50440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 smtClean="0"/>
              <a:t>Young Professionals Network of Ontario </a:t>
            </a:r>
          </a:p>
          <a:p>
            <a:r>
              <a:rPr lang="en-US" sz="2200" dirty="0">
                <a:hlinkClick r:id="rId2"/>
              </a:rPr>
              <a:t>http://www.ypnontario.com</a:t>
            </a:r>
            <a:r>
              <a:rPr lang="en-US" sz="2200" dirty="0" smtClean="0">
                <a:hlinkClick r:id="rId2"/>
              </a:rPr>
              <a:t>/</a:t>
            </a:r>
            <a:endParaRPr lang="en-US" sz="2200" dirty="0" smtClean="0"/>
          </a:p>
          <a:p>
            <a:endParaRPr lang="en-US" sz="2200" dirty="0"/>
          </a:p>
          <a:p>
            <a:pPr marL="0" indent="0">
              <a:buNone/>
            </a:pPr>
            <a:r>
              <a:rPr lang="en-US" sz="2200" b="1" dirty="0" smtClean="0"/>
              <a:t>The Hip </a:t>
            </a:r>
            <a:r>
              <a:rPr lang="en-US" sz="2200" b="1" dirty="0" err="1" smtClean="0"/>
              <a:t>Hause</a:t>
            </a:r>
            <a:r>
              <a:rPr lang="en-US" sz="2200" b="1" dirty="0" smtClean="0"/>
              <a:t> </a:t>
            </a:r>
          </a:p>
          <a:p>
            <a:r>
              <a:rPr lang="en-US" sz="2200" dirty="0">
                <a:hlinkClick r:id="rId3"/>
              </a:rPr>
              <a:t>http://thehiphaus.com/about-us</a:t>
            </a:r>
            <a:r>
              <a:rPr lang="en-US" sz="2200" dirty="0" smtClean="0">
                <a:hlinkClick r:id="rId3"/>
              </a:rPr>
              <a:t>/</a:t>
            </a:r>
            <a:endParaRPr lang="en-US" sz="2200" dirty="0" smtClean="0"/>
          </a:p>
          <a:p>
            <a:pPr marL="109855" indent="0">
              <a:buNone/>
            </a:pPr>
            <a:endParaRPr lang="en-US" sz="2200" b="1" dirty="0"/>
          </a:p>
          <a:p>
            <a:pPr marL="109855" indent="0">
              <a:buNone/>
            </a:pPr>
            <a:r>
              <a:rPr lang="en-US" sz="2200" b="1" dirty="0" err="1" smtClean="0"/>
              <a:t>Eventbrite</a:t>
            </a:r>
            <a:r>
              <a:rPr lang="en-US" sz="2200" b="1" dirty="0" smtClean="0"/>
              <a:t> – List of Networking Events in TO</a:t>
            </a:r>
          </a:p>
          <a:p>
            <a:r>
              <a:rPr lang="en-US" sz="2200" dirty="0" smtClean="0">
                <a:hlinkClick r:id="rId4"/>
              </a:rPr>
              <a:t>https</a:t>
            </a:r>
            <a:r>
              <a:rPr lang="en-US" sz="2200" dirty="0">
                <a:hlinkClick r:id="rId4"/>
              </a:rPr>
              <a:t>://www.eventbrite.ca/d/canada--toronto/networking</a:t>
            </a:r>
            <a:r>
              <a:rPr lang="en-US" sz="2200" dirty="0" smtClean="0">
                <a:hlinkClick r:id="rId4"/>
              </a:rPr>
              <a:t>/</a:t>
            </a:r>
            <a:r>
              <a:rPr lang="en-US" sz="2200" dirty="0" smtClean="0"/>
              <a:t> </a:t>
            </a:r>
            <a:endParaRPr lang="en-US" sz="2200" dirty="0"/>
          </a:p>
          <a:p>
            <a:pPr marL="109855" indent="0">
              <a:buNone/>
            </a:pPr>
            <a:endParaRPr lang="en-CA" sz="2200" dirty="0" smtClean="0"/>
          </a:p>
          <a:p>
            <a:pPr marL="109855" indent="0">
              <a:buNone/>
            </a:pPr>
            <a:r>
              <a:rPr lang="en-CA" sz="2200" b="1" dirty="0" smtClean="0"/>
              <a:t>10 Thousand Coffees</a:t>
            </a:r>
          </a:p>
          <a:p>
            <a:r>
              <a:rPr lang="en-CA" sz="2200" dirty="0">
                <a:hlinkClick r:id="rId5"/>
              </a:rPr>
              <a:t>https://www.tenthousandcoffees.com</a:t>
            </a:r>
            <a:r>
              <a:rPr lang="en-CA" sz="2200" dirty="0" smtClean="0">
                <a:hlinkClick r:id="rId5"/>
              </a:rPr>
              <a:t>/</a:t>
            </a:r>
            <a:endParaRPr lang="en-CA" sz="2200" dirty="0" smtClean="0"/>
          </a:p>
          <a:p>
            <a:r>
              <a:rPr lang="en-CA" sz="2200" dirty="0">
                <a:hlinkClick r:id="rId6"/>
              </a:rPr>
              <a:t>https://</a:t>
            </a:r>
            <a:r>
              <a:rPr lang="en-CA" sz="2200" dirty="0" smtClean="0">
                <a:hlinkClick r:id="rId6"/>
              </a:rPr>
              <a:t>twitter.com/10kcoffees?lang=en</a:t>
            </a:r>
          </a:p>
          <a:p>
            <a:endParaRPr lang="en-CA" sz="2800" dirty="0" smtClean="0"/>
          </a:p>
          <a:p>
            <a:pPr marL="109855" indent="0">
              <a:buNone/>
            </a:pPr>
            <a:r>
              <a:rPr lang="en-CA" sz="2200" b="1" dirty="0" smtClean="0"/>
              <a:t>Meetup.com – Lots of Networking Events!</a:t>
            </a:r>
          </a:p>
          <a:p>
            <a:r>
              <a:rPr lang="en-CA" sz="2200" dirty="0">
                <a:hlinkClick r:id="rId7"/>
              </a:rPr>
              <a:t>https://www.meetup.com/topics/professional-networking</a:t>
            </a:r>
            <a:r>
              <a:rPr lang="en-CA" sz="2200" dirty="0" smtClean="0">
                <a:hlinkClick r:id="rId7"/>
              </a:rPr>
              <a:t>/</a:t>
            </a:r>
            <a:endParaRPr lang="en-CA" sz="2200" dirty="0" smtClean="0"/>
          </a:p>
          <a:p>
            <a:endParaRPr lang="en-CA" sz="2800" dirty="0"/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53865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52022" cy="10668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Informational Interviews</a:t>
            </a:r>
            <a:endParaRPr lang="en-CA" sz="4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576" y="1916832"/>
            <a:ext cx="7171902" cy="4270608"/>
          </a:xfrm>
        </p:spPr>
        <p:txBody>
          <a:bodyPr>
            <a:normAutofit/>
          </a:bodyPr>
          <a:lstStyle/>
          <a:p>
            <a:pPr algn="ctr"/>
            <a:endParaRPr lang="en-CA" sz="2000" dirty="0" smtClean="0">
              <a:hlinkClick r:id="rId2"/>
            </a:endParaRPr>
          </a:p>
          <a:p>
            <a:pPr marL="0" indent="0" algn="ctr">
              <a:buNone/>
            </a:pPr>
            <a:r>
              <a:rPr lang="en-CA" sz="3200" dirty="0"/>
              <a:t>An informational interview is an interview conducted to collect information about a job, career field, industry or company</a:t>
            </a:r>
            <a:r>
              <a:rPr lang="en-CA" sz="3200" dirty="0" smtClean="0"/>
              <a:t>.</a:t>
            </a:r>
          </a:p>
          <a:p>
            <a:pPr algn="ctr"/>
            <a:endParaRPr lang="en-CA" sz="3200" dirty="0">
              <a:hlinkClick r:id="rId2"/>
            </a:endParaRPr>
          </a:p>
          <a:p>
            <a:pPr marL="0" indent="0" algn="ctr">
              <a:buNone/>
            </a:pPr>
            <a:r>
              <a:rPr lang="en-CA" sz="2000" dirty="0" smtClean="0">
                <a:hlinkClick r:id="rId2"/>
              </a:rPr>
              <a:t>http</a:t>
            </a:r>
            <a:r>
              <a:rPr lang="en-CA" sz="2000" dirty="0">
                <a:hlinkClick r:id="rId2"/>
              </a:rPr>
              <a:t>://</a:t>
            </a:r>
            <a:r>
              <a:rPr lang="en-CA" sz="2000" dirty="0" smtClean="0">
                <a:hlinkClick r:id="rId2"/>
              </a:rPr>
              <a:t>www.quintcareers.com/informational_interviewing.html</a:t>
            </a:r>
            <a:endParaRPr lang="en-CA" sz="2000" dirty="0" smtClean="0"/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8936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349" y="264522"/>
            <a:ext cx="8496944" cy="10668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Networking Online</a:t>
            </a:r>
            <a:endParaRPr lang="en-CA" sz="4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576" y="1340768"/>
            <a:ext cx="7920880" cy="5112568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Discussion boards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Online Networking </a:t>
            </a:r>
          </a:p>
          <a:p>
            <a:pPr marL="630238" lvl="2" indent="-285750"/>
            <a:r>
              <a:rPr lang="en-US" sz="2000" dirty="0" smtClean="0"/>
              <a:t>LinkedIn</a:t>
            </a:r>
          </a:p>
          <a:p>
            <a:pPr marL="630238" lvl="2" indent="-285750"/>
            <a:r>
              <a:rPr lang="en-US" sz="2000" dirty="0" smtClean="0"/>
              <a:t>Twitter</a:t>
            </a:r>
          </a:p>
          <a:p>
            <a:pPr marL="630238" lvl="2" indent="-285750"/>
            <a:r>
              <a:rPr lang="en-US" sz="2000" dirty="0" smtClean="0"/>
              <a:t>Facebook</a:t>
            </a:r>
          </a:p>
          <a:p>
            <a:pPr marL="285750" lvl="2" indent="-285750">
              <a:spcBef>
                <a:spcPts val="1200"/>
              </a:spcBef>
              <a:buClr>
                <a:schemeClr val="accent5"/>
              </a:buClr>
            </a:pPr>
            <a:r>
              <a:rPr lang="en-US" sz="3200" spc="30" dirty="0"/>
              <a:t>Professional Associations </a:t>
            </a:r>
            <a:r>
              <a:rPr lang="en-US" sz="3200" spc="30" dirty="0" smtClean="0"/>
              <a:t>Sites</a:t>
            </a:r>
          </a:p>
          <a:p>
            <a:pPr marL="285750" lvl="2" indent="-285750">
              <a:spcBef>
                <a:spcPts val="1200"/>
              </a:spcBef>
              <a:buClr>
                <a:schemeClr val="accent5"/>
              </a:buClr>
            </a:pPr>
            <a:r>
              <a:rPr lang="en-US" sz="3200" spc="30" dirty="0" smtClean="0"/>
              <a:t>Blogs</a:t>
            </a:r>
            <a:endParaRPr lang="en-US" sz="3200" spc="30" dirty="0"/>
          </a:p>
          <a:p>
            <a:pPr lvl="1" indent="0">
              <a:buNone/>
            </a:pPr>
            <a:endParaRPr lang="en-CA" sz="2000" dirty="0"/>
          </a:p>
          <a:p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28134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13213</TotalTime>
  <Words>318</Words>
  <Application>Microsoft Office PowerPoint</Application>
  <PresentationFormat>On-screen Show (4:3)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PowerPoint Presentation</vt:lpstr>
      <vt:lpstr>Local Opportunities</vt:lpstr>
      <vt:lpstr>PowerPoint Presentation</vt:lpstr>
      <vt:lpstr>The Purpose of Networking</vt:lpstr>
      <vt:lpstr>Networking Activity</vt:lpstr>
      <vt:lpstr>Networking Opportunities</vt:lpstr>
      <vt:lpstr>Local Networking Groups</vt:lpstr>
      <vt:lpstr>Informational Interviews</vt:lpstr>
      <vt:lpstr>Networking Online</vt:lpstr>
      <vt:lpstr>PowerPoint Presentation</vt:lpstr>
      <vt:lpstr>PowerPoint Presentation</vt:lpstr>
      <vt:lpstr>PowerPoint Presentation</vt:lpstr>
      <vt:lpstr>PowerPoint Presentation</vt:lpstr>
      <vt:lpstr>Employers don’t usually search with the hopes of finding something negative about you.  The opposite is true- they’re looking to confirm the information on your resume and hoping to find more proof that you’re a good candidate who really can help their company.  However, employers can’t predict how their search will end,  only you can control this.  </vt:lpstr>
      <vt:lpstr>PowerPoint Presentation</vt:lpstr>
      <vt:lpstr>Social Media Sites</vt:lpstr>
      <vt:lpstr>Linkedin</vt:lpstr>
      <vt:lpstr>Week #7 – Online Work </vt:lpstr>
    </vt:vector>
  </TitlesOfParts>
  <Company>Lambton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Branding U</dc:title>
  <dc:creator>Information Technology</dc:creator>
  <cp:lastModifiedBy>Leslie Mason</cp:lastModifiedBy>
  <cp:revision>76</cp:revision>
  <cp:lastPrinted>2013-02-06T16:57:10Z</cp:lastPrinted>
  <dcterms:created xsi:type="dcterms:W3CDTF">2012-05-28T15:37:44Z</dcterms:created>
  <dcterms:modified xsi:type="dcterms:W3CDTF">2017-11-15T19:34:01Z</dcterms:modified>
</cp:coreProperties>
</file>