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9D607-A90A-F58D-67D9-95EF8D65E261}" v="1027" dt="2024-11-30T15:34:53.461"/>
    <p1510:client id="{B7E95FD1-BFE5-0C27-C632-663A825321CE}" v="1402" dt="2024-12-01T14:12:39.282"/>
    <p1510:client id="{BE3B912C-7B24-B08A-2AD9-4628182B8AAE}" v="49" dt="2024-12-02T14:37:09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5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34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051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72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75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69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7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0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205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65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7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28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895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3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7994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interior, azul, Azul majorelle, luz&#10;&#10;Descrição gerada automaticamente">
            <a:extLst>
              <a:ext uri="{FF2B5EF4-FFF2-40B4-BE49-F238E27FC236}">
                <a16:creationId xmlns:a16="http://schemas.microsoft.com/office/drawing/2014/main" id="{37E5B1A0-2CA2-D8BF-F550-4CCCE995457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647" y="2363055"/>
            <a:ext cx="9760323" cy="2896208"/>
          </a:xfrm>
        </p:spPr>
        <p:txBody>
          <a:bodyPr>
            <a:normAutofit/>
          </a:bodyPr>
          <a:lstStyle/>
          <a:p>
            <a:r>
              <a:rPr lang="en-US" sz="6000" b="1" dirty="0" err="1">
                <a:solidFill>
                  <a:srgbClr val="FFFFFF"/>
                </a:solidFill>
                <a:latin typeface="Seaford"/>
                <a:ea typeface="Calibri"/>
                <a:cs typeface="Calibri"/>
              </a:rPr>
              <a:t>Evolução</a:t>
            </a:r>
            <a:r>
              <a:rPr lang="en-US" sz="6000" b="1" dirty="0">
                <a:solidFill>
                  <a:srgbClr val="FFFFFF"/>
                </a:solidFill>
                <a:latin typeface="Seaford"/>
                <a:ea typeface="Calibri"/>
                <a:cs typeface="Calibri"/>
              </a:rPr>
              <a:t> das </a:t>
            </a:r>
            <a:r>
              <a:rPr lang="en-US" sz="6000" b="1" dirty="0" err="1">
                <a:solidFill>
                  <a:srgbClr val="FFFFFF"/>
                </a:solidFill>
                <a:latin typeface="Seaford"/>
                <a:ea typeface="Calibri"/>
                <a:cs typeface="Calibri"/>
              </a:rPr>
              <a:t>MainFrames</a:t>
            </a:r>
            <a:br>
              <a:rPr lang="en-US" sz="6000" b="1" dirty="0">
                <a:latin typeface="Seaford"/>
              </a:rPr>
            </a:br>
            <a:endParaRPr lang="en-US" sz="6000" b="1" dirty="0">
              <a:solidFill>
                <a:srgbClr val="FFFFFF"/>
              </a:solidFill>
              <a:latin typeface="Seaford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  </a:t>
            </a:r>
          </a:p>
        </p:txBody>
      </p:sp>
      <p:pic>
        <p:nvPicPr>
          <p:cNvPr id="4" name="Imagem 3" descr="Uma imagem com texto, Tipo de letra, Gráficos, logótipo&#10;&#10;Descrição gerada automaticamente">
            <a:extLst>
              <a:ext uri="{FF2B5EF4-FFF2-40B4-BE49-F238E27FC236}">
                <a16:creationId xmlns:a16="http://schemas.microsoft.com/office/drawing/2014/main" id="{CC32DA98-51AC-6FD8-2831-AD78B7F97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692" y="491555"/>
            <a:ext cx="3126154" cy="66788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9F3CDB3-CC4C-13D3-0029-2D145E455A40}"/>
              </a:ext>
            </a:extLst>
          </p:cNvPr>
          <p:cNvSpPr txBox="1"/>
          <p:nvPr/>
        </p:nvSpPr>
        <p:spPr>
          <a:xfrm>
            <a:off x="665121" y="6125307"/>
            <a:ext cx="47654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b="1" dirty="0">
                <a:latin typeface="Seaford"/>
                <a:ea typeface="+mn-lt"/>
                <a:cs typeface="+mn-lt"/>
              </a:rPr>
              <a:t>24197 CET </a:t>
            </a:r>
            <a:r>
              <a:rPr lang="pt-PT" sz="1400" b="1" err="1">
                <a:latin typeface="Seaford"/>
                <a:ea typeface="+mn-lt"/>
                <a:cs typeface="+mn-lt"/>
              </a:rPr>
              <a:t>Téc</a:t>
            </a:r>
            <a:r>
              <a:rPr lang="pt-PT" sz="1400" b="1" dirty="0">
                <a:latin typeface="Seaford"/>
                <a:ea typeface="+mn-lt"/>
                <a:cs typeface="+mn-lt"/>
              </a:rPr>
              <a:t>. Especialista em Gestão de Redes e </a:t>
            </a:r>
            <a:r>
              <a:rPr lang="pt-PT" sz="1400" b="1" err="1">
                <a:latin typeface="Seaford"/>
                <a:ea typeface="+mn-lt"/>
                <a:cs typeface="+mn-lt"/>
              </a:rPr>
              <a:t>Sist</a:t>
            </a:r>
            <a:r>
              <a:rPr lang="pt-PT" sz="1400" b="1" dirty="0">
                <a:latin typeface="Seaford"/>
                <a:ea typeface="+mn-lt"/>
                <a:cs typeface="+mn-lt"/>
              </a:rPr>
              <a:t>. Informáticos</a:t>
            </a:r>
            <a:endParaRPr lang="pt-PT" sz="1400" b="1">
              <a:latin typeface="Seaford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246DDC4-3121-2A15-A1A2-9924AC120921}"/>
              </a:ext>
            </a:extLst>
          </p:cNvPr>
          <p:cNvSpPr txBox="1"/>
          <p:nvPr/>
        </p:nvSpPr>
        <p:spPr>
          <a:xfrm>
            <a:off x="8101948" y="6129378"/>
            <a:ext cx="36300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400" b="1" dirty="0">
                <a:latin typeface="Seaford"/>
              </a:rPr>
              <a:t>UFCD 5098 Arquitetura de hardware</a:t>
            </a:r>
            <a:endParaRPr lang="pt-PT" sz="1400">
              <a:latin typeface="Seaford"/>
            </a:endParaRPr>
          </a:p>
          <a:p>
            <a:pPr algn="l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0D15-837F-244C-C7F6-FEC356E7B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err="1">
                <a:latin typeface="Seaford"/>
              </a:rPr>
              <a:t>Introdução</a:t>
            </a:r>
            <a:endParaRPr lang="en-US" sz="6000">
              <a:latin typeface="Seafor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90F7F-EC65-5388-E405-E48BC7200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pPr lvl="1">
              <a:buFont typeface="Wingdings" charset="2"/>
              <a:buChar char="ü"/>
            </a:pPr>
            <a:r>
              <a:rPr lang="en-US" sz="2000">
                <a:latin typeface="Seaford"/>
                <a:ea typeface="+mn-lt"/>
                <a:cs typeface="+mn-lt"/>
              </a:rPr>
              <a:t>As mainframes evoluiram ao longo de décadas, desde a 1ª geração até aos dias de hoje. Cada geração trouxe inovações que aumentaram o desempenho, eficiência e aplicação em áreas como o processamento de transações, a gestão de dados e automatização. Este trabalho mostra a evolução das mainframes nas diferentes gerações.</a:t>
            </a:r>
          </a:p>
          <a:p>
            <a:pPr lvl="1">
              <a:buClr>
                <a:srgbClr val="1E5155">
                  <a:lumMod val="40000"/>
                  <a:lumOff val="60000"/>
                </a:srgbClr>
              </a:buClr>
              <a:buFont typeface="Wingdings" charset="2"/>
              <a:buChar char="ü"/>
            </a:pPr>
            <a:endParaRPr lang="en-US" dirty="0">
              <a:latin typeface="Seaford"/>
            </a:endParaRPr>
          </a:p>
        </p:txBody>
      </p:sp>
      <p:pic>
        <p:nvPicPr>
          <p:cNvPr id="4" name="Imagem 3" descr="Uma imagem com texto, Tipo de letra, Gráficos, logótipo&#10;&#10;Descrição gerada automaticamente">
            <a:extLst>
              <a:ext uri="{FF2B5EF4-FFF2-40B4-BE49-F238E27FC236}">
                <a16:creationId xmlns:a16="http://schemas.microsoft.com/office/drawing/2014/main" id="{21063838-A1B0-6677-5D20-5609F6DFB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769" y="5772973"/>
            <a:ext cx="2276231" cy="4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14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5B9C-1646-A641-6FF3-81D8497F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"/>
                <a:ea typeface="+mj-lt"/>
                <a:cs typeface="+mj-lt"/>
              </a:rPr>
              <a:t>1ª </a:t>
            </a:r>
            <a:r>
              <a:rPr lang="en-US" err="1">
                <a:latin typeface="Seaford"/>
                <a:ea typeface="+mj-lt"/>
                <a:cs typeface="+mj-lt"/>
              </a:rPr>
              <a:t>Geração</a:t>
            </a:r>
            <a:r>
              <a:rPr lang="en-US" dirty="0">
                <a:latin typeface="Seaford"/>
                <a:ea typeface="+mj-lt"/>
                <a:cs typeface="+mj-lt"/>
              </a:rPr>
              <a:t> (1940-1955) – O </a:t>
            </a:r>
            <a:r>
              <a:rPr lang="en-US" err="1">
                <a:latin typeface="Seaford"/>
                <a:ea typeface="+mj-lt"/>
                <a:cs typeface="+mj-lt"/>
              </a:rPr>
              <a:t>Início</a:t>
            </a:r>
            <a:r>
              <a:rPr lang="en-US" dirty="0">
                <a:latin typeface="Seaford"/>
                <a:ea typeface="+mj-lt"/>
                <a:cs typeface="+mj-lt"/>
              </a:rPr>
              <a:t> das Mainframes</a:t>
            </a:r>
            <a:endParaRPr lang="en-US">
              <a:latin typeface="Seafor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97E11-42D3-94F2-1596-8D02FC92B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243981" cy="4215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  <a:buFont typeface="Wingdings,Sans-Serif" charset="2"/>
              <a:buChar char="ü"/>
            </a:pPr>
            <a:r>
              <a:rPr lang="en-US" b="1" dirty="0">
                <a:latin typeface="Seaford"/>
              </a:rPr>
              <a:t>UNIVAC I</a:t>
            </a:r>
            <a:r>
              <a:rPr lang="en-US" dirty="0">
                <a:latin typeface="Seaford"/>
              </a:rPr>
              <a:t> (1951), </a:t>
            </a:r>
            <a:r>
              <a:rPr lang="en-US" dirty="0" err="1">
                <a:latin typeface="Seaford"/>
              </a:rPr>
              <a:t>uma</a:t>
            </a:r>
            <a:r>
              <a:rPr lang="en-US" dirty="0">
                <a:latin typeface="Seaford"/>
              </a:rPr>
              <a:t> das </a:t>
            </a:r>
            <a:r>
              <a:rPr lang="en-US" dirty="0" err="1">
                <a:latin typeface="Seaford"/>
              </a:rPr>
              <a:t>primeiras</a:t>
            </a:r>
            <a:r>
              <a:rPr lang="en-US" dirty="0">
                <a:latin typeface="Seaford"/>
              </a:rPr>
              <a:t> mainframes </a:t>
            </a:r>
            <a:r>
              <a:rPr lang="en-US" dirty="0" err="1">
                <a:latin typeface="Seaford"/>
              </a:rPr>
              <a:t>comerciais</a:t>
            </a:r>
            <a:r>
              <a:rPr lang="en-US" dirty="0">
                <a:latin typeface="Seaford"/>
              </a:rPr>
              <a:t>.</a:t>
            </a:r>
            <a:endParaRPr lang="en-US"/>
          </a:p>
          <a:p>
            <a:pPr>
              <a:buFont typeface="Wingdings" charset="2"/>
              <a:buChar char="ü"/>
            </a:pPr>
            <a:r>
              <a:rPr lang="en-US" b="1" dirty="0" err="1">
                <a:latin typeface="Seaford"/>
                <a:ea typeface="+mj-lt"/>
                <a:cs typeface="+mj-lt"/>
              </a:rPr>
              <a:t>Tecnologia</a:t>
            </a:r>
            <a:r>
              <a:rPr lang="en-US" dirty="0">
                <a:latin typeface="Seaford"/>
                <a:ea typeface="+mn-lt"/>
                <a:cs typeface="+mn-lt"/>
              </a:rPr>
              <a:t>: </a:t>
            </a:r>
            <a:r>
              <a:rPr lang="en-US" dirty="0" err="1">
                <a:latin typeface="Seaford"/>
                <a:ea typeface="+mn-lt"/>
                <a:cs typeface="+mn-lt"/>
              </a:rPr>
              <a:t>Válvulas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eletrónicas</a:t>
            </a:r>
            <a:r>
              <a:rPr lang="en-US" dirty="0">
                <a:latin typeface="Seaford"/>
                <a:ea typeface="+mn-lt"/>
                <a:cs typeface="+mn-lt"/>
              </a:rPr>
              <a:t> (</a:t>
            </a:r>
            <a:r>
              <a:rPr lang="en-US" dirty="0" err="1">
                <a:latin typeface="Seaford"/>
                <a:ea typeface="+mn-lt"/>
                <a:cs typeface="+mn-lt"/>
              </a:rPr>
              <a:t>tubos</a:t>
            </a:r>
            <a:r>
              <a:rPr lang="en-US" dirty="0">
                <a:latin typeface="Seaford"/>
                <a:ea typeface="+mn-lt"/>
                <a:cs typeface="+mn-lt"/>
              </a:rPr>
              <a:t> de </a:t>
            </a:r>
            <a:r>
              <a:rPr lang="en-US" dirty="0" err="1">
                <a:latin typeface="Seaford"/>
                <a:ea typeface="+mn-lt"/>
                <a:cs typeface="+mn-lt"/>
              </a:rPr>
              <a:t>vácuo</a:t>
            </a:r>
            <a:r>
              <a:rPr lang="en-US" dirty="0">
                <a:latin typeface="Seaford"/>
                <a:ea typeface="+mn-lt"/>
                <a:cs typeface="+mn-lt"/>
              </a:rPr>
              <a:t>).</a:t>
            </a:r>
            <a:endParaRPr lang="en-US" dirty="0">
              <a:latin typeface="Seaford"/>
            </a:endParaRP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err="1">
                <a:latin typeface="Seaford"/>
                <a:ea typeface="+mn-lt"/>
                <a:cs typeface="+mn-lt"/>
              </a:rPr>
              <a:t>Armazenamento</a:t>
            </a:r>
            <a:r>
              <a:rPr lang="en-US" dirty="0">
                <a:latin typeface="Seaford"/>
                <a:ea typeface="+mn-lt"/>
                <a:cs typeface="+mn-lt"/>
              </a:rPr>
              <a:t>: </a:t>
            </a:r>
            <a:r>
              <a:rPr lang="en-US" err="1">
                <a:latin typeface="Seaford"/>
                <a:ea typeface="+mn-lt"/>
                <a:cs typeface="+mn-lt"/>
              </a:rPr>
              <a:t>Fitas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err="1">
                <a:latin typeface="Seaford"/>
                <a:ea typeface="+mn-lt"/>
                <a:cs typeface="+mn-lt"/>
              </a:rPr>
              <a:t>magnéticas</a:t>
            </a:r>
            <a:r>
              <a:rPr lang="en-US" dirty="0">
                <a:latin typeface="Seaford"/>
                <a:ea typeface="+mn-lt"/>
                <a:cs typeface="+mn-lt"/>
              </a:rPr>
              <a:t> com </a:t>
            </a:r>
            <a:r>
              <a:rPr lang="en-US" err="1">
                <a:latin typeface="Seaford"/>
                <a:ea typeface="+mn-lt"/>
                <a:cs typeface="+mn-lt"/>
              </a:rPr>
              <a:t>capacidade</a:t>
            </a:r>
            <a:r>
              <a:rPr lang="en-US" dirty="0">
                <a:latin typeface="Seaford"/>
                <a:ea typeface="+mn-lt"/>
                <a:cs typeface="+mn-lt"/>
              </a:rPr>
              <a:t> de 1MB</a:t>
            </a:r>
          </a:p>
          <a:p>
            <a:pPr>
              <a:buClr>
                <a:srgbClr val="1E5155">
                  <a:lumMod val="40000"/>
                  <a:lumOff val="60000"/>
                </a:srgbClr>
              </a:buClr>
              <a:buFont typeface="Wingdings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Velocidade</a:t>
            </a:r>
            <a:r>
              <a:rPr lang="en-US" dirty="0">
                <a:latin typeface="Seaford"/>
                <a:ea typeface="+mn-lt"/>
                <a:cs typeface="+mn-lt"/>
              </a:rPr>
              <a:t>: 1000 </a:t>
            </a:r>
            <a:r>
              <a:rPr lang="en-US" dirty="0" err="1">
                <a:latin typeface="Seaford"/>
                <a:ea typeface="+mn-lt"/>
                <a:cs typeface="+mn-lt"/>
              </a:rPr>
              <a:t>cálculos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por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segundo</a:t>
            </a:r>
            <a:endParaRPr lang="en-US" dirty="0" err="1">
              <a:latin typeface="Seaford"/>
            </a:endParaRP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dirty="0" err="1">
                <a:latin typeface="Seaford"/>
              </a:rPr>
              <a:t>Dimensões</a:t>
            </a:r>
            <a:r>
              <a:rPr lang="en-US" dirty="0">
                <a:latin typeface="Seaford"/>
              </a:rPr>
              <a:t>: 13 </a:t>
            </a:r>
            <a:r>
              <a:rPr lang="en-US" dirty="0" err="1">
                <a:latin typeface="Seaford"/>
              </a:rPr>
              <a:t>Toneladas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ocupava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uma</a:t>
            </a:r>
            <a:r>
              <a:rPr lang="en-US" dirty="0">
                <a:latin typeface="Seaford"/>
              </a:rPr>
              <a:t> sala </a:t>
            </a:r>
            <a:r>
              <a:rPr lang="en-US" dirty="0" err="1">
                <a:latin typeface="Seaford"/>
              </a:rPr>
              <a:t>inteira</a:t>
            </a:r>
            <a:r>
              <a:rPr lang="en-US" dirty="0">
                <a:latin typeface="Seaford"/>
              </a:rPr>
              <a:t>.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err="1">
                <a:latin typeface="Seaford"/>
              </a:rPr>
              <a:t>Consumo</a:t>
            </a:r>
            <a:r>
              <a:rPr lang="en-US" dirty="0">
                <a:latin typeface="Seaford"/>
              </a:rPr>
              <a:t>: Elevado </a:t>
            </a:r>
            <a:r>
              <a:rPr lang="en-US" err="1">
                <a:latin typeface="Seaford"/>
              </a:rPr>
              <a:t>consumo</a:t>
            </a:r>
            <a:r>
              <a:rPr lang="en-US" dirty="0">
                <a:latin typeface="Seaford"/>
              </a:rPr>
              <a:t> </a:t>
            </a:r>
            <a:r>
              <a:rPr lang="en-US" err="1">
                <a:latin typeface="Seaford"/>
              </a:rPr>
              <a:t>energético</a:t>
            </a:r>
            <a:r>
              <a:rPr lang="en-US" dirty="0">
                <a:latin typeface="Seaford"/>
              </a:rPr>
              <a:t>.</a:t>
            </a: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</a:rPr>
              <a:t>Uso</a:t>
            </a:r>
            <a:r>
              <a:rPr lang="en-US" dirty="0">
                <a:latin typeface="Seaford"/>
              </a:rPr>
              <a:t>: </a:t>
            </a:r>
            <a:r>
              <a:rPr lang="en-US" dirty="0" err="1">
                <a:latin typeface="Seaford"/>
              </a:rPr>
              <a:t>Aplicações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Comerciais</a:t>
            </a:r>
            <a:r>
              <a:rPr lang="en-US" dirty="0">
                <a:latin typeface="Seaford"/>
              </a:rPr>
              <a:t> e </a:t>
            </a:r>
            <a:r>
              <a:rPr lang="en-US" dirty="0" err="1">
                <a:latin typeface="Seaford"/>
              </a:rPr>
              <a:t>Governamentais</a:t>
            </a:r>
            <a:r>
              <a:rPr lang="en-US" dirty="0">
                <a:latin typeface="Seaford"/>
              </a:rPr>
              <a:t>.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endParaRPr lang="en-US" dirty="0">
              <a:latin typeface="Seaford"/>
            </a:endParaRPr>
          </a:p>
          <a:p>
            <a:pPr>
              <a:buClr>
                <a:srgbClr val="8AD0D6"/>
              </a:buClr>
              <a:buFont typeface="Wingdings" charset="2"/>
              <a:buChar char="ü"/>
            </a:pPr>
            <a:endParaRPr lang="en-US" dirty="0">
              <a:latin typeface="Seaford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large electronic device with buttons and switches&#10;&#10;Description automatically generated">
            <a:extLst>
              <a:ext uri="{FF2B5EF4-FFF2-40B4-BE49-F238E27FC236}">
                <a16:creationId xmlns:a16="http://schemas.microsoft.com/office/drawing/2014/main" id="{5C53AEBE-3657-1B11-7A6F-9835E74B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410" y="2175828"/>
            <a:ext cx="4127500" cy="3105785"/>
          </a:xfrm>
          <a:prstGeom prst="rect">
            <a:avLst/>
          </a:prstGeom>
        </p:spPr>
      </p:pic>
      <p:pic>
        <p:nvPicPr>
          <p:cNvPr id="6" name="Imagem 5" descr="Uma imagem com texto, Tipo de letra, Gráficos, logótipo&#10;&#10;Descrição gerada automaticamente">
            <a:extLst>
              <a:ext uri="{FF2B5EF4-FFF2-40B4-BE49-F238E27FC236}">
                <a16:creationId xmlns:a16="http://schemas.microsoft.com/office/drawing/2014/main" id="{B09F8310-C121-81B2-155A-A7DDA0216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689" y="5786868"/>
            <a:ext cx="2276231" cy="4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7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chine on a tile floor&#10;&#10;Description automatically generated">
            <a:extLst>
              <a:ext uri="{FF2B5EF4-FFF2-40B4-BE49-F238E27FC236}">
                <a16:creationId xmlns:a16="http://schemas.microsoft.com/office/drawing/2014/main" id="{D560408E-7F3F-15E4-281E-B448C221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475" y="2053558"/>
            <a:ext cx="4634525" cy="2952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0435AF-5223-BB8B-3492-E7BF10FA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"/>
                <a:ea typeface="+mj-lt"/>
                <a:cs typeface="+mj-lt"/>
              </a:rPr>
              <a:t>2ª </a:t>
            </a:r>
            <a:r>
              <a:rPr lang="en-US" err="1">
                <a:latin typeface="Seaford"/>
                <a:ea typeface="+mj-lt"/>
                <a:cs typeface="+mj-lt"/>
              </a:rPr>
              <a:t>Geração</a:t>
            </a:r>
            <a:r>
              <a:rPr lang="en-US" dirty="0">
                <a:latin typeface="Seaford"/>
                <a:ea typeface="+mj-lt"/>
                <a:cs typeface="+mj-lt"/>
              </a:rPr>
              <a:t> (1955-1964) – </a:t>
            </a:r>
            <a:r>
              <a:rPr lang="en-US" err="1">
                <a:latin typeface="Seaford"/>
                <a:ea typeface="+mj-lt"/>
                <a:cs typeface="+mj-lt"/>
              </a:rPr>
              <a:t>Avanços</a:t>
            </a:r>
            <a:r>
              <a:rPr lang="en-US" dirty="0">
                <a:latin typeface="Seaford"/>
                <a:ea typeface="+mj-lt"/>
                <a:cs typeface="+mj-lt"/>
              </a:rPr>
              <a:t> com </a:t>
            </a:r>
            <a:r>
              <a:rPr lang="en-US" err="1">
                <a:latin typeface="Seaford"/>
                <a:ea typeface="+mj-lt"/>
                <a:cs typeface="+mj-lt"/>
              </a:rPr>
              <a:t>Transistores</a:t>
            </a:r>
            <a:endParaRPr lang="en-US">
              <a:latin typeface="Seafor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5D1C6-92F8-0E34-2720-3D349B589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156449" cy="42189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E5155">
                  <a:lumMod val="40000"/>
                  <a:lumOff val="60000"/>
                </a:srgbClr>
              </a:buClr>
              <a:buFont typeface="Wingdings" charset="2"/>
              <a:buChar char="ü"/>
            </a:pPr>
            <a:r>
              <a:rPr lang="en-US" b="1" dirty="0">
                <a:latin typeface="Seaford"/>
                <a:ea typeface="+mn-lt"/>
                <a:cs typeface="+mn-lt"/>
              </a:rPr>
              <a:t>IBM 1401 </a:t>
            </a:r>
            <a:r>
              <a:rPr lang="en-US" dirty="0">
                <a:latin typeface="Seaford"/>
                <a:ea typeface="+mn-lt"/>
                <a:cs typeface="+mn-lt"/>
              </a:rPr>
              <a:t>(1959), </a:t>
            </a:r>
            <a:r>
              <a:rPr lang="en-US" dirty="0" err="1">
                <a:latin typeface="Seaford"/>
                <a:ea typeface="+mn-lt"/>
                <a:cs typeface="+mn-lt"/>
              </a:rPr>
              <a:t>primeiro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computador</a:t>
            </a:r>
            <a:r>
              <a:rPr lang="en-US" dirty="0">
                <a:latin typeface="Seaford"/>
                <a:ea typeface="+mn-lt"/>
                <a:cs typeface="+mn-lt"/>
              </a:rPr>
              <a:t> com </a:t>
            </a:r>
            <a:r>
              <a:rPr lang="en-US" dirty="0" err="1">
                <a:latin typeface="Seaford"/>
                <a:ea typeface="+mn-lt"/>
                <a:cs typeface="+mn-lt"/>
              </a:rPr>
              <a:t>transistores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Tecnologia</a:t>
            </a:r>
            <a:r>
              <a:rPr lang="en-US" dirty="0">
                <a:latin typeface="Seaford"/>
                <a:ea typeface="+mn-lt"/>
                <a:cs typeface="+mn-lt"/>
              </a:rPr>
              <a:t>: </a:t>
            </a:r>
            <a:r>
              <a:rPr lang="en-US" dirty="0" err="1">
                <a:latin typeface="Seaford"/>
                <a:ea typeface="+mn-lt"/>
                <a:cs typeface="+mn-lt"/>
              </a:rPr>
              <a:t>Uso</a:t>
            </a:r>
            <a:r>
              <a:rPr lang="en-US" dirty="0">
                <a:latin typeface="Seaford"/>
                <a:ea typeface="+mn-lt"/>
                <a:cs typeface="+mn-lt"/>
              </a:rPr>
              <a:t> de </a:t>
            </a:r>
            <a:r>
              <a:rPr lang="en-US" dirty="0" err="1">
                <a:latin typeface="Seaford"/>
                <a:ea typeface="+mn-lt"/>
                <a:cs typeface="+mn-lt"/>
              </a:rPr>
              <a:t>transistores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mais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eficientes</a:t>
            </a:r>
            <a:r>
              <a:rPr lang="en-US" dirty="0">
                <a:latin typeface="Seaford"/>
                <a:ea typeface="+mn-lt"/>
                <a:cs typeface="+mn-lt"/>
              </a:rPr>
              <a:t> e </a:t>
            </a:r>
            <a:r>
              <a:rPr lang="en-US" dirty="0" err="1">
                <a:latin typeface="Seaford"/>
                <a:ea typeface="+mn-lt"/>
                <a:cs typeface="+mn-lt"/>
              </a:rPr>
              <a:t>confiaveis</a:t>
            </a:r>
            <a:r>
              <a:rPr lang="en-US" dirty="0">
                <a:latin typeface="Seaford"/>
                <a:ea typeface="+mn-lt"/>
                <a:cs typeface="+mn-lt"/>
              </a:rPr>
              <a:t>. </a:t>
            </a:r>
            <a:endParaRPr lang="en-US" dirty="0">
              <a:latin typeface="Seaford"/>
            </a:endParaRP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dirty="0" err="1">
                <a:latin typeface="Seaford"/>
              </a:rPr>
              <a:t>Armazenamento</a:t>
            </a:r>
            <a:r>
              <a:rPr lang="en-US" dirty="0">
                <a:latin typeface="Seaford"/>
              </a:rPr>
              <a:t>: </a:t>
            </a:r>
            <a:r>
              <a:rPr lang="en-US" dirty="0" err="1">
                <a:latin typeface="Seaford"/>
              </a:rPr>
              <a:t>Memória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baseada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em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núcleos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magnéticos</a:t>
            </a:r>
            <a:r>
              <a:rPr lang="en-US" dirty="0">
                <a:latin typeface="Seaford"/>
              </a:rPr>
              <a:t>, </a:t>
            </a:r>
            <a:r>
              <a:rPr lang="en-US" dirty="0" err="1">
                <a:latin typeface="Seaford"/>
              </a:rPr>
              <a:t>até</a:t>
            </a:r>
            <a:r>
              <a:rPr lang="en-US" dirty="0">
                <a:latin typeface="Seaford"/>
              </a:rPr>
              <a:t> 16.000 </a:t>
            </a:r>
            <a:r>
              <a:rPr lang="en-US" dirty="0" err="1">
                <a:latin typeface="Seaford"/>
              </a:rPr>
              <a:t>caracteres</a:t>
            </a:r>
            <a:r>
              <a:rPr lang="en-US" dirty="0">
                <a:latin typeface="Seaford"/>
              </a:rPr>
              <a:t>.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dirty="0" err="1">
                <a:latin typeface="Seaford"/>
              </a:rPr>
              <a:t>Velocidade</a:t>
            </a:r>
            <a:r>
              <a:rPr lang="en-US" dirty="0">
                <a:latin typeface="Seaford"/>
              </a:rPr>
              <a:t>: 193.000 </a:t>
            </a:r>
            <a:r>
              <a:rPr lang="en-US" dirty="0" err="1">
                <a:latin typeface="Seaford"/>
              </a:rPr>
              <a:t>caracteres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por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segundo</a:t>
            </a:r>
            <a:r>
              <a:rPr lang="en-US" dirty="0">
                <a:latin typeface="Seaford"/>
              </a:rPr>
              <a:t>.</a:t>
            </a:r>
            <a:endParaRPr lang="en-US" dirty="0"/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</a:rPr>
              <a:t>Dimensão</a:t>
            </a:r>
            <a:r>
              <a:rPr lang="en-US" dirty="0">
                <a:latin typeface="Seaford"/>
              </a:rPr>
              <a:t>: 2,5T, </a:t>
            </a:r>
            <a:r>
              <a:rPr lang="en-US" dirty="0" err="1">
                <a:latin typeface="Seaford"/>
              </a:rPr>
              <a:t>ocupava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uma</a:t>
            </a:r>
            <a:r>
              <a:rPr lang="en-US" dirty="0">
                <a:latin typeface="Seaford"/>
              </a:rPr>
              <a:t> sala </a:t>
            </a:r>
            <a:r>
              <a:rPr lang="en-US" dirty="0" err="1">
                <a:latin typeface="Seaford"/>
              </a:rPr>
              <a:t>pequena</a:t>
            </a:r>
            <a:r>
              <a:rPr lang="en-US" dirty="0">
                <a:latin typeface="Seaford"/>
              </a:rPr>
              <a:t>. </a:t>
            </a: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>
                <a:latin typeface="Seaford"/>
              </a:rPr>
              <a:t>Entrada e </a:t>
            </a:r>
            <a:r>
              <a:rPr lang="en-US" b="1" dirty="0" err="1">
                <a:latin typeface="Seaford"/>
              </a:rPr>
              <a:t>saída</a:t>
            </a:r>
            <a:r>
              <a:rPr lang="en-US" dirty="0">
                <a:latin typeface="Seaford"/>
              </a:rPr>
              <a:t>: </a:t>
            </a:r>
            <a:r>
              <a:rPr lang="en-US" dirty="0" err="1">
                <a:latin typeface="Seaford"/>
              </a:rPr>
              <a:t>Cartões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perfurados</a:t>
            </a:r>
            <a:r>
              <a:rPr lang="en-US" dirty="0">
                <a:latin typeface="Seaford"/>
              </a:rPr>
              <a:t> e </a:t>
            </a:r>
            <a:r>
              <a:rPr lang="en-US" dirty="0" err="1">
                <a:latin typeface="Seaford"/>
              </a:rPr>
              <a:t>fitas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magnéticas</a:t>
            </a:r>
            <a:endParaRPr lang="en-US" dirty="0">
              <a:latin typeface="Seaford"/>
            </a:endParaRP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</a:rPr>
              <a:t>Uso</a:t>
            </a:r>
            <a:r>
              <a:rPr lang="en-US" dirty="0">
                <a:latin typeface="Seaford"/>
              </a:rPr>
              <a:t>: </a:t>
            </a:r>
            <a:r>
              <a:rPr lang="en-US" dirty="0" err="1">
                <a:latin typeface="Seaford"/>
              </a:rPr>
              <a:t>Processamento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administrativo</a:t>
            </a:r>
            <a:r>
              <a:rPr lang="en-US" dirty="0">
                <a:latin typeface="Seaford"/>
              </a:rPr>
              <a:t>, </a:t>
            </a:r>
            <a:r>
              <a:rPr lang="en-US" dirty="0" err="1">
                <a:latin typeface="Seaford"/>
              </a:rPr>
              <a:t>contabilidade</a:t>
            </a:r>
            <a:endParaRPr lang="en-US">
              <a:latin typeface="Seaford"/>
            </a:endParaRP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endParaRPr lang="en-US" dirty="0">
              <a:latin typeface="Seaford"/>
            </a:endParaRPr>
          </a:p>
        </p:txBody>
      </p:sp>
      <p:pic>
        <p:nvPicPr>
          <p:cNvPr id="6" name="Imagem 5" descr="Uma imagem com texto, Tipo de letra, Gráficos, logótipo&#10;&#10;Descrição gerada automaticamente">
            <a:extLst>
              <a:ext uri="{FF2B5EF4-FFF2-40B4-BE49-F238E27FC236}">
                <a16:creationId xmlns:a16="http://schemas.microsoft.com/office/drawing/2014/main" id="{02B3EF99-CA44-3B52-E701-A8E0CC8E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5354" y="5784523"/>
            <a:ext cx="2276231" cy="4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20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computer&#10;&#10;Description automatically generated">
            <a:extLst>
              <a:ext uri="{FF2B5EF4-FFF2-40B4-BE49-F238E27FC236}">
                <a16:creationId xmlns:a16="http://schemas.microsoft.com/office/drawing/2014/main" id="{5DBACEAF-52AA-1E94-0BF1-377819C9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36" y="2330548"/>
            <a:ext cx="4118708" cy="3089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9611B6-3628-D2CE-6AC8-232A86C82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"/>
              </a:rPr>
              <a:t>3ª </a:t>
            </a:r>
            <a:r>
              <a:rPr lang="en-US" err="1">
                <a:latin typeface="Seaford"/>
              </a:rPr>
              <a:t>Geração</a:t>
            </a:r>
            <a:r>
              <a:rPr lang="en-US" dirty="0">
                <a:latin typeface="Seaford"/>
              </a:rPr>
              <a:t> (1964-1970) – </a:t>
            </a:r>
            <a:r>
              <a:rPr lang="en-US" err="1">
                <a:latin typeface="Seaford"/>
              </a:rPr>
              <a:t>Arquitetura</a:t>
            </a:r>
            <a:r>
              <a:rPr lang="en-US" dirty="0">
                <a:latin typeface="Seaford"/>
              </a:rPr>
              <a:t> Unificada e Circuitos Integrados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6256-51CB-C1FF-0C8E-8CCA5693B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330364"/>
            <a:ext cx="6630141" cy="415574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,Sans-Serif" charset="2"/>
              <a:buChar char="ü"/>
            </a:pPr>
            <a:r>
              <a:rPr lang="en-US" b="1" dirty="0">
                <a:latin typeface="Seaford"/>
                <a:ea typeface="+mn-lt"/>
                <a:cs typeface="+mn-lt"/>
              </a:rPr>
              <a:t>IBM System/360 </a:t>
            </a:r>
            <a:r>
              <a:rPr lang="en-US" dirty="0">
                <a:latin typeface="Seaford"/>
                <a:ea typeface="+mn-lt"/>
                <a:cs typeface="+mn-lt"/>
              </a:rPr>
              <a:t>(1964)</a:t>
            </a:r>
            <a:endParaRPr lang="en-US" b="1" dirty="0">
              <a:latin typeface="Seaford"/>
              <a:ea typeface="+mn-lt"/>
              <a:cs typeface="+mn-lt"/>
            </a:endParaRP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Tecnologia</a:t>
            </a:r>
            <a:r>
              <a:rPr lang="en-US" b="1" dirty="0">
                <a:latin typeface="Seaford"/>
                <a:ea typeface="+mn-lt"/>
                <a:cs typeface="+mn-lt"/>
              </a:rPr>
              <a:t>:</a:t>
            </a:r>
            <a:r>
              <a:rPr lang="en-US" dirty="0">
                <a:latin typeface="Seaford"/>
                <a:ea typeface="+mn-lt"/>
                <a:cs typeface="+mn-lt"/>
              </a:rPr>
              <a:t> Usa </a:t>
            </a:r>
            <a:r>
              <a:rPr lang="en-US" dirty="0" err="1">
                <a:latin typeface="Seaford"/>
                <a:ea typeface="+mn-lt"/>
                <a:cs typeface="+mn-lt"/>
              </a:rPr>
              <a:t>circuitos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integrados</a:t>
            </a:r>
            <a:r>
              <a:rPr lang="en-US" dirty="0">
                <a:latin typeface="Seaford"/>
                <a:ea typeface="+mn-lt"/>
                <a:cs typeface="+mn-lt"/>
              </a:rPr>
              <a:t>, e </a:t>
            </a:r>
            <a:r>
              <a:rPr lang="en-US" dirty="0" err="1">
                <a:latin typeface="Seaford"/>
                <a:ea typeface="+mn-lt"/>
                <a:cs typeface="+mn-lt"/>
              </a:rPr>
              <a:t>arquitetura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unificada</a:t>
            </a:r>
            <a:r>
              <a:rPr lang="en-US" dirty="0">
                <a:latin typeface="Seaford"/>
                <a:ea typeface="+mn-lt"/>
                <a:cs typeface="+mn-lt"/>
              </a:rPr>
              <a:t>.</a:t>
            </a:r>
            <a:endParaRPr lang="en-US"/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Armazenamento</a:t>
            </a:r>
            <a:r>
              <a:rPr lang="en-US" dirty="0">
                <a:latin typeface="Seaford"/>
                <a:ea typeface="+mn-lt"/>
                <a:cs typeface="+mn-lt"/>
              </a:rPr>
              <a:t>: Discos </a:t>
            </a:r>
            <a:r>
              <a:rPr lang="en-US" dirty="0" err="1">
                <a:latin typeface="Seaford"/>
                <a:ea typeface="+mn-lt"/>
                <a:cs typeface="+mn-lt"/>
              </a:rPr>
              <a:t>rígidos</a:t>
            </a:r>
            <a:r>
              <a:rPr lang="en-US" dirty="0">
                <a:latin typeface="Seaford"/>
                <a:ea typeface="+mn-lt"/>
                <a:cs typeface="+mn-lt"/>
              </a:rPr>
              <a:t> e </a:t>
            </a:r>
            <a:r>
              <a:rPr lang="en-US" dirty="0" err="1">
                <a:latin typeface="Seaford"/>
                <a:ea typeface="+mn-lt"/>
                <a:cs typeface="+mn-lt"/>
              </a:rPr>
              <a:t>fita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magnética</a:t>
            </a:r>
            <a:r>
              <a:rPr lang="en-US" dirty="0">
                <a:latin typeface="Seaford"/>
                <a:ea typeface="+mn-lt"/>
                <a:cs typeface="+mn-lt"/>
              </a:rPr>
              <a:t>, </a:t>
            </a:r>
            <a:r>
              <a:rPr lang="en-US" dirty="0" err="1">
                <a:latin typeface="Seaford"/>
                <a:ea typeface="+mn-lt"/>
                <a:cs typeface="+mn-lt"/>
              </a:rPr>
              <a:t>memória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até</a:t>
            </a:r>
            <a:r>
              <a:rPr lang="en-US" dirty="0">
                <a:latin typeface="Seaford"/>
                <a:ea typeface="+mn-lt"/>
                <a:cs typeface="+mn-lt"/>
              </a:rPr>
              <a:t> 8MB.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err="1">
                <a:latin typeface="Seaford"/>
                <a:ea typeface="+mn-lt"/>
                <a:cs typeface="+mn-lt"/>
              </a:rPr>
              <a:t>Velocidade</a:t>
            </a:r>
            <a:r>
              <a:rPr lang="en-US" dirty="0">
                <a:latin typeface="Seaford"/>
                <a:ea typeface="+mn-lt"/>
                <a:cs typeface="+mn-lt"/>
              </a:rPr>
              <a:t>: varia entre as 1.000 e 4.000 </a:t>
            </a:r>
            <a:r>
              <a:rPr lang="en-US" err="1">
                <a:latin typeface="Seaford"/>
                <a:ea typeface="+mn-lt"/>
                <a:cs typeface="+mn-lt"/>
              </a:rPr>
              <a:t>instruçõres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err="1">
                <a:latin typeface="Seaford"/>
                <a:ea typeface="+mn-lt"/>
                <a:cs typeface="+mn-lt"/>
              </a:rPr>
              <a:t>por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err="1">
                <a:latin typeface="Seaford"/>
                <a:ea typeface="+mn-lt"/>
                <a:cs typeface="+mn-lt"/>
              </a:rPr>
              <a:t>segundo</a:t>
            </a:r>
            <a:r>
              <a:rPr lang="en-US" dirty="0">
                <a:latin typeface="Seaford"/>
                <a:ea typeface="+mn-lt"/>
                <a:cs typeface="+mn-lt"/>
              </a:rPr>
              <a:t>.</a:t>
            </a: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</a:rPr>
              <a:t>Dimensão</a:t>
            </a:r>
            <a:r>
              <a:rPr lang="en-US" b="1" dirty="0">
                <a:latin typeface="Seaford"/>
              </a:rPr>
              <a:t>: </a:t>
            </a:r>
            <a:r>
              <a:rPr lang="en-US" dirty="0">
                <a:latin typeface="Seaford"/>
              </a:rPr>
              <a:t>varia entre 1,5T e 2,5T. </a:t>
            </a: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</a:rPr>
              <a:t>Uso</a:t>
            </a:r>
            <a:r>
              <a:rPr lang="en-US" dirty="0">
                <a:latin typeface="Seaford"/>
              </a:rPr>
              <a:t>:</a:t>
            </a:r>
            <a:r>
              <a:rPr lang="en-US" b="1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Contabilidade</a:t>
            </a:r>
            <a:r>
              <a:rPr lang="en-US" dirty="0">
                <a:latin typeface="Seaford"/>
              </a:rPr>
              <a:t>, </a:t>
            </a:r>
            <a:r>
              <a:rPr lang="en-US" dirty="0" err="1">
                <a:latin typeface="Seaford"/>
              </a:rPr>
              <a:t>controlo</a:t>
            </a:r>
            <a:r>
              <a:rPr lang="en-US" dirty="0">
                <a:latin typeface="Seaford"/>
              </a:rPr>
              <a:t> de </a:t>
            </a:r>
            <a:r>
              <a:rPr lang="en-US" dirty="0" err="1">
                <a:latin typeface="Seaford"/>
              </a:rPr>
              <a:t>inventários</a:t>
            </a:r>
            <a:r>
              <a:rPr lang="en-US" dirty="0">
                <a:latin typeface="Seaford"/>
              </a:rPr>
              <a:t>, </a:t>
            </a:r>
            <a:r>
              <a:rPr lang="en-US" dirty="0" err="1">
                <a:latin typeface="Seaford"/>
              </a:rPr>
              <a:t>automatização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administrativa</a:t>
            </a:r>
            <a:r>
              <a:rPr lang="en-US" dirty="0">
                <a:latin typeface="Seaford"/>
              </a:rPr>
              <a:t>.</a:t>
            </a: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endParaRPr lang="en-US" dirty="0">
              <a:latin typeface="Seaford"/>
            </a:endParaRPr>
          </a:p>
          <a:p>
            <a:pPr>
              <a:buClr>
                <a:srgbClr val="8AD0D6"/>
              </a:buClr>
              <a:buFont typeface="Wingdings" charset="2"/>
              <a:buChar char="ü"/>
            </a:pPr>
            <a:endParaRPr lang="en-US" dirty="0">
              <a:latin typeface="Seaford"/>
            </a:endParaRPr>
          </a:p>
        </p:txBody>
      </p:sp>
      <p:pic>
        <p:nvPicPr>
          <p:cNvPr id="6" name="Imagem 5" descr="Uma imagem com texto, Tipo de letra, Gráficos, logótipo&#10;&#10;Descrição gerada automaticamente">
            <a:extLst>
              <a:ext uri="{FF2B5EF4-FFF2-40B4-BE49-F238E27FC236}">
                <a16:creationId xmlns:a16="http://schemas.microsoft.com/office/drawing/2014/main" id="{0823C403-7CF7-E88B-37CF-08F664D20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831" y="6042431"/>
            <a:ext cx="2276231" cy="4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6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A4823-EEBA-E43B-CBAE-61F8D097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aford"/>
                <a:ea typeface="+mj-lt"/>
                <a:cs typeface="+mj-lt"/>
              </a:rPr>
              <a:t>4ª </a:t>
            </a:r>
            <a:r>
              <a:rPr lang="en-US" err="1">
                <a:latin typeface="Seaford"/>
                <a:ea typeface="+mj-lt"/>
                <a:cs typeface="+mj-lt"/>
              </a:rPr>
              <a:t>Geração</a:t>
            </a:r>
            <a:r>
              <a:rPr lang="en-US" dirty="0">
                <a:latin typeface="Seaford"/>
                <a:ea typeface="+mj-lt"/>
                <a:cs typeface="+mj-lt"/>
              </a:rPr>
              <a:t> (1970-1980) – A </a:t>
            </a:r>
            <a:r>
              <a:rPr lang="en-US" err="1">
                <a:latin typeface="Seaford"/>
                <a:ea typeface="+mj-lt"/>
                <a:cs typeface="+mj-lt"/>
              </a:rPr>
              <a:t>Popularização</a:t>
            </a:r>
            <a:r>
              <a:rPr lang="en-US" dirty="0">
                <a:latin typeface="Seaford"/>
                <a:ea typeface="+mj-lt"/>
                <a:cs typeface="+mj-lt"/>
              </a:rPr>
              <a:t> dos </a:t>
            </a:r>
            <a:r>
              <a:rPr lang="en-US" err="1">
                <a:latin typeface="Seaford"/>
                <a:ea typeface="+mj-lt"/>
                <a:cs typeface="+mj-lt"/>
              </a:rPr>
              <a:t>Microprocessadores</a:t>
            </a:r>
            <a:endParaRPr lang="en-US">
              <a:latin typeface="Seafor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D7F79-E0CB-5BE3-0607-56ED6D17A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40003"/>
            <a:ext cx="5981795" cy="42318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>
                <a:latin typeface="Seaford"/>
                <a:ea typeface="+mn-lt"/>
                <a:cs typeface="+mn-lt"/>
              </a:rPr>
              <a:t>IBM System/370, </a:t>
            </a:r>
            <a:r>
              <a:rPr lang="en-US" dirty="0">
                <a:latin typeface="Seaford"/>
                <a:ea typeface="+mn-lt"/>
                <a:cs typeface="+mn-lt"/>
              </a:rPr>
              <a:t>(1970)</a:t>
            </a:r>
            <a:endParaRPr lang="en-US" b="1" dirty="0">
              <a:latin typeface="Seaford"/>
            </a:endParaRP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Tecnologia</a:t>
            </a:r>
            <a:r>
              <a:rPr lang="en-US" b="1" dirty="0">
                <a:latin typeface="Seaford"/>
                <a:ea typeface="+mn-lt"/>
                <a:cs typeface="+mn-lt"/>
              </a:rPr>
              <a:t>:</a:t>
            </a:r>
            <a:r>
              <a:rPr lang="en-US" dirty="0">
                <a:latin typeface="Seaford"/>
                <a:ea typeface="+mn-lt"/>
                <a:cs typeface="+mn-lt"/>
              </a:rPr>
              <a:t> Usa </a:t>
            </a:r>
            <a:r>
              <a:rPr lang="en-US" dirty="0" err="1">
                <a:latin typeface="Seaford"/>
                <a:ea typeface="+mn-lt"/>
                <a:cs typeface="+mn-lt"/>
              </a:rPr>
              <a:t>circuitos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integrados</a:t>
            </a:r>
            <a:r>
              <a:rPr lang="en-US" dirty="0">
                <a:latin typeface="Seaford"/>
                <a:ea typeface="+mn-lt"/>
                <a:cs typeface="+mn-lt"/>
              </a:rPr>
              <a:t>, </a:t>
            </a:r>
            <a:r>
              <a:rPr lang="en-US" dirty="0" err="1">
                <a:latin typeface="Seaford"/>
                <a:ea typeface="+mn-lt"/>
                <a:cs typeface="+mn-lt"/>
              </a:rPr>
              <a:t>intruduziu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multiprocessamento</a:t>
            </a:r>
            <a:r>
              <a:rPr lang="en-US" dirty="0">
                <a:latin typeface="Seaford"/>
                <a:ea typeface="+mn-lt"/>
                <a:cs typeface="+mn-lt"/>
              </a:rPr>
              <a:t> e </a:t>
            </a:r>
            <a:r>
              <a:rPr lang="en-US" dirty="0" err="1">
                <a:latin typeface="Seaford"/>
                <a:ea typeface="+mn-lt"/>
                <a:cs typeface="+mn-lt"/>
              </a:rPr>
              <a:t>memória</a:t>
            </a:r>
            <a:r>
              <a:rPr lang="en-US" dirty="0">
                <a:latin typeface="Seaford"/>
                <a:ea typeface="+mn-lt"/>
                <a:cs typeface="+mn-lt"/>
              </a:rPr>
              <a:t> virtual.</a:t>
            </a:r>
            <a:endParaRPr lang="en-US"/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Armazenamento</a:t>
            </a:r>
            <a:r>
              <a:rPr lang="en-US" dirty="0">
                <a:latin typeface="Seaford"/>
                <a:ea typeface="+mn-lt"/>
                <a:cs typeface="+mn-lt"/>
              </a:rPr>
              <a:t>: Discos </a:t>
            </a:r>
            <a:r>
              <a:rPr lang="en-US" dirty="0" err="1">
                <a:latin typeface="Seaford"/>
                <a:ea typeface="+mn-lt"/>
                <a:cs typeface="+mn-lt"/>
              </a:rPr>
              <a:t>rígidos</a:t>
            </a:r>
            <a:r>
              <a:rPr lang="en-US" dirty="0">
                <a:latin typeface="Seaford"/>
                <a:ea typeface="+mn-lt"/>
                <a:cs typeface="+mn-lt"/>
              </a:rPr>
              <a:t> e </a:t>
            </a:r>
            <a:r>
              <a:rPr lang="en-US" dirty="0" err="1">
                <a:latin typeface="Seaford"/>
                <a:ea typeface="+mn-lt"/>
                <a:cs typeface="+mn-lt"/>
              </a:rPr>
              <a:t>fita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magnética</a:t>
            </a:r>
            <a:r>
              <a:rPr lang="en-US" dirty="0">
                <a:latin typeface="Seaford"/>
                <a:ea typeface="+mn-lt"/>
                <a:cs typeface="+mn-lt"/>
              </a:rPr>
              <a:t> com </a:t>
            </a:r>
            <a:r>
              <a:rPr lang="en-US" dirty="0" err="1">
                <a:latin typeface="Seaford"/>
                <a:ea typeface="+mn-lt"/>
                <a:cs typeface="+mn-lt"/>
              </a:rPr>
              <a:t>maior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capacidade</a:t>
            </a:r>
            <a:r>
              <a:rPr lang="en-US" dirty="0">
                <a:latin typeface="Seaford"/>
                <a:ea typeface="+mn-lt"/>
                <a:cs typeface="+mn-lt"/>
              </a:rPr>
              <a:t>, </a:t>
            </a:r>
            <a:r>
              <a:rPr lang="en-US" dirty="0" err="1">
                <a:latin typeface="Seaford"/>
                <a:ea typeface="+mn-lt"/>
                <a:cs typeface="+mn-lt"/>
              </a:rPr>
              <a:t>memória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até</a:t>
            </a:r>
            <a:r>
              <a:rPr lang="en-US" dirty="0">
                <a:latin typeface="Seaford"/>
                <a:ea typeface="+mn-lt"/>
                <a:cs typeface="+mn-lt"/>
              </a:rPr>
              <a:t> 16MB.</a:t>
            </a: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Velocidade</a:t>
            </a:r>
            <a:r>
              <a:rPr lang="en-US" dirty="0">
                <a:latin typeface="Seaford"/>
                <a:ea typeface="+mn-lt"/>
                <a:cs typeface="+mn-lt"/>
              </a:rPr>
              <a:t>: </a:t>
            </a:r>
            <a:r>
              <a:rPr lang="en-US" dirty="0" err="1">
                <a:latin typeface="Seaford"/>
                <a:ea typeface="+mn-lt"/>
                <a:cs typeface="+mn-lt"/>
              </a:rPr>
              <a:t>Centenas</a:t>
            </a:r>
            <a:r>
              <a:rPr lang="en-US" dirty="0">
                <a:latin typeface="Seaford"/>
                <a:ea typeface="+mn-lt"/>
                <a:cs typeface="+mn-lt"/>
              </a:rPr>
              <a:t> de </a:t>
            </a:r>
            <a:r>
              <a:rPr lang="en-US" dirty="0" err="1">
                <a:latin typeface="Seaford"/>
                <a:ea typeface="+mn-lt"/>
                <a:cs typeface="+mn-lt"/>
              </a:rPr>
              <a:t>milhares</a:t>
            </a:r>
            <a:r>
              <a:rPr lang="en-US" dirty="0">
                <a:latin typeface="Seaford"/>
                <a:ea typeface="+mn-lt"/>
                <a:cs typeface="+mn-lt"/>
              </a:rPr>
              <a:t> de </a:t>
            </a:r>
            <a:r>
              <a:rPr lang="en-US" dirty="0" err="1">
                <a:latin typeface="Seaford"/>
                <a:ea typeface="+mn-lt"/>
                <a:cs typeface="+mn-lt"/>
              </a:rPr>
              <a:t>instruções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por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minuto</a:t>
            </a:r>
            <a:endParaRPr lang="en-US" dirty="0">
              <a:latin typeface="Seaford"/>
              <a:ea typeface="+mn-lt"/>
              <a:cs typeface="+mn-lt"/>
            </a:endParaRP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Dimensão</a:t>
            </a:r>
            <a:r>
              <a:rPr lang="en-US" dirty="0">
                <a:latin typeface="Seaford"/>
                <a:ea typeface="+mn-lt"/>
                <a:cs typeface="+mn-lt"/>
              </a:rPr>
              <a:t>: </a:t>
            </a:r>
            <a:r>
              <a:rPr lang="en-US" dirty="0" err="1">
                <a:latin typeface="Seaford"/>
                <a:ea typeface="+mn-lt"/>
                <a:cs typeface="+mn-lt"/>
              </a:rPr>
              <a:t>Menores</a:t>
            </a:r>
            <a:r>
              <a:rPr lang="en-US" dirty="0">
                <a:latin typeface="Seaford"/>
                <a:ea typeface="+mn-lt"/>
                <a:cs typeface="+mn-lt"/>
              </a:rPr>
              <a:t> que </a:t>
            </a:r>
            <a:r>
              <a:rPr lang="en-US" dirty="0" err="1">
                <a:latin typeface="Seaford"/>
                <a:ea typeface="+mn-lt"/>
                <a:cs typeface="+mn-lt"/>
              </a:rPr>
              <a:t>os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modelos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anteriores</a:t>
            </a:r>
            <a:r>
              <a:rPr lang="en-US" dirty="0">
                <a:latin typeface="Seaford"/>
                <a:ea typeface="+mn-lt"/>
                <a:cs typeface="+mn-lt"/>
              </a:rPr>
              <a:t>, </a:t>
            </a:r>
            <a:r>
              <a:rPr lang="en-US" dirty="0" err="1">
                <a:latin typeface="Seaford"/>
                <a:ea typeface="+mn-lt"/>
                <a:cs typeface="+mn-lt"/>
              </a:rPr>
              <a:t>mais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eficientes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em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espaço</a:t>
            </a:r>
            <a:r>
              <a:rPr lang="en-US" dirty="0">
                <a:latin typeface="Seaford"/>
                <a:ea typeface="+mn-lt"/>
                <a:cs typeface="+mn-lt"/>
              </a:rPr>
              <a:t> e </a:t>
            </a:r>
            <a:r>
              <a:rPr lang="en-US" dirty="0" err="1">
                <a:latin typeface="Seaford"/>
                <a:ea typeface="+mn-lt"/>
                <a:cs typeface="+mn-lt"/>
              </a:rPr>
              <a:t>custo</a:t>
            </a:r>
            <a:r>
              <a:rPr lang="en-US" dirty="0">
                <a:latin typeface="Seaford"/>
                <a:ea typeface="+mn-lt"/>
                <a:cs typeface="+mn-lt"/>
              </a:rPr>
              <a:t>.</a:t>
            </a: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</a:rPr>
              <a:t>Uso</a:t>
            </a:r>
            <a:r>
              <a:rPr lang="en-US" b="1" dirty="0">
                <a:latin typeface="Seaford"/>
              </a:rPr>
              <a:t>: </a:t>
            </a:r>
            <a:r>
              <a:rPr lang="en-US" dirty="0" err="1">
                <a:latin typeface="Seaford"/>
              </a:rPr>
              <a:t>Além</a:t>
            </a:r>
            <a:r>
              <a:rPr lang="en-US" dirty="0">
                <a:latin typeface="Seaford"/>
              </a:rPr>
              <a:t> de </a:t>
            </a:r>
            <a:r>
              <a:rPr lang="en-US" dirty="0" err="1">
                <a:latin typeface="Seaford"/>
              </a:rPr>
              <a:t>usos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comerciais</a:t>
            </a:r>
            <a:r>
              <a:rPr lang="en-US" dirty="0">
                <a:latin typeface="Seaford"/>
              </a:rPr>
              <a:t>, </a:t>
            </a:r>
            <a:r>
              <a:rPr lang="en-US" dirty="0" err="1">
                <a:latin typeface="Seaford"/>
              </a:rPr>
              <a:t>ampliou</a:t>
            </a:r>
            <a:r>
              <a:rPr lang="en-US" dirty="0">
                <a:latin typeface="Seaford"/>
              </a:rPr>
              <a:t> para </a:t>
            </a:r>
            <a:r>
              <a:rPr lang="en-US" dirty="0" err="1">
                <a:latin typeface="Seaford"/>
              </a:rPr>
              <a:t>áreas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científicas</a:t>
            </a:r>
            <a:r>
              <a:rPr lang="en-US" dirty="0">
                <a:latin typeface="Seaford"/>
              </a:rPr>
              <a:t> e de </a:t>
            </a:r>
            <a:r>
              <a:rPr lang="en-US" dirty="0" err="1">
                <a:latin typeface="Seaford"/>
              </a:rPr>
              <a:t>engenharia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devido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ao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maior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poder</a:t>
            </a:r>
            <a:r>
              <a:rPr lang="en-US" dirty="0">
                <a:latin typeface="Seaford"/>
              </a:rPr>
              <a:t> de </a:t>
            </a:r>
            <a:r>
              <a:rPr lang="en-US" dirty="0" err="1">
                <a:latin typeface="Seaford"/>
              </a:rPr>
              <a:t>processamento</a:t>
            </a:r>
            <a:r>
              <a:rPr lang="en-US" dirty="0">
                <a:latin typeface="Seaford"/>
              </a:rPr>
              <a:t>.</a:t>
            </a:r>
          </a:p>
        </p:txBody>
      </p:sp>
      <p:pic>
        <p:nvPicPr>
          <p:cNvPr id="5" name="Imagem 4" descr="Uma imagem com texto, Tipo de letra, Gráficos, logótipo&#10;&#10;Descrição gerada automaticamente">
            <a:extLst>
              <a:ext uri="{FF2B5EF4-FFF2-40B4-BE49-F238E27FC236}">
                <a16:creationId xmlns:a16="http://schemas.microsoft.com/office/drawing/2014/main" id="{325F5B3C-AA67-A83F-5B37-C294467E0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449" y="5795650"/>
            <a:ext cx="2276231" cy="482274"/>
          </a:xfrm>
          <a:prstGeom prst="rect">
            <a:avLst/>
          </a:prstGeom>
        </p:spPr>
      </p:pic>
      <p:pic>
        <p:nvPicPr>
          <p:cNvPr id="4" name="Picture 3" descr="A large computer with buttons and dials&#10;&#10;Description automatically generated">
            <a:extLst>
              <a:ext uri="{FF2B5EF4-FFF2-40B4-BE49-F238E27FC236}">
                <a16:creationId xmlns:a16="http://schemas.microsoft.com/office/drawing/2014/main" id="{63BA0525-D0FA-8350-461D-3DC00E24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907" y="2030277"/>
            <a:ext cx="4715914" cy="323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40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8467-00A7-4C61-F37C-912D0E81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5ª </a:t>
            </a:r>
            <a:r>
              <a:rPr lang="en-US" err="1">
                <a:ea typeface="+mj-lt"/>
                <a:cs typeface="+mj-lt"/>
              </a:rPr>
              <a:t>Geração</a:t>
            </a:r>
            <a:r>
              <a:rPr lang="en-US" dirty="0">
                <a:ea typeface="+mj-lt"/>
                <a:cs typeface="+mj-lt"/>
              </a:rPr>
              <a:t> (1980-presente) – </a:t>
            </a:r>
            <a:r>
              <a:rPr lang="en-US" err="1">
                <a:latin typeface="Seaford"/>
                <a:ea typeface="+mj-lt"/>
                <a:cs typeface="+mj-lt"/>
              </a:rPr>
              <a:t>Supercomputação</a:t>
            </a:r>
            <a:r>
              <a:rPr lang="en-US" dirty="0">
                <a:ea typeface="+mj-lt"/>
                <a:cs typeface="+mj-lt"/>
              </a:rPr>
              <a:t> e </a:t>
            </a:r>
            <a:r>
              <a:rPr lang="en-US" err="1">
                <a:ea typeface="+mj-lt"/>
                <a:cs typeface="+mj-lt"/>
              </a:rPr>
              <a:t>Inovações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em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err="1">
                <a:ea typeface="+mj-lt"/>
                <a:cs typeface="+mj-lt"/>
              </a:rPr>
              <a:t>Virtualização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CC8FB-DE79-173A-E6DE-E7116084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927" y="2375302"/>
            <a:ext cx="6859834" cy="4172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dirty="0">
                <a:latin typeface="Seaford"/>
                <a:ea typeface="+mn-lt"/>
                <a:cs typeface="+mn-lt"/>
              </a:rPr>
              <a:t>IBM Z series (</a:t>
            </a:r>
            <a:r>
              <a:rPr lang="en-US" dirty="0">
                <a:latin typeface="Seaford"/>
                <a:ea typeface="+mn-lt"/>
                <a:cs typeface="+mn-lt"/>
              </a:rPr>
              <a:t>2000)</a:t>
            </a:r>
            <a:endParaRPr lang="en-US" dirty="0">
              <a:latin typeface="Seaford"/>
            </a:endParaRP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Tecnologia</a:t>
            </a:r>
            <a:r>
              <a:rPr lang="en-US" dirty="0">
                <a:latin typeface="Seaford"/>
                <a:ea typeface="+mn-lt"/>
                <a:cs typeface="+mn-lt"/>
              </a:rPr>
              <a:t>: </a:t>
            </a:r>
            <a:r>
              <a:rPr lang="en-US" dirty="0" err="1">
                <a:latin typeface="Seaford"/>
                <a:ea typeface="+mn-lt"/>
                <a:cs typeface="+mn-lt"/>
              </a:rPr>
              <a:t>Processadores</a:t>
            </a:r>
            <a:r>
              <a:rPr lang="en-US" dirty="0">
                <a:latin typeface="Seaford"/>
                <a:ea typeface="+mn-lt"/>
                <a:cs typeface="+mn-lt"/>
              </a:rPr>
              <a:t> com </a:t>
            </a:r>
            <a:r>
              <a:rPr lang="en-US" dirty="0" err="1">
                <a:latin typeface="Seaford"/>
                <a:ea typeface="+mn-lt"/>
                <a:cs typeface="+mn-lt"/>
              </a:rPr>
              <a:t>vários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núcleos</a:t>
            </a:r>
            <a:r>
              <a:rPr lang="en-US" dirty="0">
                <a:latin typeface="Seaford"/>
                <a:ea typeface="+mn-lt"/>
                <a:cs typeface="+mn-lt"/>
              </a:rPr>
              <a:t>, </a:t>
            </a:r>
            <a:r>
              <a:rPr lang="en-US" dirty="0" err="1">
                <a:latin typeface="Seaford"/>
                <a:ea typeface="+mn-lt"/>
                <a:cs typeface="+mn-lt"/>
              </a:rPr>
              <a:t>Arquitetura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avançada</a:t>
            </a:r>
            <a:r>
              <a:rPr lang="en-US" dirty="0">
                <a:latin typeface="Seaford"/>
                <a:ea typeface="+mn-lt"/>
                <a:cs typeface="+mn-lt"/>
              </a:rPr>
              <a:t> com </a:t>
            </a:r>
            <a:r>
              <a:rPr lang="en-US" dirty="0" err="1">
                <a:latin typeface="Seaford"/>
                <a:ea typeface="+mn-lt"/>
                <a:cs typeface="+mn-lt"/>
              </a:rPr>
              <a:t>suporte</a:t>
            </a:r>
            <a:r>
              <a:rPr lang="en-US" dirty="0">
                <a:latin typeface="Seaford"/>
                <a:ea typeface="+mn-lt"/>
                <a:cs typeface="+mn-lt"/>
              </a:rPr>
              <a:t> a </a:t>
            </a:r>
            <a:r>
              <a:rPr lang="en-US" dirty="0" err="1">
                <a:latin typeface="Seaford"/>
                <a:ea typeface="+mn-lt"/>
                <a:cs typeface="+mn-lt"/>
              </a:rPr>
              <a:t>virtualização</a:t>
            </a:r>
            <a:r>
              <a:rPr lang="en-US" dirty="0">
                <a:latin typeface="Seaford"/>
                <a:ea typeface="+mn-lt"/>
                <a:cs typeface="+mn-lt"/>
              </a:rPr>
              <a:t>.</a:t>
            </a:r>
          </a:p>
          <a:p>
            <a:pPr>
              <a:buFont typeface="Wingdings" charset="2"/>
              <a:buChar char="ü"/>
            </a:pPr>
            <a:r>
              <a:rPr lang="en-US" b="1" dirty="0" err="1">
                <a:latin typeface="Seaford"/>
                <a:ea typeface="+mn-lt"/>
                <a:cs typeface="+mn-lt"/>
              </a:rPr>
              <a:t>Armazenamentos</a:t>
            </a:r>
            <a:r>
              <a:rPr lang="en-US" dirty="0">
                <a:latin typeface="Seaford"/>
                <a:ea typeface="+mn-lt"/>
                <a:cs typeface="+mn-lt"/>
              </a:rPr>
              <a:t>: Em </a:t>
            </a:r>
            <a:r>
              <a:rPr lang="en-US" dirty="0" err="1">
                <a:latin typeface="Seaford"/>
                <a:ea typeface="+mn-lt"/>
                <a:cs typeface="+mn-lt"/>
              </a:rPr>
              <a:t>núvem</a:t>
            </a:r>
            <a:r>
              <a:rPr lang="en-US" dirty="0">
                <a:latin typeface="Seaford"/>
                <a:ea typeface="+mn-lt"/>
                <a:cs typeface="+mn-lt"/>
              </a:rPr>
              <a:t> e discos </a:t>
            </a:r>
            <a:r>
              <a:rPr lang="en-US" dirty="0" err="1">
                <a:latin typeface="Seaford"/>
                <a:ea typeface="+mn-lt"/>
                <a:cs typeface="+mn-lt"/>
              </a:rPr>
              <a:t>rígidos</a:t>
            </a:r>
            <a:r>
              <a:rPr lang="en-US" dirty="0">
                <a:latin typeface="Seaford"/>
                <a:ea typeface="+mn-lt"/>
                <a:cs typeface="+mn-lt"/>
              </a:rPr>
              <a:t> de </a:t>
            </a:r>
            <a:r>
              <a:rPr lang="en-US" dirty="0" err="1">
                <a:latin typeface="Seaford"/>
                <a:ea typeface="+mn-lt"/>
                <a:cs typeface="+mn-lt"/>
              </a:rPr>
              <a:t>alta</a:t>
            </a:r>
            <a:r>
              <a:rPr lang="en-US" dirty="0">
                <a:latin typeface="Seaford"/>
                <a:ea typeface="+mn-lt"/>
                <a:cs typeface="+mn-lt"/>
              </a:rPr>
              <a:t> </a:t>
            </a:r>
            <a:r>
              <a:rPr lang="en-US" dirty="0" err="1">
                <a:latin typeface="Seaford"/>
                <a:ea typeface="+mn-lt"/>
                <a:cs typeface="+mn-lt"/>
              </a:rPr>
              <a:t>capacidade</a:t>
            </a:r>
            <a:r>
              <a:rPr lang="en-US" dirty="0">
                <a:latin typeface="Seaford"/>
                <a:ea typeface="+mn-lt"/>
                <a:cs typeface="+mn-lt"/>
              </a:rPr>
              <a:t>.</a:t>
            </a:r>
            <a:endParaRPr lang="en-US" dirty="0">
              <a:latin typeface="Seaford"/>
            </a:endParaRPr>
          </a:p>
          <a:p>
            <a:pPr>
              <a:buClr>
                <a:srgbClr val="8AD0D6"/>
              </a:buClr>
              <a:buFont typeface="Wingdings,Sans-Serif" charset="2"/>
              <a:buChar char="ü"/>
            </a:pPr>
            <a:r>
              <a:rPr lang="en-US" b="1" dirty="0" err="1">
                <a:latin typeface="Seaford"/>
              </a:rPr>
              <a:t>Velocidade</a:t>
            </a:r>
            <a:r>
              <a:rPr lang="en-US" dirty="0">
                <a:latin typeface="Seaford"/>
              </a:rPr>
              <a:t>: </a:t>
            </a:r>
            <a:r>
              <a:rPr lang="en-US" dirty="0" err="1">
                <a:latin typeface="Seaford"/>
              </a:rPr>
              <a:t>Milhões</a:t>
            </a:r>
            <a:r>
              <a:rPr lang="en-US" dirty="0">
                <a:latin typeface="Seaford"/>
              </a:rPr>
              <a:t> de </a:t>
            </a:r>
            <a:r>
              <a:rPr lang="en-US" dirty="0" err="1">
                <a:latin typeface="Seaford"/>
              </a:rPr>
              <a:t>instruções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por</a:t>
            </a:r>
            <a:r>
              <a:rPr lang="en-US" dirty="0">
                <a:latin typeface="Seaford"/>
              </a:rPr>
              <a:t> </a:t>
            </a:r>
            <a:r>
              <a:rPr lang="en-US" dirty="0" err="1">
                <a:latin typeface="Seaford"/>
              </a:rPr>
              <a:t>segundo</a:t>
            </a:r>
            <a:r>
              <a:rPr lang="en-US" dirty="0">
                <a:latin typeface="Seaford"/>
              </a:rPr>
              <a:t> (</a:t>
            </a:r>
            <a:r>
              <a:rPr lang="en-US" b="1" dirty="0">
                <a:latin typeface="Seaford"/>
              </a:rPr>
              <a:t>MIPS</a:t>
            </a:r>
            <a:r>
              <a:rPr lang="en-US" dirty="0">
                <a:latin typeface="Seaford"/>
              </a:rPr>
              <a:t>).</a:t>
            </a:r>
          </a:p>
          <a:p>
            <a:pPr>
              <a:buFont typeface="Wingdings" charset="2"/>
              <a:buChar char="ü"/>
            </a:pPr>
            <a:r>
              <a:rPr lang="en-US" b="1" dirty="0" err="1">
                <a:latin typeface="Seaford"/>
              </a:rPr>
              <a:t>Dimensões</a:t>
            </a:r>
            <a:r>
              <a:rPr lang="en-US" dirty="0">
                <a:latin typeface="Seaford"/>
              </a:rPr>
              <a:t>: Mais </a:t>
            </a:r>
            <a:r>
              <a:rPr lang="en-US" dirty="0" err="1">
                <a:latin typeface="Seaford"/>
              </a:rPr>
              <a:t>compacto</a:t>
            </a:r>
            <a:r>
              <a:rPr lang="en-US" dirty="0">
                <a:latin typeface="Seaford"/>
              </a:rPr>
              <a:t>, </a:t>
            </a:r>
            <a:r>
              <a:rPr lang="en-US" dirty="0" err="1">
                <a:latin typeface="Seaford"/>
              </a:rPr>
              <a:t>necessita</a:t>
            </a:r>
            <a:r>
              <a:rPr lang="en-US" dirty="0">
                <a:latin typeface="Seaford"/>
              </a:rPr>
              <a:t> de sala </a:t>
            </a:r>
            <a:r>
              <a:rPr lang="en-US" dirty="0" err="1">
                <a:latin typeface="Seaford"/>
              </a:rPr>
              <a:t>dedicada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em</a:t>
            </a:r>
            <a:r>
              <a:rPr lang="en-US" dirty="0">
                <a:latin typeface="Seaford"/>
              </a:rPr>
              <a:t> Datacenter, entre 2 a 4 </a:t>
            </a:r>
            <a:r>
              <a:rPr lang="en-US" dirty="0" err="1">
                <a:latin typeface="Seaford"/>
              </a:rPr>
              <a:t>toneladas</a:t>
            </a:r>
            <a:r>
              <a:rPr lang="en-US" dirty="0">
                <a:latin typeface="Seaford"/>
              </a:rPr>
              <a:t>.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en-US" b="1" dirty="0" err="1">
                <a:latin typeface="Seaford"/>
              </a:rPr>
              <a:t>Uso</a:t>
            </a:r>
            <a:r>
              <a:rPr lang="en-US" dirty="0">
                <a:latin typeface="Seaford"/>
              </a:rPr>
              <a:t>: </a:t>
            </a:r>
            <a:r>
              <a:rPr lang="en-US" dirty="0" err="1">
                <a:latin typeface="Seaford"/>
              </a:rPr>
              <a:t>Processamento</a:t>
            </a:r>
            <a:r>
              <a:rPr lang="en-US" dirty="0">
                <a:latin typeface="Seaford"/>
              </a:rPr>
              <a:t> de </a:t>
            </a:r>
            <a:r>
              <a:rPr lang="en-US" dirty="0" err="1">
                <a:latin typeface="Seaford"/>
              </a:rPr>
              <a:t>transações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em</a:t>
            </a:r>
            <a:r>
              <a:rPr lang="en-US" dirty="0">
                <a:latin typeface="Seaford"/>
              </a:rPr>
              <a:t> tempo real, </a:t>
            </a:r>
            <a:r>
              <a:rPr lang="en-US" dirty="0" err="1">
                <a:latin typeface="Seaford"/>
              </a:rPr>
              <a:t>gestão</a:t>
            </a:r>
            <a:r>
              <a:rPr lang="en-US" dirty="0">
                <a:latin typeface="Seaford"/>
              </a:rPr>
              <a:t> de base de dados e </a:t>
            </a:r>
            <a:r>
              <a:rPr lang="en-US" dirty="0" err="1">
                <a:latin typeface="Seaford"/>
              </a:rPr>
              <a:t>aplicações</a:t>
            </a:r>
            <a:r>
              <a:rPr lang="en-US" dirty="0">
                <a:latin typeface="Seaford"/>
              </a:rPr>
              <a:t> </a:t>
            </a:r>
            <a:r>
              <a:rPr lang="en-US" dirty="0" err="1">
                <a:latin typeface="Seaford"/>
              </a:rPr>
              <a:t>críticas</a:t>
            </a:r>
            <a:r>
              <a:rPr lang="en-US" dirty="0">
                <a:latin typeface="Seaford"/>
              </a:rPr>
              <a:t>.</a:t>
            </a:r>
          </a:p>
        </p:txBody>
      </p:sp>
      <p:pic>
        <p:nvPicPr>
          <p:cNvPr id="4" name="Picture 3" descr="A black rectangular object with blue and white squares&#10;&#10;Description automatically generated">
            <a:extLst>
              <a:ext uri="{FF2B5EF4-FFF2-40B4-BE49-F238E27FC236}">
                <a16:creationId xmlns:a16="http://schemas.microsoft.com/office/drawing/2014/main" id="{DD8D3994-9D07-8822-199E-CF9A86FAD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928" y="2213586"/>
            <a:ext cx="4284051" cy="2856766"/>
          </a:xfrm>
          <a:prstGeom prst="rect">
            <a:avLst/>
          </a:prstGeom>
        </p:spPr>
      </p:pic>
      <p:pic>
        <p:nvPicPr>
          <p:cNvPr id="6" name="Imagem 5" descr="Uma imagem com texto, Tipo de letra, Gráficos, logótipo&#10;&#10;Descrição gerada automaticamente">
            <a:extLst>
              <a:ext uri="{FF2B5EF4-FFF2-40B4-BE49-F238E27FC236}">
                <a16:creationId xmlns:a16="http://schemas.microsoft.com/office/drawing/2014/main" id="{E22A8700-F7C7-CA29-8791-4C11DF55D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061" y="5925200"/>
            <a:ext cx="2276231" cy="4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3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rectangular object in a room with many doors&#10;&#10;Description automatically generated">
            <a:extLst>
              <a:ext uri="{FF2B5EF4-FFF2-40B4-BE49-F238E27FC236}">
                <a16:creationId xmlns:a16="http://schemas.microsoft.com/office/drawing/2014/main" id="{4A82EFE2-ED6F-280D-D83A-3C17E864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78" y="3666799"/>
            <a:ext cx="4933462" cy="18561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E00AB7-D72B-D61D-6654-AB2D7C93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eaford"/>
                <a:ea typeface="+mj-lt"/>
                <a:cs typeface="+mj-lt"/>
              </a:rPr>
              <a:t>Conclusão</a:t>
            </a:r>
            <a:r>
              <a:rPr lang="en-US" dirty="0">
                <a:latin typeface="Seaford"/>
                <a:ea typeface="+mj-lt"/>
                <a:cs typeface="+mj-lt"/>
              </a:rPr>
              <a:t> e </a:t>
            </a:r>
            <a:r>
              <a:rPr lang="en-US" dirty="0" err="1">
                <a:latin typeface="Seaford"/>
                <a:ea typeface="+mj-lt"/>
                <a:cs typeface="+mj-lt"/>
              </a:rPr>
              <a:t>Perspectivas</a:t>
            </a:r>
            <a:r>
              <a:rPr lang="en-US" dirty="0">
                <a:latin typeface="Seaford"/>
                <a:ea typeface="+mj-lt"/>
                <a:cs typeface="+mj-lt"/>
              </a:rPr>
              <a:t> </a:t>
            </a:r>
            <a:r>
              <a:rPr lang="en-US" dirty="0" err="1">
                <a:latin typeface="Seaford"/>
                <a:ea typeface="+mj-lt"/>
                <a:cs typeface="+mj-lt"/>
              </a:rPr>
              <a:t>Futuras</a:t>
            </a:r>
            <a:endParaRPr lang="en-US">
              <a:latin typeface="Seafor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A767B-2B27-A282-EB68-AA4AD9CC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620" y="1329995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Wingdings" charset="2"/>
              <a:buChar char="ü"/>
            </a:pPr>
            <a:r>
              <a:rPr lang="en-US" sz="1500" dirty="0">
                <a:ea typeface="+mn-lt"/>
                <a:cs typeface="+mn-lt"/>
              </a:rPr>
              <a:t>As mainframes </a:t>
            </a:r>
            <a:r>
              <a:rPr lang="en-US" sz="1500" dirty="0" err="1">
                <a:ea typeface="+mn-lt"/>
                <a:cs typeface="+mn-lt"/>
              </a:rPr>
              <a:t>passaram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por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uma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grande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evolução</a:t>
            </a:r>
            <a:r>
              <a:rPr lang="en-US" sz="1500" dirty="0">
                <a:ea typeface="+mn-lt"/>
                <a:cs typeface="+mn-lt"/>
              </a:rPr>
              <a:t>, </a:t>
            </a:r>
            <a:r>
              <a:rPr lang="en-US" sz="1500" dirty="0" err="1">
                <a:ea typeface="+mn-lt"/>
                <a:cs typeface="+mn-lt"/>
              </a:rPr>
              <a:t>desde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sistemas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grandes</a:t>
            </a:r>
            <a:r>
              <a:rPr lang="en-US" sz="1500" dirty="0">
                <a:ea typeface="+mn-lt"/>
                <a:cs typeface="+mn-lt"/>
              </a:rPr>
              <a:t> e com </a:t>
            </a:r>
            <a:r>
              <a:rPr lang="en-US" sz="1500" dirty="0" err="1">
                <a:ea typeface="+mn-lt"/>
                <a:cs typeface="+mn-lt"/>
              </a:rPr>
              <a:t>elevado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consumo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energético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até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arquitecturas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avançadas</a:t>
            </a:r>
            <a:r>
              <a:rPr lang="en-US" sz="1500" dirty="0">
                <a:ea typeface="+mn-lt"/>
                <a:cs typeface="+mn-lt"/>
              </a:rPr>
              <a:t> com </a:t>
            </a:r>
            <a:r>
              <a:rPr lang="en-US" sz="1500" dirty="0" err="1">
                <a:ea typeface="+mn-lt"/>
                <a:cs typeface="+mn-lt"/>
              </a:rPr>
              <a:t>virtualização</a:t>
            </a:r>
            <a:r>
              <a:rPr lang="en-US" sz="1500" dirty="0">
                <a:ea typeface="+mn-lt"/>
                <a:cs typeface="+mn-lt"/>
              </a:rPr>
              <a:t> e </a:t>
            </a:r>
            <a:r>
              <a:rPr lang="en-US" sz="1500" dirty="0" err="1">
                <a:ea typeface="+mn-lt"/>
                <a:cs typeface="+mn-lt"/>
              </a:rPr>
              <a:t>supercomputação</a:t>
            </a:r>
            <a:r>
              <a:rPr lang="en-US" sz="1500" dirty="0">
                <a:ea typeface="+mn-lt"/>
                <a:cs typeface="+mn-lt"/>
              </a:rPr>
              <a:t>. </a:t>
            </a:r>
            <a:r>
              <a:rPr lang="en-US" sz="1500" dirty="0" err="1">
                <a:ea typeface="+mn-lt"/>
                <a:cs typeface="+mn-lt"/>
              </a:rPr>
              <a:t>Hoje</a:t>
            </a:r>
            <a:r>
              <a:rPr lang="en-US" sz="1500" dirty="0">
                <a:ea typeface="+mn-lt"/>
                <a:cs typeface="+mn-lt"/>
              </a:rPr>
              <a:t>, as IBM Z Series </a:t>
            </a:r>
            <a:r>
              <a:rPr lang="en-US" sz="1500" dirty="0" err="1">
                <a:ea typeface="+mn-lt"/>
                <a:cs typeface="+mn-lt"/>
              </a:rPr>
              <a:t>continuam</a:t>
            </a:r>
            <a:r>
              <a:rPr lang="en-US" sz="1500" dirty="0">
                <a:ea typeface="+mn-lt"/>
                <a:cs typeface="+mn-lt"/>
              </a:rPr>
              <a:t> a ser </a:t>
            </a:r>
            <a:r>
              <a:rPr lang="en-US" sz="1500" dirty="0" err="1">
                <a:ea typeface="+mn-lt"/>
                <a:cs typeface="+mn-lt"/>
              </a:rPr>
              <a:t>essênciais</a:t>
            </a:r>
            <a:r>
              <a:rPr lang="en-US" sz="1500" dirty="0">
                <a:ea typeface="+mn-lt"/>
                <a:cs typeface="+mn-lt"/>
              </a:rPr>
              <a:t> para </a:t>
            </a:r>
            <a:r>
              <a:rPr lang="en-US" sz="1500" dirty="0" err="1">
                <a:ea typeface="+mn-lt"/>
                <a:cs typeface="+mn-lt"/>
              </a:rPr>
              <a:t>aplicações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críticas</a:t>
            </a:r>
            <a:r>
              <a:rPr lang="en-US" sz="1500" dirty="0">
                <a:ea typeface="+mn-lt"/>
                <a:cs typeface="+mn-lt"/>
              </a:rPr>
              <a:t>, e as </a:t>
            </a:r>
            <a:r>
              <a:rPr lang="en-US" sz="1500" dirty="0" err="1">
                <a:ea typeface="+mn-lt"/>
                <a:cs typeface="+mn-lt"/>
              </a:rPr>
              <a:t>gerações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futuras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deverão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integrar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novas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tecnologias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1500" dirty="0" err="1">
                <a:ea typeface="+mn-lt"/>
                <a:cs typeface="+mn-lt"/>
              </a:rPr>
              <a:t>como</a:t>
            </a:r>
            <a:r>
              <a:rPr lang="en-US" sz="1500" dirty="0">
                <a:ea typeface="+mn-lt"/>
                <a:cs typeface="+mn-lt"/>
              </a:rPr>
              <a:t> a Cloud, IoT (internet of things) e IA (</a:t>
            </a:r>
            <a:r>
              <a:rPr lang="en-US" sz="1500" dirty="0" err="1">
                <a:ea typeface="+mn-lt"/>
                <a:cs typeface="+mn-lt"/>
              </a:rPr>
              <a:t>inteligigência</a:t>
            </a:r>
            <a:r>
              <a:rPr lang="en-US" sz="1500" dirty="0">
                <a:ea typeface="+mn-lt"/>
                <a:cs typeface="+mn-lt"/>
              </a:rPr>
              <a:t> artificial), </a:t>
            </a:r>
            <a:r>
              <a:rPr lang="en-US" sz="1500" dirty="0" err="1">
                <a:ea typeface="+mn-lt"/>
                <a:cs typeface="+mn-lt"/>
              </a:rPr>
              <a:t>garantindo</a:t>
            </a:r>
            <a:r>
              <a:rPr lang="en-US" sz="1500" dirty="0">
                <a:ea typeface="+mn-lt"/>
                <a:cs typeface="+mn-lt"/>
              </a:rPr>
              <a:t> a </a:t>
            </a:r>
            <a:r>
              <a:rPr lang="en-US" sz="1500" dirty="0" err="1">
                <a:ea typeface="+mn-lt"/>
                <a:cs typeface="+mn-lt"/>
              </a:rPr>
              <a:t>continuidade</a:t>
            </a:r>
            <a:r>
              <a:rPr lang="en-US" sz="1500" dirty="0">
                <a:ea typeface="+mn-lt"/>
                <a:cs typeface="+mn-lt"/>
              </a:rPr>
              <a:t> da </a:t>
            </a:r>
            <a:r>
              <a:rPr lang="en-US" sz="1500" dirty="0" err="1">
                <a:ea typeface="+mn-lt"/>
                <a:cs typeface="+mn-lt"/>
              </a:rPr>
              <a:t>importância</a:t>
            </a:r>
            <a:r>
              <a:rPr lang="en-US" sz="1500" dirty="0">
                <a:ea typeface="+mn-lt"/>
                <a:cs typeface="+mn-lt"/>
              </a:rPr>
              <a:t> das mainframes no </a:t>
            </a:r>
            <a:r>
              <a:rPr lang="en-US" sz="1500" dirty="0" err="1">
                <a:ea typeface="+mn-lt"/>
                <a:cs typeface="+mn-lt"/>
              </a:rPr>
              <a:t>cenário</a:t>
            </a:r>
            <a:r>
              <a:rPr lang="en-US" sz="1500" dirty="0">
                <a:ea typeface="+mn-lt"/>
                <a:cs typeface="+mn-lt"/>
              </a:rPr>
              <a:t> digital global.</a:t>
            </a:r>
            <a:endParaRPr lang="en-US" sz="1500" dirty="0"/>
          </a:p>
          <a:p>
            <a:pPr>
              <a:buFont typeface="Wingdings" charset="2"/>
              <a:buChar char="ü"/>
            </a:pPr>
            <a:endParaRPr lang="en-US" dirty="0"/>
          </a:p>
        </p:txBody>
      </p:sp>
      <p:pic>
        <p:nvPicPr>
          <p:cNvPr id="6" name="Imagem 5" descr="Uma imagem com texto, Tipo de letra, Gráficos, logótipo&#10;&#10;Descrição gerada automaticamente">
            <a:extLst>
              <a:ext uri="{FF2B5EF4-FFF2-40B4-BE49-F238E27FC236}">
                <a16:creationId xmlns:a16="http://schemas.microsoft.com/office/drawing/2014/main" id="{67811E7D-1F98-FB4F-41B7-B860907A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489" y="5045188"/>
            <a:ext cx="2276231" cy="48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69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7FAAB-517B-2C88-B54F-F41D2F41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realizado por: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45F4E61-3723-6E3B-DA66-795CA0778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ü"/>
            </a:pPr>
            <a:r>
              <a:rPr lang="pt-PT"/>
              <a:t>Pedro Campos</a:t>
            </a:r>
          </a:p>
          <a:p>
            <a:pPr>
              <a:buClr>
                <a:srgbClr val="8AD0D6"/>
              </a:buClr>
              <a:buFont typeface="Wingdings" charset="2"/>
              <a:buChar char="ü"/>
            </a:pPr>
            <a:r>
              <a:rPr lang="pt-PT"/>
              <a:t>Pedro Rodrigues</a:t>
            </a:r>
          </a:p>
        </p:txBody>
      </p:sp>
    </p:spTree>
    <p:extLst>
      <p:ext uri="{BB962C8B-B14F-4D97-AF65-F5344CB8AC3E}">
        <p14:creationId xmlns:p14="http://schemas.microsoft.com/office/powerpoint/2010/main" val="42104391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Ecrã Panorâmico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0" baseType="lpstr">
      <vt:lpstr>Ion</vt:lpstr>
      <vt:lpstr>Evolução das MainFrames </vt:lpstr>
      <vt:lpstr>Introdução</vt:lpstr>
      <vt:lpstr>1ª Geração (1940-1955) – O Início das Mainframes</vt:lpstr>
      <vt:lpstr>2ª Geração (1955-1964) – Avanços com Transistores</vt:lpstr>
      <vt:lpstr>3ª Geração (1964-1970) – Arquitetura Unificada e Circuitos Integrados</vt:lpstr>
      <vt:lpstr>4ª Geração (1970-1980) – A Popularização dos Microprocessadores</vt:lpstr>
      <vt:lpstr>5ª Geração (1980-presente) – Supercomputação e Inovações em Virtualização</vt:lpstr>
      <vt:lpstr>Conclusão e Perspectivas Futuras</vt:lpstr>
      <vt:lpstr>Trabalho realizado por: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776</cp:revision>
  <dcterms:created xsi:type="dcterms:W3CDTF">2024-11-29T15:24:14Z</dcterms:created>
  <dcterms:modified xsi:type="dcterms:W3CDTF">2024-12-02T14:38:57Z</dcterms:modified>
</cp:coreProperties>
</file>