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0" r:id="rId6"/>
    <p:sldId id="265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FF2F92"/>
    <a:srgbClr val="941651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3"/>
    <p:restoredTop sz="96327"/>
  </p:normalViewPr>
  <p:slideViewPr>
    <p:cSldViewPr snapToGrid="0">
      <p:cViewPr varScale="1">
        <p:scale>
          <a:sx n="128" d="100"/>
          <a:sy n="128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225EA-50AA-4712-8B06-9C46117730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95FD1C-F094-4DA7-8FC9-0A10D94A9DEF}">
      <dgm:prSet/>
      <dgm:spPr/>
      <dgm:t>
        <a:bodyPr/>
        <a:lstStyle/>
        <a:p>
          <a:r>
            <a:rPr lang="pt-BR" dirty="0" err="1"/>
            <a:t>K-means</a:t>
          </a:r>
          <a:endParaRPr lang="en-US" dirty="0"/>
        </a:p>
      </dgm:t>
    </dgm:pt>
    <dgm:pt modelId="{71FDD2F2-B1E8-4248-A233-7E103AFA1BB0}" type="parTrans" cxnId="{47D34B68-840E-402C-9E42-3C51E57B6496}">
      <dgm:prSet/>
      <dgm:spPr/>
      <dgm:t>
        <a:bodyPr/>
        <a:lstStyle/>
        <a:p>
          <a:endParaRPr lang="en-US"/>
        </a:p>
      </dgm:t>
    </dgm:pt>
    <dgm:pt modelId="{CFC62E25-7791-49B6-8F41-7F62D2A47550}" type="sibTrans" cxnId="{47D34B68-840E-402C-9E42-3C51E57B6496}">
      <dgm:prSet/>
      <dgm:spPr/>
      <dgm:t>
        <a:bodyPr/>
        <a:lstStyle/>
        <a:p>
          <a:endParaRPr lang="en-US"/>
        </a:p>
      </dgm:t>
    </dgm:pt>
    <dgm:pt modelId="{403CD1A4-F5B0-4507-9D33-42256CFC5247}">
      <dgm:prSet/>
      <dgm:spPr/>
      <dgm:t>
        <a:bodyPr/>
        <a:lstStyle/>
        <a:p>
          <a:r>
            <a:rPr lang="pt-BR" dirty="0"/>
            <a:t>DBSCAN</a:t>
          </a:r>
          <a:endParaRPr lang="en-US" dirty="0"/>
        </a:p>
      </dgm:t>
    </dgm:pt>
    <dgm:pt modelId="{1B34E79D-CB3A-413C-8AD8-A71240727703}" type="parTrans" cxnId="{D0EA6523-4383-4504-A73E-534E4C2CBC20}">
      <dgm:prSet/>
      <dgm:spPr/>
      <dgm:t>
        <a:bodyPr/>
        <a:lstStyle/>
        <a:p>
          <a:endParaRPr lang="en-US"/>
        </a:p>
      </dgm:t>
    </dgm:pt>
    <dgm:pt modelId="{77F07F2D-B8AA-4E71-B842-F9BCE032CEF8}" type="sibTrans" cxnId="{D0EA6523-4383-4504-A73E-534E4C2CBC20}">
      <dgm:prSet/>
      <dgm:spPr/>
      <dgm:t>
        <a:bodyPr/>
        <a:lstStyle/>
        <a:p>
          <a:endParaRPr lang="en-US"/>
        </a:p>
      </dgm:t>
    </dgm:pt>
    <dgm:pt modelId="{E4205E32-44FC-4664-9CE0-AE69E1A16EB8}">
      <dgm:prSet/>
      <dgm:spPr/>
      <dgm:t>
        <a:bodyPr/>
        <a:lstStyle/>
        <a:p>
          <a:r>
            <a:rPr lang="pt-BR" dirty="0"/>
            <a:t>Agrupamento Hierárquico </a:t>
          </a:r>
          <a:endParaRPr lang="en-US" dirty="0"/>
        </a:p>
      </dgm:t>
    </dgm:pt>
    <dgm:pt modelId="{1181FAEC-E2DD-4622-9A1B-4C7BBE68E036}" type="parTrans" cxnId="{F9D03F35-D952-42B8-AB69-00E07D7D1074}">
      <dgm:prSet/>
      <dgm:spPr/>
      <dgm:t>
        <a:bodyPr/>
        <a:lstStyle/>
        <a:p>
          <a:endParaRPr lang="en-US"/>
        </a:p>
      </dgm:t>
    </dgm:pt>
    <dgm:pt modelId="{9A624EEA-A9B5-4F5E-8177-3DE0FC49B60C}" type="sibTrans" cxnId="{F9D03F35-D952-42B8-AB69-00E07D7D1074}">
      <dgm:prSet/>
      <dgm:spPr/>
      <dgm:t>
        <a:bodyPr/>
        <a:lstStyle/>
        <a:p>
          <a:endParaRPr lang="en-US"/>
        </a:p>
      </dgm:t>
    </dgm:pt>
    <dgm:pt modelId="{5E2B2A73-12DF-EE48-A9D4-3A330EA32C2D}" type="pres">
      <dgm:prSet presAssocID="{341225EA-50AA-4712-8B06-9C46117730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A9E3FD-2FA8-0C4D-BE9A-62AEBD44F802}" type="pres">
      <dgm:prSet presAssocID="{5C95FD1C-F094-4DA7-8FC9-0A10D94A9DEF}" presName="hierRoot1" presStyleCnt="0"/>
      <dgm:spPr/>
    </dgm:pt>
    <dgm:pt modelId="{0FE07EC1-FEC5-D448-878E-DB35D30A5AFB}" type="pres">
      <dgm:prSet presAssocID="{5C95FD1C-F094-4DA7-8FC9-0A10D94A9DEF}" presName="composite" presStyleCnt="0"/>
      <dgm:spPr/>
    </dgm:pt>
    <dgm:pt modelId="{F2ABB02B-8F08-0547-B693-64A846B523AA}" type="pres">
      <dgm:prSet presAssocID="{5C95FD1C-F094-4DA7-8FC9-0A10D94A9DEF}" presName="background" presStyleLbl="node0" presStyleIdx="0" presStyleCnt="3"/>
      <dgm:spPr/>
    </dgm:pt>
    <dgm:pt modelId="{F8A7B6F2-FA85-0444-8D3E-4DBE42A678D9}" type="pres">
      <dgm:prSet presAssocID="{5C95FD1C-F094-4DA7-8FC9-0A10D94A9DEF}" presName="text" presStyleLbl="fgAcc0" presStyleIdx="0" presStyleCnt="3">
        <dgm:presLayoutVars>
          <dgm:chPref val="3"/>
        </dgm:presLayoutVars>
      </dgm:prSet>
      <dgm:spPr/>
    </dgm:pt>
    <dgm:pt modelId="{E7B5F67E-B963-A648-8FBD-29108025FED7}" type="pres">
      <dgm:prSet presAssocID="{5C95FD1C-F094-4DA7-8FC9-0A10D94A9DEF}" presName="hierChild2" presStyleCnt="0"/>
      <dgm:spPr/>
    </dgm:pt>
    <dgm:pt modelId="{AA5CFFC1-BFF0-034A-8AB1-2E2DA7C488C3}" type="pres">
      <dgm:prSet presAssocID="{403CD1A4-F5B0-4507-9D33-42256CFC5247}" presName="hierRoot1" presStyleCnt="0"/>
      <dgm:spPr/>
    </dgm:pt>
    <dgm:pt modelId="{BC63FBD1-4E2E-B149-B5AE-EBAA62DC8F9F}" type="pres">
      <dgm:prSet presAssocID="{403CD1A4-F5B0-4507-9D33-42256CFC5247}" presName="composite" presStyleCnt="0"/>
      <dgm:spPr/>
    </dgm:pt>
    <dgm:pt modelId="{CA351DE3-6AC4-8643-BA0B-40FF263EC465}" type="pres">
      <dgm:prSet presAssocID="{403CD1A4-F5B0-4507-9D33-42256CFC5247}" presName="background" presStyleLbl="node0" presStyleIdx="1" presStyleCnt="3"/>
      <dgm:spPr/>
    </dgm:pt>
    <dgm:pt modelId="{7542CB25-8EF2-5348-AD01-ECD72DCB82A2}" type="pres">
      <dgm:prSet presAssocID="{403CD1A4-F5B0-4507-9D33-42256CFC5247}" presName="text" presStyleLbl="fgAcc0" presStyleIdx="1" presStyleCnt="3">
        <dgm:presLayoutVars>
          <dgm:chPref val="3"/>
        </dgm:presLayoutVars>
      </dgm:prSet>
      <dgm:spPr/>
    </dgm:pt>
    <dgm:pt modelId="{E859E21C-0BFF-7A4F-8B58-75923C546A0C}" type="pres">
      <dgm:prSet presAssocID="{403CD1A4-F5B0-4507-9D33-42256CFC5247}" presName="hierChild2" presStyleCnt="0"/>
      <dgm:spPr/>
    </dgm:pt>
    <dgm:pt modelId="{9BF631DF-DE8E-6A45-B94B-E5BEB9F9405E}" type="pres">
      <dgm:prSet presAssocID="{E4205E32-44FC-4664-9CE0-AE69E1A16EB8}" presName="hierRoot1" presStyleCnt="0"/>
      <dgm:spPr/>
    </dgm:pt>
    <dgm:pt modelId="{4ABF2F3A-18AD-D945-ACCC-B81D8B1DF981}" type="pres">
      <dgm:prSet presAssocID="{E4205E32-44FC-4664-9CE0-AE69E1A16EB8}" presName="composite" presStyleCnt="0"/>
      <dgm:spPr/>
    </dgm:pt>
    <dgm:pt modelId="{8CA77D42-A52A-5D42-8668-AFD9B985553C}" type="pres">
      <dgm:prSet presAssocID="{E4205E32-44FC-4664-9CE0-AE69E1A16EB8}" presName="background" presStyleLbl="node0" presStyleIdx="2" presStyleCnt="3"/>
      <dgm:spPr/>
    </dgm:pt>
    <dgm:pt modelId="{06DF35FD-AB8B-3D45-97D4-DFE5835B38D0}" type="pres">
      <dgm:prSet presAssocID="{E4205E32-44FC-4664-9CE0-AE69E1A16EB8}" presName="text" presStyleLbl="fgAcc0" presStyleIdx="2" presStyleCnt="3">
        <dgm:presLayoutVars>
          <dgm:chPref val="3"/>
        </dgm:presLayoutVars>
      </dgm:prSet>
      <dgm:spPr/>
    </dgm:pt>
    <dgm:pt modelId="{A875C295-94E1-CA40-8F0F-F32079F60449}" type="pres">
      <dgm:prSet presAssocID="{E4205E32-44FC-4664-9CE0-AE69E1A16EB8}" presName="hierChild2" presStyleCnt="0"/>
      <dgm:spPr/>
    </dgm:pt>
  </dgm:ptLst>
  <dgm:cxnLst>
    <dgm:cxn modelId="{D0EA6523-4383-4504-A73E-534E4C2CBC20}" srcId="{341225EA-50AA-4712-8B06-9C461177306F}" destId="{403CD1A4-F5B0-4507-9D33-42256CFC5247}" srcOrd="1" destOrd="0" parTransId="{1B34E79D-CB3A-413C-8AD8-A71240727703}" sibTransId="{77F07F2D-B8AA-4E71-B842-F9BCE032CEF8}"/>
    <dgm:cxn modelId="{32A4732D-4147-5C4F-A451-A713214533B8}" type="presOf" srcId="{5C95FD1C-F094-4DA7-8FC9-0A10D94A9DEF}" destId="{F8A7B6F2-FA85-0444-8D3E-4DBE42A678D9}" srcOrd="0" destOrd="0" presId="urn:microsoft.com/office/officeart/2005/8/layout/hierarchy1"/>
    <dgm:cxn modelId="{F9D03F35-D952-42B8-AB69-00E07D7D1074}" srcId="{341225EA-50AA-4712-8B06-9C461177306F}" destId="{E4205E32-44FC-4664-9CE0-AE69E1A16EB8}" srcOrd="2" destOrd="0" parTransId="{1181FAEC-E2DD-4622-9A1B-4C7BBE68E036}" sibTransId="{9A624EEA-A9B5-4F5E-8177-3DE0FC49B60C}"/>
    <dgm:cxn modelId="{47D34B68-840E-402C-9E42-3C51E57B6496}" srcId="{341225EA-50AA-4712-8B06-9C461177306F}" destId="{5C95FD1C-F094-4DA7-8FC9-0A10D94A9DEF}" srcOrd="0" destOrd="0" parTransId="{71FDD2F2-B1E8-4248-A233-7E103AFA1BB0}" sibTransId="{CFC62E25-7791-49B6-8F41-7F62D2A47550}"/>
    <dgm:cxn modelId="{A146BD52-FC3A-444B-B911-B960233F74FA}" type="presOf" srcId="{E4205E32-44FC-4664-9CE0-AE69E1A16EB8}" destId="{06DF35FD-AB8B-3D45-97D4-DFE5835B38D0}" srcOrd="0" destOrd="0" presId="urn:microsoft.com/office/officeart/2005/8/layout/hierarchy1"/>
    <dgm:cxn modelId="{7E2D99A2-EA57-954F-89C9-5FB58BF29757}" type="presOf" srcId="{403CD1A4-F5B0-4507-9D33-42256CFC5247}" destId="{7542CB25-8EF2-5348-AD01-ECD72DCB82A2}" srcOrd="0" destOrd="0" presId="urn:microsoft.com/office/officeart/2005/8/layout/hierarchy1"/>
    <dgm:cxn modelId="{FA85A8AD-FEE5-9943-83C1-CFBD76B82F20}" type="presOf" srcId="{341225EA-50AA-4712-8B06-9C461177306F}" destId="{5E2B2A73-12DF-EE48-A9D4-3A330EA32C2D}" srcOrd="0" destOrd="0" presId="urn:microsoft.com/office/officeart/2005/8/layout/hierarchy1"/>
    <dgm:cxn modelId="{19F3BF1B-315F-B947-B4CB-4BC6C1E6D7A7}" type="presParOf" srcId="{5E2B2A73-12DF-EE48-A9D4-3A330EA32C2D}" destId="{95A9E3FD-2FA8-0C4D-BE9A-62AEBD44F802}" srcOrd="0" destOrd="0" presId="urn:microsoft.com/office/officeart/2005/8/layout/hierarchy1"/>
    <dgm:cxn modelId="{C961E047-3FBE-6148-AB59-F4794C45F9B4}" type="presParOf" srcId="{95A9E3FD-2FA8-0C4D-BE9A-62AEBD44F802}" destId="{0FE07EC1-FEC5-D448-878E-DB35D30A5AFB}" srcOrd="0" destOrd="0" presId="urn:microsoft.com/office/officeart/2005/8/layout/hierarchy1"/>
    <dgm:cxn modelId="{D644DC68-570D-E847-940F-0F5EC26C05F4}" type="presParOf" srcId="{0FE07EC1-FEC5-D448-878E-DB35D30A5AFB}" destId="{F2ABB02B-8F08-0547-B693-64A846B523AA}" srcOrd="0" destOrd="0" presId="urn:microsoft.com/office/officeart/2005/8/layout/hierarchy1"/>
    <dgm:cxn modelId="{081FF5BA-5D35-D848-B89B-42802CD25650}" type="presParOf" srcId="{0FE07EC1-FEC5-D448-878E-DB35D30A5AFB}" destId="{F8A7B6F2-FA85-0444-8D3E-4DBE42A678D9}" srcOrd="1" destOrd="0" presId="urn:microsoft.com/office/officeart/2005/8/layout/hierarchy1"/>
    <dgm:cxn modelId="{C6B94FEF-8D57-654F-9C76-668DE2DC5DF7}" type="presParOf" srcId="{95A9E3FD-2FA8-0C4D-BE9A-62AEBD44F802}" destId="{E7B5F67E-B963-A648-8FBD-29108025FED7}" srcOrd="1" destOrd="0" presId="urn:microsoft.com/office/officeart/2005/8/layout/hierarchy1"/>
    <dgm:cxn modelId="{F1D869C3-2CEA-1342-AA37-953274C7024E}" type="presParOf" srcId="{5E2B2A73-12DF-EE48-A9D4-3A330EA32C2D}" destId="{AA5CFFC1-BFF0-034A-8AB1-2E2DA7C488C3}" srcOrd="1" destOrd="0" presId="urn:microsoft.com/office/officeart/2005/8/layout/hierarchy1"/>
    <dgm:cxn modelId="{283D8C96-F7B4-2749-AC5B-325C5E34EFBA}" type="presParOf" srcId="{AA5CFFC1-BFF0-034A-8AB1-2E2DA7C488C3}" destId="{BC63FBD1-4E2E-B149-B5AE-EBAA62DC8F9F}" srcOrd="0" destOrd="0" presId="urn:microsoft.com/office/officeart/2005/8/layout/hierarchy1"/>
    <dgm:cxn modelId="{D0EF890D-C40B-A649-B049-C1F692002577}" type="presParOf" srcId="{BC63FBD1-4E2E-B149-B5AE-EBAA62DC8F9F}" destId="{CA351DE3-6AC4-8643-BA0B-40FF263EC465}" srcOrd="0" destOrd="0" presId="urn:microsoft.com/office/officeart/2005/8/layout/hierarchy1"/>
    <dgm:cxn modelId="{FF53BEFF-4E9C-3341-BAFA-71F33C62544C}" type="presParOf" srcId="{BC63FBD1-4E2E-B149-B5AE-EBAA62DC8F9F}" destId="{7542CB25-8EF2-5348-AD01-ECD72DCB82A2}" srcOrd="1" destOrd="0" presId="urn:microsoft.com/office/officeart/2005/8/layout/hierarchy1"/>
    <dgm:cxn modelId="{57B4BD78-DA48-D040-B884-76F63ADADF1B}" type="presParOf" srcId="{AA5CFFC1-BFF0-034A-8AB1-2E2DA7C488C3}" destId="{E859E21C-0BFF-7A4F-8B58-75923C546A0C}" srcOrd="1" destOrd="0" presId="urn:microsoft.com/office/officeart/2005/8/layout/hierarchy1"/>
    <dgm:cxn modelId="{45687D7D-00F5-7B4E-8D77-E8EFF128006A}" type="presParOf" srcId="{5E2B2A73-12DF-EE48-A9D4-3A330EA32C2D}" destId="{9BF631DF-DE8E-6A45-B94B-E5BEB9F9405E}" srcOrd="2" destOrd="0" presId="urn:microsoft.com/office/officeart/2005/8/layout/hierarchy1"/>
    <dgm:cxn modelId="{E8F27D3B-6F24-5D43-9065-8E42A6428409}" type="presParOf" srcId="{9BF631DF-DE8E-6A45-B94B-E5BEB9F9405E}" destId="{4ABF2F3A-18AD-D945-ACCC-B81D8B1DF981}" srcOrd="0" destOrd="0" presId="urn:microsoft.com/office/officeart/2005/8/layout/hierarchy1"/>
    <dgm:cxn modelId="{CCDF6125-8D5C-1443-8287-868F9332EB8B}" type="presParOf" srcId="{4ABF2F3A-18AD-D945-ACCC-B81D8B1DF981}" destId="{8CA77D42-A52A-5D42-8668-AFD9B985553C}" srcOrd="0" destOrd="0" presId="urn:microsoft.com/office/officeart/2005/8/layout/hierarchy1"/>
    <dgm:cxn modelId="{84F3B3E4-8094-F94F-9B3B-F8EF99EFC47B}" type="presParOf" srcId="{4ABF2F3A-18AD-D945-ACCC-B81D8B1DF981}" destId="{06DF35FD-AB8B-3D45-97D4-DFE5835B38D0}" srcOrd="1" destOrd="0" presId="urn:microsoft.com/office/officeart/2005/8/layout/hierarchy1"/>
    <dgm:cxn modelId="{D6251F67-836C-D641-B2D4-82FA8DCC359A}" type="presParOf" srcId="{9BF631DF-DE8E-6A45-B94B-E5BEB9F9405E}" destId="{A875C295-94E1-CA40-8F0F-F32079F604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BB02B-8F08-0547-B693-64A846B523A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7B6F2-FA85-0444-8D3E-4DBE42A678D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 err="1"/>
            <a:t>K-means</a:t>
          </a:r>
          <a:endParaRPr lang="en-US" sz="3600" kern="1200" dirty="0"/>
        </a:p>
      </dsp:txBody>
      <dsp:txXfrm>
        <a:off x="383617" y="1447754"/>
        <a:ext cx="2847502" cy="1768010"/>
      </dsp:txXfrm>
    </dsp:sp>
    <dsp:sp modelId="{CA351DE3-6AC4-8643-BA0B-40FF263EC46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2CB25-8EF2-5348-AD01-ECD72DCB82A2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DBSCAN</a:t>
          </a:r>
          <a:endParaRPr lang="en-US" sz="3600" kern="1200" dirty="0"/>
        </a:p>
      </dsp:txBody>
      <dsp:txXfrm>
        <a:off x="3998355" y="1447754"/>
        <a:ext cx="2847502" cy="1768010"/>
      </dsp:txXfrm>
    </dsp:sp>
    <dsp:sp modelId="{8CA77D42-A52A-5D42-8668-AFD9B985553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F35FD-AB8B-3D45-97D4-DFE5835B38D0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Agrupamento Hierárquico </a:t>
          </a:r>
          <a:endParaRPr lang="en-US" sz="36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8F2A-4DA5-2342-BB7F-E9F21138DBAC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0279E-4C43-7E4B-8156-27B75CA9D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0279E-4C43-7E4B-8156-27B75CA9D1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2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1B6-B987-6255-9FFB-5222BD67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46F2-8438-A4A5-D926-37490071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69D3-7972-6E8F-F464-3327DEE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C54F-86D9-C60C-843D-0C99E41A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DF47-5169-7703-62B3-32E43F72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639-F979-3A8A-9182-16C9424D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9DA87-234A-896D-B8B9-0CDE3BFD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BF0D-065C-9537-8DA4-ACC534CF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D61B-8F3E-224C-B462-54AAED20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6B0C-B27A-B584-B468-876ABF6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1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5676-79F2-0C05-3E6D-8164DE6E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7530-9084-912D-A732-3229FC6D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FF16-6954-DAC4-1231-B7F085A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F4AC-88C6-A7DA-5B98-84D73A13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4A17-4D7F-89A8-F951-3CC45616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20F2-B868-E204-A3C9-5D8A1930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18B4-82E8-3C89-4766-9B1EEFBB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AD8-A976-075E-5841-3E52333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7B79-3E8B-33ED-21D7-80FDF136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62DE-6718-A5A3-6060-46C2DC9C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8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0C22-E756-1D0C-E808-ED0E937B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4A12-5512-2DBD-D192-0676F172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3EA5-8922-B19E-84AE-30999413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EC1E-FEAA-19F5-585F-E7003FAE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669D-DB59-15FF-7E61-CB53FC1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B75A-71D5-1292-DC7D-393B82BC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839B-3E25-C451-EAEE-FEB1BD6FA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B0CF-0B45-D433-DE50-E1DD99BD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BCB7-F637-322A-3CB4-A66F9D1F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F296-1760-4070-EAB1-63D6A07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3383-7CE1-334A-9D89-FA2258A0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5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EC3D-5669-4F54-AC6E-C385FD57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CDF9-50AF-038D-4892-C6CD2D53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0815-5302-FDC1-D943-95323229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456D2-EC59-6971-8508-9953AAC3C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03CF-CA7D-3160-2A6D-3D7586C4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078AF-8300-1734-F8DF-F332FE8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5185-3694-FF43-6F5E-696E4E3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4EA86-1D8E-3DF3-588C-4595A44A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9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C9A-83AC-29E3-239B-29B148CE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C23F9-134E-7A18-18C0-5F2C544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246B5-4476-FF90-81E3-88A4F1FC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D8709-A445-1EDE-014A-DBAEEEA4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2A56-92C6-7DED-6969-71F8B82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32B79-23A2-31A9-18BF-7F179F85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0D8C-CA20-283D-4D1F-31BA8C5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CD8-05EE-9807-430E-1353EF5E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A0A3-F2E9-F9F8-1736-86BFF47D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3A756-D943-CD37-276C-765F70366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65E5-2788-44C8-F99B-1D4F2F7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CF41-BDAD-990E-E948-BE20E622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F308-B53D-1E23-F83D-78313695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2602-35DF-68C2-8611-8CC76564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E1D6F-D10E-CC64-B9C0-C8638CF1A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571BE-19B6-999B-125B-8912ABADA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E0A8-3E65-B8B9-E53A-4BC2DD1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CF9B-F0D4-BE90-7EB2-6E79466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ADAF-6FBE-5A8D-3B32-BC39516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4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DB7F4-C693-8765-BA41-8813E6C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C2FD-04A5-20C6-2686-4B173523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6C64-6567-A193-E428-7087991C7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B3C0-FCB9-4640-B014-4180E914F40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7563-D027-ED59-9430-2BF86CE3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0F5D-42ED-67C1-0998-B34D8D44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337D-CCAC-A54C-BB7A-A616E982F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4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7F3C-C4D5-CB84-A8D7-881C4FB27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" y="327781"/>
            <a:ext cx="6845904" cy="3101219"/>
          </a:xfrm>
        </p:spPr>
        <p:txBody>
          <a:bodyPr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Machine Learning II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Projeto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2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Modelo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não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supervisionado</a:t>
            </a:r>
            <a:endParaRPr lang="pt-BR" sz="440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5530-07E5-16C1-6F81-4C87B6FA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612" y="3810000"/>
            <a:ext cx="4620584" cy="25254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Carlúcio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Santos</a:t>
            </a:r>
          </a:p>
          <a:p>
            <a:pPr>
              <a:lnSpc>
                <a:spcPct val="17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Jamile Cabral</a:t>
            </a:r>
          </a:p>
          <a:p>
            <a:pPr>
              <a:lnSpc>
                <a:spcPct val="17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Pedro Padilha</a:t>
            </a:r>
          </a:p>
          <a:p>
            <a:pPr>
              <a:lnSpc>
                <a:spcPct val="17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Thaysa Miranda</a:t>
            </a:r>
          </a:p>
          <a:p>
            <a:pPr algn="l"/>
            <a:endParaRPr lang="pt-BR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6C9AB-27BD-287C-779E-F66DA3F9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97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F945-C7A2-DFE4-276F-B67084F3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97747"/>
            <a:ext cx="5444382" cy="562450"/>
          </a:xfrm>
        </p:spPr>
        <p:txBody>
          <a:bodyPr anchor="t">
            <a:no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Cenário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7A5EB-6B5B-8041-BAC0-3545A22CD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7" r="2903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BEB580C-2C06-7F1B-E1C7-AEE772DB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375523"/>
            <a:ext cx="5637643" cy="50035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200">
                <a:latin typeface="Arial" panose="020B0604020202020204" pitchFamily="34" charset="0"/>
                <a:cs typeface="Arial" panose="020B0604020202020204" pitchFamily="34" charset="0"/>
              </a:rPr>
              <a:t>Inspirados nos principais festivais de música como Rock in Rio, Lollapalooza, Coachella, Tomorrowland e Primavera Sound, uma empresa de grandes eventos nos contratou para auxiliá-la na elaboração da programação de um festival de música.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nstrumentos de banda">
            <a:extLst>
              <a:ext uri="{FF2B5EF4-FFF2-40B4-BE49-F238E27FC236}">
                <a16:creationId xmlns:a16="http://schemas.microsoft.com/office/drawing/2014/main" id="{D1BE8A3C-AB40-B56A-4DBF-4291DBDE7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47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11360-62BB-9346-4A59-7CDA89F7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60" y="557189"/>
            <a:ext cx="3713898" cy="226221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Cenário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BF8F-38C2-1C16-0CEE-AD51BDC0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153" y="217714"/>
            <a:ext cx="7229981" cy="362537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trabalho consiste em identificar tendências e agrupar os gostos musicais em diferentes clusters.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Entendendo como os gostos musicais estão divididos é possível selecionar artistas menos conhecidos, mas que tenham uma grande chance de agradar cada grupo demográfico.</a:t>
            </a:r>
          </a:p>
        </p:txBody>
      </p:sp>
    </p:spTree>
    <p:extLst>
      <p:ext uri="{BB962C8B-B14F-4D97-AF65-F5344CB8AC3E}">
        <p14:creationId xmlns:p14="http://schemas.microsoft.com/office/powerpoint/2010/main" val="350950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beça de um baixo">
            <a:extLst>
              <a:ext uri="{FF2B5EF4-FFF2-40B4-BE49-F238E27FC236}">
                <a16:creationId xmlns:a16="http://schemas.microsoft.com/office/drawing/2014/main" id="{D0C268C3-8AFB-CDBF-780B-431617879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65" b="922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84B70-E1F8-2B4D-38E9-FE0DA28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63" y="71350"/>
            <a:ext cx="4292301" cy="948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Garamond" panose="02020404030301010803" pitchFamily="18" charset="0"/>
              </a:rPr>
              <a:t>Sobre o </a:t>
            </a:r>
            <a:r>
              <a:rPr lang="pt-BR" dirty="0" err="1">
                <a:solidFill>
                  <a:srgbClr val="FFFFFF"/>
                </a:solidFill>
                <a:latin typeface="Garamond" panose="02020404030301010803" pitchFamily="18" charset="0"/>
              </a:rPr>
              <a:t>Dataset</a:t>
            </a:r>
            <a:endParaRPr lang="pt-BR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9F84-8B45-0ECD-A125-3BD41A49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5" y="2582149"/>
            <a:ext cx="5810769" cy="2140772"/>
          </a:xfrm>
          <a:ln>
            <a:solidFill>
              <a:schemeClr val="accent4"/>
            </a:solidFill>
          </a:ln>
        </p:spPr>
        <p:txBody>
          <a:bodyPr numCol="3" anchor="ctr">
            <a:noAutofit/>
          </a:bodyPr>
          <a:lstStyle/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Folk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 clássica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Musicais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ou </a:t>
            </a:r>
            <a:r>
              <a:rPr lang="pt-BR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hardrock</a:t>
            </a:r>
            <a:endParaRPr lang="pt-B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Punk</a:t>
            </a:r>
          </a:p>
          <a:p>
            <a:pPr marL="0" indent="0" algn="ctr">
              <a:buNone/>
            </a:pPr>
            <a:r>
              <a:rPr lang="pt-BR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Hiphop</a:t>
            </a: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rap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Reggae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Swing, Jazz</a:t>
            </a:r>
          </a:p>
          <a:p>
            <a:pPr marL="0" indent="0" algn="ctr">
              <a:buNone/>
            </a:pPr>
            <a:r>
              <a:rPr lang="pt-BR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Rock'n'roll</a:t>
            </a:r>
            <a:endParaRPr lang="pt-B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Alternativo 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 latina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Techno, Trance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Ópera</a:t>
            </a:r>
          </a:p>
          <a:p>
            <a:pPr marL="0" indent="0" algn="ctr">
              <a:buNone/>
            </a:pPr>
            <a:endParaRPr lang="pt-B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A49D-3CBF-EF29-329F-7B0136ABB2A6}"/>
              </a:ext>
            </a:extLst>
          </p:cNvPr>
          <p:cNvSpPr txBox="1"/>
          <p:nvPr/>
        </p:nvSpPr>
        <p:spPr>
          <a:xfrm>
            <a:off x="558165" y="1018511"/>
            <a:ext cx="58860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ataset</a:t>
            </a:r>
            <a:r>
              <a:rPr lang="pt-B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utilizado contém 1010 registros dos gostos musicais de pessoas da Eslováquia com idades entre 15 e 30 anos. Os 17 gêneros musicais são:</a:t>
            </a:r>
          </a:p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B499F-8F84-7569-9041-7F8F5F582193}"/>
              </a:ext>
            </a:extLst>
          </p:cNvPr>
          <p:cNvSpPr txBox="1"/>
          <p:nvPr/>
        </p:nvSpPr>
        <p:spPr>
          <a:xfrm>
            <a:off x="417885" y="4923085"/>
            <a:ext cx="615505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entrevistados deram notas de 1 a 5 para todos os gêneros,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correspondendo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escala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qualitativa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onde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1 = “Don't enjoy at all” e 5 = "Enjoy very much“.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CA99-72C7-506A-6136-FDAE14E6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  <a:latin typeface="Garamond" panose="02020404030301010803" pitchFamily="18" charset="0"/>
              </a:rPr>
              <a:t>Modelos utilizados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D300F-7D88-BDAB-8149-8CD78230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96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69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Barco de papel amarelo a liderar entre vários barcos brancos">
            <a:extLst>
              <a:ext uri="{FF2B5EF4-FFF2-40B4-BE49-F238E27FC236}">
                <a16:creationId xmlns:a16="http://schemas.microsoft.com/office/drawing/2014/main" id="{41B2D2C9-FD01-7D40-BEF9-F4EE99F2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54033-D02F-C588-5676-18878100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Apresentação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do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Colab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7E3F-3853-0A1B-1DE8-68A14023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75" y="1017139"/>
            <a:ext cx="5175450" cy="760412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Conclusões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2113-050E-9812-969D-BD2E2D91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592" y="2032491"/>
            <a:ext cx="7047866" cy="350752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modelo que apresentou os resultados mais consistentes foi 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Agglomerative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Linkage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do tipo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ward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esse modelo obtivemos 3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09CF-A799-FA60-12FC-C3AD774A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CEF6-68AB-A3DB-D719-358C09A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1º grupo: Pop, Rock, Latino e Dance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2º grupo: Rock,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Metal/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HardRock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Rock’n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3º grupo: Pop,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Hiphop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/Rap e Dance</a:t>
            </a:r>
          </a:p>
        </p:txBody>
      </p:sp>
    </p:spTree>
    <p:extLst>
      <p:ext uri="{BB962C8B-B14F-4D97-AF65-F5344CB8AC3E}">
        <p14:creationId xmlns:p14="http://schemas.microsoft.com/office/powerpoint/2010/main" val="7033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D33-FEFD-3E9E-08D2-83B8A1BA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76"/>
            <a:ext cx="10515600" cy="88832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Possível programação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28E93-5870-6E60-4B06-81AC5E3F0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006" y="1253331"/>
                <a:ext cx="10515600" cy="521938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1º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1: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2: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𝑅𝑜𝑐𝑘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3: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𝐿𝑎𝑡𝑖𝑛𝑜</m:t>
                            </m:r>
                          </m:e>
                        </m:eqArr>
                      </m:e>
                    </m:d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º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1: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𝑅𝑜𝑐𝑘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2: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𝑀𝑒𝑡𝑎𝑙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𝑜𝑟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𝐻𝑎𝑟𝑑𝑟𝑜𝑐𝑘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3: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𝐴𝑙𝑡𝑒𝑟𝑛𝑎𝑡𝑖𝑣𝑒</m:t>
                            </m:r>
                          </m:e>
                        </m:eqArr>
                      </m:e>
                    </m:d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º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1: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𝐻𝑖𝑝h𝑜𝑝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𝑅𝑎𝑝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2: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</m:t>
                            </m:r>
                          </m: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𝑃𝑎𝑙𝑐𝑜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3: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𝐷𝑎𝑛𝑐𝑒</m:t>
                            </m:r>
                          </m:e>
                        </m:eqArr>
                      </m:e>
                    </m:d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28E93-5870-6E60-4B06-81AC5E3F0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006" y="1253331"/>
                <a:ext cx="10515600" cy="52193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574003D-FA37-6BD3-0046-79F31D95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70" y="3798729"/>
            <a:ext cx="3067730" cy="29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83088C-A846-1116-7C12-82488F8D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84" y="2499088"/>
            <a:ext cx="3067200" cy="297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A9C5E1-BC32-5DEB-B82A-1D3F90B2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49" y="512364"/>
            <a:ext cx="3067200" cy="291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9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274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Roboto</vt:lpstr>
      <vt:lpstr>Office Theme</vt:lpstr>
      <vt:lpstr>Machine Learning II  Projeto 2 Modelo não supervisionado</vt:lpstr>
      <vt:lpstr>Cenário</vt:lpstr>
      <vt:lpstr>Cenário</vt:lpstr>
      <vt:lpstr>Sobre o Dataset</vt:lpstr>
      <vt:lpstr>Modelos utilizados</vt:lpstr>
      <vt:lpstr>Apresentação do Colab</vt:lpstr>
      <vt:lpstr>Conclusões</vt:lpstr>
      <vt:lpstr>Clusters</vt:lpstr>
      <vt:lpstr>Possível programação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Botelho</dc:creator>
  <cp:lastModifiedBy>IGP Joinville</cp:lastModifiedBy>
  <cp:revision>15</cp:revision>
  <dcterms:created xsi:type="dcterms:W3CDTF">2023-10-15T17:54:17Z</dcterms:created>
  <dcterms:modified xsi:type="dcterms:W3CDTF">2023-10-16T21:01:04Z</dcterms:modified>
</cp:coreProperties>
</file>