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B800"/>
    <a:srgbClr val="FF3D2D"/>
    <a:srgbClr val="001C2C"/>
    <a:srgbClr val="160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Tuesday, March 21,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43390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Tuesday, March 21,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53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Tuesday, March 21,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26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Tuesday, March 21,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270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Tuesday, March 21,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722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Tuesday, March 21,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969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Tuesday, March 21,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151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Tuesday, March 21,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07448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Tuesday, March 21,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980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Tuesday, March 21,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95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Tuesday, March 21,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949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Tuesday, March 21,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4240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76048" y="1790728"/>
            <a:ext cx="3565524" cy="1167074"/>
          </a:xfrm>
        </p:spPr>
        <p:txBody>
          <a:bodyPr anchor="b">
            <a:noAutofit/>
          </a:bodyPr>
          <a:lstStyle/>
          <a:p>
            <a:r>
              <a:rPr lang="pt-BR" sz="6000" dirty="0">
                <a:ea typeface="+mn-lt"/>
                <a:cs typeface="+mn-lt"/>
              </a:rPr>
              <a:t>Jornada do Campeão</a:t>
            </a:r>
            <a:endParaRPr lang="de-DE" sz="6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76047" y="3403314"/>
            <a:ext cx="3565525" cy="1731656"/>
          </a:xfrm>
        </p:spPr>
        <p:txBody>
          <a:bodyPr vert="horz" wrap="square" lIns="0" tIns="0" rIns="0" bIns="0" rtlCol="0" anchor="t">
            <a:normAutofit/>
          </a:bodyPr>
          <a:lstStyle/>
          <a:p>
            <a:r>
              <a:rPr lang="de-DE" sz="2000" dirty="0">
                <a:solidFill>
                  <a:schemeClr val="tx1">
                    <a:alpha val="60000"/>
                  </a:schemeClr>
                </a:solidFill>
                <a:ea typeface="Source Sans Pro"/>
              </a:rPr>
              <a:t>Projeto de Jogos</a:t>
            </a:r>
            <a:endParaRPr lang="de-DE" sz="2000" dirty="0">
              <a:solidFill>
                <a:schemeClr val="tx1">
                  <a:alpha val="60000"/>
                </a:schemeClr>
              </a:solidFill>
            </a:endParaRPr>
          </a:p>
        </p:txBody>
      </p:sp>
      <p:grpSp>
        <p:nvGrpSpPr>
          <p:cNvPr id="31" name="Group 10">
            <a:extLst>
              <a:ext uri="{FF2B5EF4-FFF2-40B4-BE49-F238E27FC236}">
                <a16:creationId xmlns:a16="http://schemas.microsoft.com/office/drawing/2014/main" id="{4592A8CB-0B0A-43A5-86F4-712B0C469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41850" y="444676"/>
            <a:ext cx="667802" cy="631474"/>
            <a:chOff x="10478914" y="1506691"/>
            <a:chExt cx="667802" cy="63147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C63B2AC-3D19-416D-A37F-2DDA8A365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Oval 12">
              <a:extLst>
                <a:ext uri="{FF2B5EF4-FFF2-40B4-BE49-F238E27FC236}">
                  <a16:creationId xmlns:a16="http://schemas.microsoft.com/office/drawing/2014/main" id="{8A474391-1271-45F9-A39C-8641371AB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41AC6C06-99FE-4BA1-BC82-8406A424C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16">
            <a:extLst>
              <a:ext uri="{FF2B5EF4-FFF2-40B4-BE49-F238E27FC236}">
                <a16:creationId xmlns:a16="http://schemas.microsoft.com/office/drawing/2014/main" id="{7AEC842D-C905-4DEA-B1C3-CA51995C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21219" y="5433223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5FDD91E-6962-EF5D-7799-973973DAD82C}"/>
              </a:ext>
            </a:extLst>
          </p:cNvPr>
          <p:cNvSpPr/>
          <p:nvPr/>
        </p:nvSpPr>
        <p:spPr>
          <a:xfrm>
            <a:off x="4116387" y="0"/>
            <a:ext cx="8075613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5C4BC8-CDE3-31A0-3E83-85A90CDBA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Nível de esforço x valor de negócio</a:t>
            </a:r>
            <a:br>
              <a:rPr lang="pt-BR" dirty="0"/>
            </a:br>
            <a:endParaRPr lang="pt-BR" dirty="0"/>
          </a:p>
        </p:txBody>
      </p:sp>
      <p:pic>
        <p:nvPicPr>
          <p:cNvPr id="8" name="Espaço Reservado para Conteúdo 7" descr="Diagrama&#10;&#10;Descrição gerada automaticamente">
            <a:extLst>
              <a:ext uri="{FF2B5EF4-FFF2-40B4-BE49-F238E27FC236}">
                <a16:creationId xmlns:a16="http://schemas.microsoft.com/office/drawing/2014/main" id="{78A2EDFC-0575-FB10-D465-11831028B3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3829"/>
          </a:xfrm>
        </p:spPr>
      </p:pic>
    </p:spTree>
    <p:extLst>
      <p:ext uri="{BB962C8B-B14F-4D97-AF65-F5344CB8AC3E}">
        <p14:creationId xmlns:p14="http://schemas.microsoft.com/office/powerpoint/2010/main" val="1285557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F33FF1-A2DB-9AF5-E547-346120484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 descr="Tabela&#10;&#10;Descrição gerada automaticamente com confiança baixa">
            <a:extLst>
              <a:ext uri="{FF2B5EF4-FFF2-40B4-BE49-F238E27FC236}">
                <a16:creationId xmlns:a16="http://schemas.microsoft.com/office/drawing/2014/main" id="{30E30B47-1222-1AA4-9024-6F54138635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5314"/>
            <a:ext cx="12321151" cy="6923314"/>
          </a:xfrm>
        </p:spPr>
      </p:pic>
    </p:spTree>
    <p:extLst>
      <p:ext uri="{BB962C8B-B14F-4D97-AF65-F5344CB8AC3E}">
        <p14:creationId xmlns:p14="http://schemas.microsoft.com/office/powerpoint/2010/main" val="3406573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7F0F4A-2939-FB17-030C-5C7FFB090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 descr="Tabela&#10;&#10;Descrição gerada automaticamente com confiança baixa">
            <a:extLst>
              <a:ext uri="{FF2B5EF4-FFF2-40B4-BE49-F238E27FC236}">
                <a16:creationId xmlns:a16="http://schemas.microsoft.com/office/drawing/2014/main" id="{374E4476-5DAF-2C35-D9CB-C266C7F5D4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4914" cy="6858000"/>
          </a:xfrm>
        </p:spPr>
      </p:pic>
    </p:spTree>
    <p:extLst>
      <p:ext uri="{BB962C8B-B14F-4D97-AF65-F5344CB8AC3E}">
        <p14:creationId xmlns:p14="http://schemas.microsoft.com/office/powerpoint/2010/main" val="4144309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D2CF8C-5ADA-AAF8-47C0-9CC2554F3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 descr="Tabela&#10;&#10;Descrição gerada automaticamente com confiança baixa">
            <a:extLst>
              <a:ext uri="{FF2B5EF4-FFF2-40B4-BE49-F238E27FC236}">
                <a16:creationId xmlns:a16="http://schemas.microsoft.com/office/drawing/2014/main" id="{D3A7BD60-C151-F05B-4A8B-8A9E4BD81B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4915" cy="6858000"/>
          </a:xfrm>
        </p:spPr>
      </p:pic>
    </p:spTree>
    <p:extLst>
      <p:ext uri="{BB962C8B-B14F-4D97-AF65-F5344CB8AC3E}">
        <p14:creationId xmlns:p14="http://schemas.microsoft.com/office/powerpoint/2010/main" val="3914904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D8773C-71D0-B2E3-C88B-789AA08C2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" name="Espaço Reservado para Conteúdo 6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ABCCEC51-72FE-D3D8-0623-796678A33E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3830"/>
          </a:xfrm>
        </p:spPr>
      </p:pic>
    </p:spTree>
    <p:extLst>
      <p:ext uri="{BB962C8B-B14F-4D97-AF65-F5344CB8AC3E}">
        <p14:creationId xmlns:p14="http://schemas.microsoft.com/office/powerpoint/2010/main" val="194347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A26916-FD60-C6DB-5EC8-A0CAC73B4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121" y="474016"/>
            <a:ext cx="11091600" cy="1332000"/>
          </a:xfrm>
        </p:spPr>
        <p:txBody>
          <a:bodyPr>
            <a:normAutofit/>
          </a:bodyPr>
          <a:lstStyle/>
          <a:p>
            <a:r>
              <a:rPr lang="pt-BR" sz="4400">
                <a:ea typeface="+mj-lt"/>
                <a:cs typeface="+mj-lt"/>
              </a:rPr>
              <a:t>VISÃO DO PRODUTO</a:t>
            </a:r>
            <a:endParaRPr lang="pt-BR" sz="440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7EB61D5-9B3D-FD6C-7894-B263892FE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122" y="1306043"/>
            <a:ext cx="11090274" cy="3979625"/>
          </a:xfrm>
        </p:spPr>
        <p:txBody>
          <a:bodyPr vert="horz" wrap="square" lIns="0" tIns="0" rIns="0" bIns="0" rtlCol="0" anchor="t">
            <a:normAutofit/>
          </a:bodyPr>
          <a:lstStyle/>
          <a:p>
            <a:pPr marL="0" indent="0">
              <a:buNone/>
            </a:pPr>
            <a:endParaRPr lang="pt-BR" dirty="0">
              <a:solidFill>
                <a:srgbClr val="FFFFFF">
                  <a:alpha val="60000"/>
                </a:srgbClr>
              </a:solidFill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Para alunos do ensino fundamental, com idades de 7 a 11 anos, cujo  necessitam do aprendizado de inglês, Jornada do Campeão é um jogo que auxilia no aprendizado das crianças de maneira eficiente e descontraída. Diferentemente de outros jogos educativos, o nosso produto aproxima as crianças de uma possível realidade, a integração no mundo dos E-sports. </a:t>
            </a:r>
            <a:endParaRPr lang="pt-BR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2863268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076D26-BFC5-2697-1E34-6FAE31384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640" y="295275"/>
            <a:ext cx="11091600" cy="1332000"/>
          </a:xfrm>
        </p:spPr>
        <p:txBody>
          <a:bodyPr/>
          <a:lstStyle/>
          <a:p>
            <a:r>
              <a:rPr lang="pt-BR" sz="4400" b="1" cap="all">
                <a:ea typeface="+mj-lt"/>
                <a:cs typeface="+mj-lt"/>
              </a:rPr>
              <a:t>É / NÃO É – FAZ / NÃO FAZ</a:t>
            </a:r>
            <a:endParaRPr lang="pt-BR" sz="4400">
              <a:ea typeface="+mj-lt"/>
              <a:cs typeface="+mj-lt"/>
            </a:endParaRPr>
          </a:p>
          <a:p>
            <a:endParaRPr lang="pt-BR"/>
          </a:p>
        </p:txBody>
      </p: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7FEB381A-8E0A-BCE8-5244-D2C589376563}"/>
              </a:ext>
            </a:extLst>
          </p:cNvPr>
          <p:cNvCxnSpPr/>
          <p:nvPr/>
        </p:nvCxnSpPr>
        <p:spPr>
          <a:xfrm>
            <a:off x="6062134" y="920987"/>
            <a:ext cx="20697" cy="5890917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0D7AF220-3541-90AA-F509-B0D807FAD53F}"/>
              </a:ext>
            </a:extLst>
          </p:cNvPr>
          <p:cNvCxnSpPr/>
          <p:nvPr/>
        </p:nvCxnSpPr>
        <p:spPr>
          <a:xfrm flipV="1">
            <a:off x="551158" y="3417595"/>
            <a:ext cx="11093213" cy="752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2D03F33E-9583-D54A-58CA-D5B812B8427A}"/>
              </a:ext>
            </a:extLst>
          </p:cNvPr>
          <p:cNvSpPr txBox="1"/>
          <p:nvPr/>
        </p:nvSpPr>
        <p:spPr>
          <a:xfrm>
            <a:off x="526815" y="1063037"/>
            <a:ext cx="5428074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dirty="0">
                <a:ea typeface="Source Sans Pro"/>
              </a:rPr>
              <a:t>    </a:t>
            </a:r>
            <a:r>
              <a:rPr lang="pt-BR" sz="3600" dirty="0">
                <a:ea typeface="Source Sans Pro"/>
              </a:rPr>
              <a:t>É:</a:t>
            </a:r>
          </a:p>
          <a:p>
            <a:pPr marL="285750" indent="-285750">
              <a:buFont typeface="Arial"/>
              <a:buChar char="•"/>
            </a:pPr>
            <a:r>
              <a:rPr lang="pt-BR" dirty="0">
                <a:ea typeface="Source Sans Pro"/>
              </a:rPr>
              <a:t>É um jogo executável no CMD</a:t>
            </a:r>
          </a:p>
          <a:p>
            <a:pPr marL="285750" indent="-285750">
              <a:buFont typeface="Arial"/>
              <a:buChar char="•"/>
            </a:pPr>
            <a:r>
              <a:rPr lang="pt-BR" dirty="0">
                <a:ea typeface="Source Sans Pro"/>
              </a:rPr>
              <a:t>Focado no aprendizado</a:t>
            </a:r>
          </a:p>
          <a:p>
            <a:pPr marL="285750" indent="-285750">
              <a:buFont typeface="Arial"/>
              <a:buChar char="•"/>
            </a:pPr>
            <a:r>
              <a:rPr lang="pt-BR" dirty="0">
                <a:ea typeface="Source Sans Pro"/>
              </a:rPr>
              <a:t>Jogo de inglês  básico</a:t>
            </a:r>
          </a:p>
          <a:p>
            <a:pPr marL="285750" indent="-285750">
              <a:buFont typeface="Arial"/>
              <a:buChar char="•"/>
            </a:pPr>
            <a:endParaRPr lang="pt-BR" dirty="0">
              <a:ea typeface="Source Sans Pro"/>
            </a:endParaRPr>
          </a:p>
          <a:p>
            <a:endParaRPr lang="pt-BR" dirty="0">
              <a:ea typeface="Source Sans Pro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AAB74A5-589D-5105-90F1-578753422193}"/>
              </a:ext>
            </a:extLst>
          </p:cNvPr>
          <p:cNvSpPr txBox="1"/>
          <p:nvPr/>
        </p:nvSpPr>
        <p:spPr>
          <a:xfrm>
            <a:off x="6171259" y="1063036"/>
            <a:ext cx="5399851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600" dirty="0">
                <a:ea typeface="Source Sans Pro"/>
              </a:rPr>
              <a:t>   NÃO É:</a:t>
            </a:r>
            <a:endParaRPr lang="pt-BR" dirty="0"/>
          </a:p>
          <a:p>
            <a:pPr marL="285750" indent="-285750">
              <a:buFont typeface="Arial"/>
              <a:buChar char="•"/>
            </a:pPr>
            <a:r>
              <a:rPr lang="pt-BR" dirty="0">
                <a:ea typeface="Source Sans Pro"/>
              </a:rPr>
              <a:t>Um jogo de hipertexto</a:t>
            </a:r>
          </a:p>
          <a:p>
            <a:pPr marL="285750" indent="-285750">
              <a:buFont typeface="Arial"/>
              <a:buChar char="•"/>
            </a:pPr>
            <a:r>
              <a:rPr lang="pt-BR" dirty="0">
                <a:ea typeface="Source Sans Pro"/>
              </a:rPr>
              <a:t>Um app de celular</a:t>
            </a:r>
          </a:p>
          <a:p>
            <a:pPr marL="285750" indent="-285750">
              <a:buFont typeface="Arial"/>
              <a:buChar char="•"/>
            </a:pPr>
            <a:r>
              <a:rPr lang="pt-BR" dirty="0">
                <a:ea typeface="Source Sans Pro"/>
              </a:rPr>
              <a:t>Online</a:t>
            </a:r>
          </a:p>
          <a:p>
            <a:pPr marL="285750" indent="-285750">
              <a:buFont typeface="Arial"/>
              <a:buChar char="•"/>
            </a:pPr>
            <a:r>
              <a:rPr lang="pt-BR" dirty="0">
                <a:ea typeface="Source Sans Pro"/>
              </a:rPr>
              <a:t>Jogo físico 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96A6E57-A8B2-C273-2DC7-3BDCA0972024}"/>
              </a:ext>
            </a:extLst>
          </p:cNvPr>
          <p:cNvSpPr txBox="1"/>
          <p:nvPr/>
        </p:nvSpPr>
        <p:spPr>
          <a:xfrm>
            <a:off x="6171259" y="3612444"/>
            <a:ext cx="5465702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600" dirty="0">
                <a:ea typeface="Source Sans Pro"/>
              </a:rPr>
              <a:t>   NÃO FAZ: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ea typeface="Source Sans Pro"/>
              </a:rPr>
              <a:t>Não abrange outras matérias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ea typeface="Source Sans Pro"/>
              </a:rPr>
              <a:t>Sistema de avaliação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ea typeface="Source Sans Pro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0F4F294-E922-11F3-72E5-1D94FEED626A}"/>
              </a:ext>
            </a:extLst>
          </p:cNvPr>
          <p:cNvSpPr txBox="1"/>
          <p:nvPr/>
        </p:nvSpPr>
        <p:spPr>
          <a:xfrm>
            <a:off x="555036" y="3612443"/>
            <a:ext cx="5456296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600" dirty="0">
                <a:ea typeface="Source Sans Pro"/>
              </a:rPr>
              <a:t>   FAZ:</a:t>
            </a:r>
            <a:endParaRPr lang="pt-BR" dirty="0"/>
          </a:p>
          <a:p>
            <a:pPr marL="285750" indent="-285750">
              <a:buFont typeface="Arial"/>
              <a:buChar char="•"/>
            </a:pPr>
            <a:r>
              <a:rPr lang="pt-BR" dirty="0">
                <a:ea typeface="Source Sans Pro"/>
              </a:rPr>
              <a:t>Auxilia no aprendizado da matéria de inglês</a:t>
            </a:r>
            <a:endParaRPr lang="pt-BR" dirty="0"/>
          </a:p>
          <a:p>
            <a:pPr marL="285750" indent="-285750">
              <a:buFont typeface="Arial"/>
              <a:buChar char="•"/>
            </a:pPr>
            <a:endParaRPr lang="pt-BR" dirty="0"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3018649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2EA645-31E8-A6DA-35C7-CE1AF7A91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1A3140C-6202-2707-6D04-77358D498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Auxiliar no aprendizado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Divertir a criança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Ajudar o professor em sala de aula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3952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38EDD7-5078-880A-5E43-E94A25593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2998673" cy="739198"/>
          </a:xfrm>
        </p:spPr>
        <p:txBody>
          <a:bodyPr/>
          <a:lstStyle/>
          <a:p>
            <a:r>
              <a:rPr lang="pt-BR" dirty="0"/>
              <a:t>PERSONAS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86AA56-77CA-A447-C435-D5F060117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925" y="1427596"/>
            <a:ext cx="4935537" cy="2359048"/>
          </a:xfrm>
        </p:spPr>
        <p:txBody>
          <a:bodyPr/>
          <a:lstStyle/>
          <a:p>
            <a:r>
              <a:rPr lang="pt-BR" dirty="0"/>
              <a:t>Personagem principal:     Dante  Guima</a:t>
            </a:r>
          </a:p>
          <a:p>
            <a:r>
              <a:rPr lang="pt-BR" dirty="0"/>
              <a:t> </a:t>
            </a:r>
          </a:p>
          <a:p>
            <a:pPr marL="0" indent="0">
              <a:buNone/>
            </a:pPr>
            <a:r>
              <a:rPr lang="pt-BR" dirty="0"/>
              <a:t>     </a:t>
            </a:r>
          </a:p>
        </p:txBody>
      </p: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367FD089-42DA-A6B0-E2FA-F0E8CF2563C0}"/>
              </a:ext>
            </a:extLst>
          </p:cNvPr>
          <p:cNvCxnSpPr>
            <a:cxnSpLocks/>
          </p:cNvCxnSpPr>
          <p:nvPr/>
        </p:nvCxnSpPr>
        <p:spPr>
          <a:xfrm flipV="1">
            <a:off x="550862" y="3425237"/>
            <a:ext cx="11093213" cy="752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F3747276-5E78-5403-2073-000C2205F25C}"/>
              </a:ext>
            </a:extLst>
          </p:cNvPr>
          <p:cNvCxnSpPr>
            <a:cxnSpLocks/>
          </p:cNvCxnSpPr>
          <p:nvPr/>
        </p:nvCxnSpPr>
        <p:spPr>
          <a:xfrm flipV="1">
            <a:off x="5917946" y="1213658"/>
            <a:ext cx="0" cy="5145972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m 13" descr="Uma imagem contendo Site&#10;&#10;Descrição gerada automaticamente">
            <a:extLst>
              <a:ext uri="{FF2B5EF4-FFF2-40B4-BE49-F238E27FC236}">
                <a16:creationId xmlns:a16="http://schemas.microsoft.com/office/drawing/2014/main" id="{69915EFF-1FB0-E395-0F46-0D781C71D3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28"/>
            <a:ext cx="12192000" cy="685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561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B2FCFB-DBB2-98E4-E206-76456A830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 descr="Uma imagem contendo Site&#10;&#10;Descrição gerada automaticamente">
            <a:extLst>
              <a:ext uri="{FF2B5EF4-FFF2-40B4-BE49-F238E27FC236}">
                <a16:creationId xmlns:a16="http://schemas.microsoft.com/office/drawing/2014/main" id="{43793230-C2F9-E055-A3FD-D1423CE64D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4915" cy="6858000"/>
          </a:xfrm>
        </p:spPr>
      </p:pic>
    </p:spTree>
    <p:extLst>
      <p:ext uri="{BB962C8B-B14F-4D97-AF65-F5344CB8AC3E}">
        <p14:creationId xmlns:p14="http://schemas.microsoft.com/office/powerpoint/2010/main" val="1224345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6E28B1-1CDF-4CD5-BE39-01CE381F7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 descr="Uma imagem contendo Linha do tempo&#10;&#10;Descrição gerada automaticamente">
            <a:extLst>
              <a:ext uri="{FF2B5EF4-FFF2-40B4-BE49-F238E27FC236}">
                <a16:creationId xmlns:a16="http://schemas.microsoft.com/office/drawing/2014/main" id="{892152E6-18C1-F4E6-DA5A-E2F5C897A6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57"/>
            <a:ext cx="12192000" cy="685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638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EAEA69-F246-3B35-FFF6-E45F3B2E7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PERSONAS X OBJETIVOS</a:t>
            </a:r>
          </a:p>
        </p:txBody>
      </p:sp>
      <p:pic>
        <p:nvPicPr>
          <p:cNvPr id="4" name="Imagem 3" descr="Tabela&#10;&#10;Descrição gerada automaticamente">
            <a:extLst>
              <a:ext uri="{FF2B5EF4-FFF2-40B4-BE49-F238E27FC236}">
                <a16:creationId xmlns:a16="http://schemas.microsoft.com/office/drawing/2014/main" id="{BEEA1FC6-355F-FB65-99B2-DAA7357D87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" y="4762"/>
            <a:ext cx="12182475" cy="684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949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54D6D0-26E1-2265-6ED3-A35331958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entendimento de negócio x Certeza técnica</a:t>
            </a:r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69704A6F-5104-BC3F-82F6-A80964F52863}"/>
              </a:ext>
            </a:extLst>
          </p:cNvPr>
          <p:cNvSpPr/>
          <p:nvPr/>
        </p:nvSpPr>
        <p:spPr>
          <a:xfrm>
            <a:off x="2119745" y="3067396"/>
            <a:ext cx="2385753" cy="361604"/>
          </a:xfrm>
          <a:prstGeom prst="rect">
            <a:avLst/>
          </a:prstGeom>
          <a:solidFill>
            <a:srgbClr val="FF3D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Espaço Reservado para Conteúdo 5" descr="Diagrama&#10;&#10;Descrição gerada automaticamente">
            <a:extLst>
              <a:ext uri="{FF2B5EF4-FFF2-40B4-BE49-F238E27FC236}">
                <a16:creationId xmlns:a16="http://schemas.microsoft.com/office/drawing/2014/main" id="{5024916F-6AA5-949B-C390-9B6A6D1EA2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9418" cy="6858000"/>
          </a:xfrm>
        </p:spPr>
      </p:pic>
    </p:spTree>
    <p:extLst>
      <p:ext uri="{BB962C8B-B14F-4D97-AF65-F5344CB8AC3E}">
        <p14:creationId xmlns:p14="http://schemas.microsoft.com/office/powerpoint/2010/main" val="1198051732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RegularSeedRightStep">
      <a:dk1>
        <a:srgbClr val="000000"/>
      </a:dk1>
      <a:lt1>
        <a:srgbClr val="FFFFFF"/>
      </a:lt1>
      <a:dk2>
        <a:srgbClr val="1C2732"/>
      </a:dk2>
      <a:lt2>
        <a:srgbClr val="F3F0F1"/>
      </a:lt2>
      <a:accent1>
        <a:srgbClr val="21B780"/>
      </a:accent1>
      <a:accent2>
        <a:srgbClr val="14B2BA"/>
      </a:accent2>
      <a:accent3>
        <a:srgbClr val="298EE7"/>
      </a:accent3>
      <a:accent4>
        <a:srgbClr val="2C40D9"/>
      </a:accent4>
      <a:accent5>
        <a:srgbClr val="6229E7"/>
      </a:accent5>
      <a:accent6>
        <a:srgbClr val="A017D5"/>
      </a:accent6>
      <a:hlink>
        <a:srgbClr val="BF3F6E"/>
      </a:hlink>
      <a:folHlink>
        <a:srgbClr val="7F7F7F"/>
      </a:folHlink>
    </a:clrScheme>
    <a:fontScheme name="Float">
      <a:majorFont>
        <a:latin typeface="Sitka Heading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172</Words>
  <Application>Microsoft Office PowerPoint</Application>
  <PresentationFormat>Widescreen</PresentationFormat>
  <Paragraphs>31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9" baseType="lpstr">
      <vt:lpstr>Arial</vt:lpstr>
      <vt:lpstr>Calibri</vt:lpstr>
      <vt:lpstr>Sitka Heading</vt:lpstr>
      <vt:lpstr>Source Sans Pro</vt:lpstr>
      <vt:lpstr>3DFloatVTI</vt:lpstr>
      <vt:lpstr>Jornada do Campeão</vt:lpstr>
      <vt:lpstr>VISÃO DO PRODUTO</vt:lpstr>
      <vt:lpstr>É / NÃO É – FAZ / NÃO FAZ </vt:lpstr>
      <vt:lpstr>OBJETIVOS</vt:lpstr>
      <vt:lpstr>PERSONAS</vt:lpstr>
      <vt:lpstr>Apresentação do PowerPoint</vt:lpstr>
      <vt:lpstr>Apresentação do PowerPoint</vt:lpstr>
      <vt:lpstr>PERSONAS X OBJETIVOS</vt:lpstr>
      <vt:lpstr>entendimento de negócio x Certeza técnica</vt:lpstr>
      <vt:lpstr>Nível de esforço x valor de negócio 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Murilo Santana</dc:creator>
  <cp:lastModifiedBy>Murilo Santana</cp:lastModifiedBy>
  <cp:revision>175</cp:revision>
  <dcterms:created xsi:type="dcterms:W3CDTF">2023-03-06T17:01:42Z</dcterms:created>
  <dcterms:modified xsi:type="dcterms:W3CDTF">2023-03-21T19:49:53Z</dcterms:modified>
</cp:coreProperties>
</file>