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BF10-D5F3-4575-9DFB-01AB985C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74D310-D759-4C8B-AD5B-BD355B3A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5057F-F47F-4CE0-9081-71D12CB0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5CB72-3E7C-451B-8326-A74C4FC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01C5D-BBD8-44A7-BF66-81A23781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BA1BD-D010-4DB7-A161-F565387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58D63-BEAC-41DF-B663-F0811013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30892-5B7F-4CCE-A517-61CBF3B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0BFF3-56E4-4A1F-9386-E700A03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BB2FA-44A9-4685-A705-2DDB158B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42560-28E7-4D51-944E-7A6BF9ED3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5E7521-2BD6-40A0-B7E6-EC1CE60D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355BA0-F0ED-45DC-AE5D-D3E0F0C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387CA-5E3A-4146-91EF-3670BFE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3B185-4986-4DC1-8DE1-141393B4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796E-EE2A-4C8C-ACDE-ED7FD48C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DC8E4-1EBF-4C20-A1CC-12C31215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A3A3C-A79C-412B-8879-7F6D8005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703BD-B2E9-4A38-9AE0-44C035D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F9FB4-726F-4897-8BB5-D3076533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F467-02FA-4AA9-A0CA-6A073D09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2C09F4-5161-446B-BB44-C8062854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F7E87D-DFDA-41B9-B067-CA62B6F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1F7CA-9F43-40F1-800A-37377A8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1FE4-3D17-4742-825E-4B7B6D48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58513-FA84-47B3-9271-6111083A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5462B-5FD0-41D7-9B91-3589A2AB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3DBE36-A109-488D-94CD-2B4C2D16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1302F7-DEC5-48A8-A64D-D2DA5090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56F1E5-434F-4C38-83C8-18EC5BD7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C7BA9-FD5C-4A37-A308-47F12E65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25710-A3F9-4D1C-8E30-22AF174D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ADFF1-19C8-47A5-94BB-CAD44F75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0F694-77C3-49D5-B1B3-E4A48EF0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2ACB3B-3A43-493A-8125-673357CF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379D04-8CEB-4E0D-B050-C918A2AA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8F1E8C-686B-4C4C-B707-5BF9452A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70B11-5139-4437-B04F-E760FB05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F4401C-5B44-4218-B29F-DBBD20E0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843BD-A87E-4B27-87CE-751D6F6B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E799C4-6571-4F17-9D89-3BBF13B1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7777C7-1156-4A10-9B8F-82C27D3A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F0750E-DE23-4ACB-AEC3-3BE78CD5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B2D1C-CD3B-4B8B-9634-43525DA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0658F9-0361-4BE4-9D84-322CAEA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0DA1DD-AC55-43B8-8B95-BAF45724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4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43B6-BC25-45AF-9AFD-0405FA7F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6D8AA-B88E-43E9-A053-2218E521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839DA-D000-4572-9947-714E998A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5BB9D-F14B-4FDA-A764-088B7C0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3E435-290F-44A9-BF3C-2E661B15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8BB82-CB4F-456B-99E9-E86161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BA28E-85E1-4052-92D1-5337CE1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ACB08F-56C4-4580-93B3-65CBCFB9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9B255-C10A-456F-8452-38905BDD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51A2A-4236-4AE8-9E3D-43F43E9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4496FF-E46A-424A-B3F1-63347FC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9CF7F8-3877-4336-8D2E-4C1BB12E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EAA466-4083-4A85-A859-18A07EC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2C38E-17FA-4789-BEA2-3BDC2DB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09B69-7AEB-43BF-B011-C9CFA2B48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BFDF-CB62-4570-A0AF-AB77E79BAA1F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92C51-1DD6-49B3-8FC6-2583E927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5F186-47C9-4941-8FF8-4228B9D1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D3A6-ED1B-47FB-93B1-9FC5F4686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A12D47E7-9977-452F-9655-EA037AC83DCD}"/>
              </a:ext>
            </a:extLst>
          </p:cNvPr>
          <p:cNvSpPr/>
          <p:nvPr/>
        </p:nvSpPr>
        <p:spPr>
          <a:xfrm>
            <a:off x="228597" y="147374"/>
            <a:ext cx="1048871" cy="914400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írculo Parcial 4">
            <a:extLst>
              <a:ext uri="{FF2B5EF4-FFF2-40B4-BE49-F238E27FC236}">
                <a16:creationId xmlns:a16="http://schemas.microsoft.com/office/drawing/2014/main" id="{B20E1DB7-B110-4C37-A0FA-ECF154AFF3B0}"/>
              </a:ext>
            </a:extLst>
          </p:cNvPr>
          <p:cNvSpPr/>
          <p:nvPr/>
        </p:nvSpPr>
        <p:spPr>
          <a:xfrm rot="10800000">
            <a:off x="10914530" y="5741894"/>
            <a:ext cx="1048871" cy="914400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DD457FA6-BB0C-4AB9-A41D-231A6058C431}"/>
              </a:ext>
            </a:extLst>
          </p:cNvPr>
          <p:cNvSpPr/>
          <p:nvPr/>
        </p:nvSpPr>
        <p:spPr>
          <a:xfrm rot="10800000">
            <a:off x="228598" y="5284694"/>
            <a:ext cx="1438836" cy="1371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F47FFB6-3B90-4E02-A5F4-8495052A2C77}"/>
              </a:ext>
            </a:extLst>
          </p:cNvPr>
          <p:cNvSpPr/>
          <p:nvPr/>
        </p:nvSpPr>
        <p:spPr>
          <a:xfrm>
            <a:off x="10524565" y="201705"/>
            <a:ext cx="1438836" cy="1371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1E221A-5571-41B0-83C0-0C438B81FFA0}"/>
              </a:ext>
            </a:extLst>
          </p:cNvPr>
          <p:cNvSpPr txBox="1"/>
          <p:nvPr/>
        </p:nvSpPr>
        <p:spPr>
          <a:xfrm>
            <a:off x="857245" y="404519"/>
            <a:ext cx="445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ACTUAL BUSINESS METHOD METRICS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9BBAF1-7752-4315-993A-22F1E6BD1A54}"/>
              </a:ext>
            </a:extLst>
          </p:cNvPr>
          <p:cNvSpPr txBox="1"/>
          <p:nvPr/>
        </p:nvSpPr>
        <p:spPr>
          <a:xfrm>
            <a:off x="6913600" y="5999038"/>
            <a:ext cx="48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PROPOSED BUSINESS METHOD METRICS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0C3084-D5C8-4453-9007-47F942B3B1C4}"/>
              </a:ext>
            </a:extLst>
          </p:cNvPr>
          <p:cNvSpPr txBox="1"/>
          <p:nvPr/>
        </p:nvSpPr>
        <p:spPr>
          <a:xfrm>
            <a:off x="224629" y="1254096"/>
            <a:ext cx="57015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actual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prevents</a:t>
            </a:r>
            <a:r>
              <a:rPr lang="pt-BR" dirty="0"/>
              <a:t> </a:t>
            </a:r>
            <a:r>
              <a:rPr lang="pt-BR" dirty="0" err="1"/>
              <a:t>fraudulent</a:t>
            </a:r>
            <a:r>
              <a:rPr lang="pt-BR" dirty="0"/>
              <a:t>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implemented</a:t>
            </a:r>
            <a:r>
              <a:rPr lang="pt-BR" dirty="0"/>
              <a:t>.</a:t>
            </a:r>
          </a:p>
          <a:p>
            <a:pPr algn="just"/>
            <a:endParaRPr lang="pt-BR" sz="1200" dirty="0"/>
          </a:p>
          <a:p>
            <a:pPr algn="just"/>
            <a:r>
              <a:rPr lang="pt-BR" dirty="0"/>
              <a:t>The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actual</a:t>
            </a:r>
            <a:r>
              <a:rPr lang="pt-BR" dirty="0"/>
              <a:t> </a:t>
            </a:r>
            <a:r>
              <a:rPr lang="pt-BR" dirty="0" err="1"/>
              <a:t>attempt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</a:t>
            </a:r>
            <a:r>
              <a:rPr lang="pt-BR" dirty="0" err="1"/>
              <a:t>fraudulent</a:t>
            </a:r>
            <a:r>
              <a:rPr lang="pt-BR" dirty="0"/>
              <a:t> </a:t>
            </a:r>
            <a:r>
              <a:rPr lang="pt-BR" dirty="0" err="1"/>
              <a:t>transactions</a:t>
            </a:r>
            <a:r>
              <a:rPr lang="pt-BR" dirty="0"/>
              <a:t>,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bank,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flag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 superior </a:t>
            </a:r>
            <a:r>
              <a:rPr lang="pt-BR" dirty="0" err="1"/>
              <a:t>than</a:t>
            </a:r>
            <a:r>
              <a:rPr lang="pt-BR" dirty="0"/>
              <a:t> $ 200,000.00.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03C892-9D42-4F6D-B200-D046D10D4BD6}"/>
              </a:ext>
            </a:extLst>
          </p:cNvPr>
          <p:cNvSpPr txBox="1"/>
          <p:nvPr/>
        </p:nvSpPr>
        <p:spPr>
          <a:xfrm>
            <a:off x="6939804" y="1722549"/>
            <a:ext cx="426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Precision</a:t>
            </a:r>
            <a:r>
              <a:rPr lang="pt-BR" sz="2000" b="1" dirty="0"/>
              <a:t> </a:t>
            </a:r>
            <a:r>
              <a:rPr lang="pt-BR" sz="2000" b="1" dirty="0" err="1"/>
              <a:t>Interval</a:t>
            </a:r>
            <a:r>
              <a:rPr lang="pt-BR" sz="2000" b="1" dirty="0"/>
              <a:t> </a:t>
            </a:r>
            <a:r>
              <a:rPr lang="pt-BR" sz="2000" b="1" dirty="0" err="1"/>
              <a:t>achieved</a:t>
            </a:r>
            <a:endParaRPr lang="pt-BR" sz="2000" b="1" dirty="0"/>
          </a:p>
          <a:p>
            <a:pPr algn="ctr"/>
            <a:endParaRPr lang="pt-BR" sz="800" b="1" dirty="0"/>
          </a:p>
          <a:p>
            <a:pPr algn="ctr"/>
            <a:r>
              <a:rPr lang="pt-BR" b="1" dirty="0"/>
              <a:t>95,48% </a:t>
            </a:r>
            <a:r>
              <a:rPr lang="pt-BR" b="1" dirty="0" err="1"/>
              <a:t>to</a:t>
            </a:r>
            <a:r>
              <a:rPr lang="pt-BR" b="1" dirty="0"/>
              <a:t> 98,70%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7EE244-4C01-45BD-B065-30668F9B7E7F}"/>
              </a:ext>
            </a:extLst>
          </p:cNvPr>
          <p:cNvSpPr txBox="1"/>
          <p:nvPr/>
        </p:nvSpPr>
        <p:spPr>
          <a:xfrm>
            <a:off x="6939804" y="2736941"/>
            <a:ext cx="426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Accuracy</a:t>
            </a:r>
            <a:r>
              <a:rPr lang="pt-BR" sz="2000" b="1" dirty="0"/>
              <a:t> </a:t>
            </a:r>
            <a:r>
              <a:rPr lang="pt-BR" sz="2000" b="1" dirty="0" err="1"/>
              <a:t>Interval</a:t>
            </a:r>
            <a:r>
              <a:rPr lang="pt-BR" sz="2000" b="1" dirty="0"/>
              <a:t> </a:t>
            </a:r>
            <a:r>
              <a:rPr lang="pt-BR" sz="2000" b="1" dirty="0" err="1"/>
              <a:t>achieved</a:t>
            </a:r>
            <a:endParaRPr lang="pt-BR" sz="2000" b="1" dirty="0"/>
          </a:p>
          <a:p>
            <a:pPr algn="ctr"/>
            <a:endParaRPr lang="pt-BR" sz="800" b="1" dirty="0"/>
          </a:p>
          <a:p>
            <a:pPr algn="ctr"/>
            <a:r>
              <a:rPr lang="pt-BR" b="1" dirty="0"/>
              <a:t>99,92% </a:t>
            </a:r>
            <a:r>
              <a:rPr lang="pt-BR" b="1" dirty="0" err="1"/>
              <a:t>to</a:t>
            </a:r>
            <a:r>
              <a:rPr lang="pt-BR" b="1" dirty="0"/>
              <a:t> 99,96%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8A286D-3792-4857-92B7-45FA1C8B2DE4}"/>
              </a:ext>
            </a:extLst>
          </p:cNvPr>
          <p:cNvSpPr txBox="1"/>
          <p:nvPr/>
        </p:nvSpPr>
        <p:spPr>
          <a:xfrm>
            <a:off x="948015" y="3217330"/>
            <a:ext cx="426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Precision</a:t>
            </a:r>
            <a:r>
              <a:rPr lang="pt-BR" sz="2000" b="1" dirty="0"/>
              <a:t> </a:t>
            </a:r>
            <a:r>
              <a:rPr lang="pt-BR" sz="2000" b="1" dirty="0" err="1"/>
              <a:t>Interval</a:t>
            </a:r>
            <a:r>
              <a:rPr lang="pt-BR" sz="2000" b="1" dirty="0"/>
              <a:t> </a:t>
            </a:r>
            <a:r>
              <a:rPr lang="pt-BR" sz="2000" b="1" dirty="0" err="1"/>
              <a:t>achieved</a:t>
            </a:r>
            <a:endParaRPr lang="pt-BR" sz="2000" b="1" dirty="0"/>
          </a:p>
          <a:p>
            <a:pPr algn="ctr"/>
            <a:endParaRPr lang="pt-BR" sz="800" b="1" dirty="0"/>
          </a:p>
          <a:p>
            <a:pPr algn="ctr"/>
            <a:r>
              <a:rPr lang="pt-BR" b="1" i="1" dirty="0"/>
              <a:t>No data </a:t>
            </a:r>
            <a:r>
              <a:rPr lang="pt-BR" b="1" i="1" dirty="0" err="1"/>
              <a:t>avaible</a:t>
            </a:r>
            <a:endParaRPr lang="pt-BR" b="1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ACE13F-C652-4C84-B130-4FC01D1F3377}"/>
              </a:ext>
            </a:extLst>
          </p:cNvPr>
          <p:cNvSpPr txBox="1"/>
          <p:nvPr/>
        </p:nvSpPr>
        <p:spPr>
          <a:xfrm>
            <a:off x="948015" y="4240649"/>
            <a:ext cx="426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Accuracy</a:t>
            </a:r>
            <a:r>
              <a:rPr lang="pt-BR" sz="2000" b="1" dirty="0"/>
              <a:t> </a:t>
            </a:r>
            <a:r>
              <a:rPr lang="pt-BR" sz="2000" b="1" dirty="0" err="1"/>
              <a:t>Interval</a:t>
            </a:r>
            <a:r>
              <a:rPr lang="pt-BR" sz="2000" b="1" dirty="0"/>
              <a:t> </a:t>
            </a:r>
            <a:r>
              <a:rPr lang="pt-BR" sz="2000" b="1" dirty="0" err="1"/>
              <a:t>achieved</a:t>
            </a:r>
            <a:endParaRPr lang="pt-BR" sz="2000" b="1" dirty="0"/>
          </a:p>
          <a:p>
            <a:pPr algn="ctr"/>
            <a:endParaRPr lang="pt-BR" sz="800" b="1" dirty="0"/>
          </a:p>
          <a:p>
            <a:pPr algn="ctr"/>
            <a:r>
              <a:rPr lang="pt-BR" b="1" i="1" dirty="0"/>
              <a:t>No data </a:t>
            </a:r>
            <a:r>
              <a:rPr lang="pt-BR" b="1" i="1" dirty="0" err="1"/>
              <a:t>avaible</a:t>
            </a:r>
            <a:endParaRPr lang="pt-BR" b="1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1E21C7-F5FD-4392-9444-38A1CEF2344F}"/>
              </a:ext>
            </a:extLst>
          </p:cNvPr>
          <p:cNvSpPr txBox="1"/>
          <p:nvPr/>
        </p:nvSpPr>
        <p:spPr>
          <a:xfrm>
            <a:off x="6261847" y="3726646"/>
            <a:ext cx="5701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Hire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Blocker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services</a:t>
            </a:r>
            <a:r>
              <a:rPr lang="pt-BR" dirty="0"/>
              <a:t>.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creates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,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large</a:t>
            </a:r>
            <a:r>
              <a:rPr lang="pt-BR" dirty="0"/>
              <a:t> bank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  <a:p>
            <a:pPr algn="just"/>
            <a:endParaRPr lang="pt-BR" sz="1200" dirty="0"/>
          </a:p>
          <a:p>
            <a:pPr algn="just"/>
            <a:r>
              <a:rPr lang="pt-BR" dirty="0"/>
              <a:t>It takes in </a:t>
            </a:r>
            <a:r>
              <a:rPr lang="pt-BR" dirty="0" err="1"/>
              <a:t>consideration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,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diferences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destination</a:t>
            </a:r>
            <a:r>
              <a:rPr lang="pt-BR" dirty="0"/>
              <a:t> </a:t>
            </a:r>
            <a:r>
              <a:rPr lang="pt-BR" dirty="0" err="1"/>
              <a:t>accounts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162538-C0EF-4566-8BBF-03B69061BAFA}"/>
              </a:ext>
            </a:extLst>
          </p:cNvPr>
          <p:cNvSpPr/>
          <p:nvPr/>
        </p:nvSpPr>
        <p:spPr>
          <a:xfrm>
            <a:off x="6078069" y="201705"/>
            <a:ext cx="94129" cy="645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A12D47E7-9977-452F-9655-EA037AC83DCD}"/>
              </a:ext>
            </a:extLst>
          </p:cNvPr>
          <p:cNvSpPr/>
          <p:nvPr/>
        </p:nvSpPr>
        <p:spPr>
          <a:xfrm>
            <a:off x="282904" y="280686"/>
            <a:ext cx="1616234" cy="1380913"/>
          </a:xfrm>
          <a:prstGeom prst="pie">
            <a:avLst>
              <a:gd name="adj1" fmla="val 5399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1E221A-5571-41B0-83C0-0C438B81FFA0}"/>
              </a:ext>
            </a:extLst>
          </p:cNvPr>
          <p:cNvSpPr txBox="1"/>
          <p:nvPr/>
        </p:nvSpPr>
        <p:spPr>
          <a:xfrm>
            <a:off x="1343669" y="582172"/>
            <a:ext cx="10565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BLOCKER FRAUD COMP. BUSINESS REVENUE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692406-2D77-4CFE-8D68-50A03A5D8181}"/>
              </a:ext>
            </a:extLst>
          </p:cNvPr>
          <p:cNvSpPr txBox="1"/>
          <p:nvPr/>
        </p:nvSpPr>
        <p:spPr>
          <a:xfrm>
            <a:off x="2782485" y="5231917"/>
            <a:ext cx="66270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/>
              <a:t>Worst</a:t>
            </a:r>
            <a:r>
              <a:rPr lang="pt-BR" sz="3200" b="1" dirty="0"/>
              <a:t> </a:t>
            </a:r>
            <a:r>
              <a:rPr lang="pt-BR" sz="3200" b="1" dirty="0" err="1"/>
              <a:t>scenario</a:t>
            </a:r>
            <a:r>
              <a:rPr lang="pt-BR" sz="3200" b="1" dirty="0"/>
              <a:t>: </a:t>
            </a:r>
            <a:r>
              <a:rPr lang="pt-BR" sz="3200" b="1" i="1" dirty="0"/>
              <a:t>$ 105,395,308.18</a:t>
            </a:r>
          </a:p>
          <a:p>
            <a:pPr algn="ctr"/>
            <a:endParaRPr lang="pt-BR" sz="1400" b="1" dirty="0"/>
          </a:p>
          <a:p>
            <a:pPr algn="ctr"/>
            <a:r>
              <a:rPr lang="pt-BR" sz="3200" b="1" dirty="0"/>
              <a:t>Best </a:t>
            </a:r>
            <a:r>
              <a:rPr lang="pt-BR" sz="3200" b="1" dirty="0" err="1"/>
              <a:t>scenario</a:t>
            </a:r>
            <a:r>
              <a:rPr lang="pt-BR" sz="3200" b="1" dirty="0"/>
              <a:t>:    </a:t>
            </a:r>
            <a:r>
              <a:rPr lang="pt-BR" sz="3200" b="1" i="1" dirty="0"/>
              <a:t>$ 132,667,313.49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77BE05-0E3C-4B7E-A4EC-D3331165D097}"/>
              </a:ext>
            </a:extLst>
          </p:cNvPr>
          <p:cNvSpPr txBox="1"/>
          <p:nvPr/>
        </p:nvSpPr>
        <p:spPr>
          <a:xfrm>
            <a:off x="1343669" y="1828799"/>
            <a:ext cx="9585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bank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hire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Blocker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services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taking</a:t>
            </a:r>
            <a:r>
              <a:rPr lang="pt-BR" dirty="0"/>
              <a:t> in </a:t>
            </a:r>
            <a:r>
              <a:rPr lang="pt-BR" dirty="0" err="1"/>
              <a:t>account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: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Blocker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receives</a:t>
            </a:r>
            <a:r>
              <a:rPr lang="pt-BR" dirty="0"/>
              <a:t> 25%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truly</a:t>
            </a:r>
            <a:r>
              <a:rPr lang="pt-BR" dirty="0"/>
              <a:t> </a:t>
            </a:r>
            <a:r>
              <a:rPr lang="pt-BR" dirty="0" err="1"/>
              <a:t>decteted</a:t>
            </a:r>
            <a:r>
              <a:rPr lang="pt-BR" dirty="0"/>
              <a:t> as a </a:t>
            </a:r>
            <a:r>
              <a:rPr lang="pt-BR" dirty="0" err="1"/>
              <a:t>fraud</a:t>
            </a:r>
            <a:endParaRPr lang="pt-BR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Blocker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receives</a:t>
            </a:r>
            <a:r>
              <a:rPr lang="pt-BR" dirty="0"/>
              <a:t> 5%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falsely</a:t>
            </a:r>
            <a:r>
              <a:rPr lang="pt-BR" dirty="0"/>
              <a:t> </a:t>
            </a:r>
            <a:r>
              <a:rPr lang="pt-BR" dirty="0" err="1"/>
              <a:t>detected</a:t>
            </a:r>
            <a:r>
              <a:rPr lang="pt-BR" dirty="0"/>
              <a:t> as </a:t>
            </a:r>
            <a:r>
              <a:rPr lang="pt-BR" dirty="0" err="1"/>
              <a:t>fraud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Blocker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bank 100%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falsely</a:t>
            </a:r>
            <a:r>
              <a:rPr lang="pt-BR" dirty="0"/>
              <a:t> </a:t>
            </a:r>
            <a:r>
              <a:rPr lang="pt-BR" dirty="0" err="1"/>
              <a:t>detected</a:t>
            </a:r>
            <a:r>
              <a:rPr lang="pt-BR" dirty="0"/>
              <a:t> as </a:t>
            </a:r>
            <a:r>
              <a:rPr lang="pt-BR" dirty="0" err="1"/>
              <a:t>legitimate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r>
              <a:rPr lang="pt-BR" dirty="0"/>
              <a:t>The </a:t>
            </a:r>
            <a:r>
              <a:rPr lang="pt-BR" dirty="0" err="1"/>
              <a:t>Blocker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company</a:t>
            </a:r>
            <a:r>
              <a:rPr lang="pt-BR" dirty="0"/>
              <a:t> </a:t>
            </a:r>
            <a:r>
              <a:rPr lang="pt-BR" dirty="0" err="1"/>
              <a:t>revenue</a:t>
            </a:r>
            <a:r>
              <a:rPr lang="pt-BR" dirty="0"/>
              <a:t> </a:t>
            </a:r>
            <a:r>
              <a:rPr lang="pt-BR" dirty="0" err="1"/>
              <a:t>scenarios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613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pedero</dc:creator>
  <cp:lastModifiedBy>pedero</cp:lastModifiedBy>
  <cp:revision>20</cp:revision>
  <dcterms:created xsi:type="dcterms:W3CDTF">2021-04-17T17:38:13Z</dcterms:created>
  <dcterms:modified xsi:type="dcterms:W3CDTF">2021-04-18T16:33:38Z</dcterms:modified>
</cp:coreProperties>
</file>