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8" r:id="rId9"/>
    <p:sldId id="267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5C9DF-A9FB-1462-4EAC-2DD4971ECCA2}" v="2662" dt="2020-03-29T21:24:14.984"/>
    <p1510:client id="{9D54D77C-25FE-C83C-AFDF-08E0D96A920A}" v="2" dt="2020-03-29T22:23:50.075"/>
    <p1510:client id="{AE764216-FBB5-D262-9104-1E64A8197BC3}" v="4351" dt="2020-03-31T15:20:39.636"/>
    <p1510:client id="{E8864DA8-0ADF-3D5D-52BA-2117685A9494}" v="1446" dt="2020-03-17T11:58:04.347"/>
    <p1510:client id="{E9D3E4AF-7F24-F8B2-D5C8-2779F0C61836}" v="304" dt="2020-03-17T12:34:1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ssprogramming.org/Negamax" TargetMode="External"/><Relationship Id="rId2" Type="http://schemas.openxmlformats.org/officeDocument/2006/relationships/hyperlink" Target="https://www.chessprogramming.org/Alpha-Be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Pivit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Mestrado</a:t>
            </a:r>
            <a:r>
              <a:rPr lang="en-US" dirty="0"/>
              <a:t> Integrado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e </a:t>
            </a:r>
            <a:r>
              <a:rPr lang="en-US" dirty="0" err="1"/>
              <a:t>Computação</a:t>
            </a:r>
            <a:endParaRPr lang="pt-BR">
              <a:cs typeface="Calibri" panose="020F0502020204030204"/>
            </a:endParaRPr>
          </a:p>
          <a:p>
            <a:r>
              <a:rPr lang="en-US" dirty="0" err="1"/>
              <a:t>Inteligência</a:t>
            </a:r>
            <a:r>
              <a:rPr lang="en-US" dirty="0"/>
              <a:t> Artificial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da </a:t>
            </a:r>
            <a:r>
              <a:rPr lang="en-US" dirty="0" err="1"/>
              <a:t>Universidade</a:t>
            </a:r>
            <a:r>
              <a:rPr lang="en-US" dirty="0"/>
              <a:t> do Porto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b="1" dirty="0"/>
              <a:t>Grupo </a:t>
            </a:r>
            <a:r>
              <a:rPr lang="en-US" b="1" dirty="0" err="1"/>
              <a:t>Pivit</a:t>
            </a:r>
            <a:r>
              <a:rPr lang="en-US" b="1" dirty="0"/>
              <a:t>:</a:t>
            </a:r>
            <a:endParaRPr lang="en-US">
              <a:cs typeface="Calibri" panose="020F0502020204030204"/>
            </a:endParaRPr>
          </a:p>
          <a:p>
            <a:r>
              <a:rPr lang="en-US" dirty="0"/>
              <a:t>Pedro Leite </a:t>
            </a:r>
            <a:r>
              <a:rPr lang="en-US" dirty="0" err="1"/>
              <a:t>Galvão</a:t>
            </a:r>
            <a:r>
              <a:rPr lang="en-US" dirty="0"/>
              <a:t> - 201700488</a:t>
            </a:r>
            <a:endParaRPr lang="en-US">
              <a:cs typeface="Calibri" panose="020F0502020204030204"/>
            </a:endParaRPr>
          </a:p>
          <a:p>
            <a:r>
              <a:rPr lang="en-US" dirty="0"/>
              <a:t>Vasco Marques Lopes Teixeira - 201802112</a:t>
            </a:r>
            <a:endParaRPr lang="en-US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/>
            <a:r>
              <a:rPr lang="en-US" sz="4800"/>
              <a:t>Conclusões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959C5-C195-4315-819F-C53A8B30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568" y="1399032"/>
            <a:ext cx="5911266" cy="443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Conseguimos desenvolver um programa que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cumpre o todas as exigências do projeto.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Aplicamos o algoritmo minimax e cortes alpha-beta e verificamos que o resultado obtido é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melhor que um jogador humano mediano. 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Uma possível melhoria no algoritmo, para economizar tempo, seria guardar parte dos resultados da pesquisa em uma jogada para aplicar na jogada seguinte, pois assim não seria necessário estar sempre a reconstruir a ávore de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pesquisa do início.</a:t>
            </a:r>
          </a:p>
        </p:txBody>
      </p:sp>
    </p:spTree>
    <p:extLst>
      <p:ext uri="{BB962C8B-B14F-4D97-AF65-F5344CB8AC3E}">
        <p14:creationId xmlns:p14="http://schemas.microsoft.com/office/powerpoint/2010/main" val="114156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/>
            <a:r>
              <a:rPr lang="en-US" sz="4800"/>
              <a:t>Observações sobre a </a:t>
            </a:r>
            <a:r>
              <a:rPr lang="en-US" sz="4800" dirty="0"/>
              <a:t>Interface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959C5-C195-4315-819F-C53A8B30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568" y="1080729"/>
            <a:ext cx="5911266" cy="497744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No menu principal são exibidas as opções HxH,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HxC, CxC (H para humano e C para Compputador).</a:t>
            </a:r>
            <a:endParaRPr lang="en-US" sz="22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Após selecionado o tipo de jogo deve se escolher os níveis de dificuldade dos bots, caso haja algum. As opções apresentadas correspondem a diferentes profundidades maiores.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Após escolher a dificuldade deve-se escolher o tamanho do tabuleiro.</a:t>
            </a:r>
            <a:endParaRPr lang="en-US" sz="22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Não recomendamos utilizar as profundidades maiores no tabuleiro 8x8, pois o processamento é muito demorado. 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Além dos botões exibidos na interface é possível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utililizar as teclas R e M para, respectivamente, </a:t>
            </a: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reiniciar o jogo no mesmo modo de jogo, retornar ao menu principal.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Para um jogador humano é possível exibir uma dica de jogada pressionando uma tecla de número de 1 a 5. O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número escolhido corresponde à profundidade da análise.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É possível desfazer jogadas utilizando tecla de seta para </a:t>
            </a:r>
            <a:r>
              <a:rPr lang="en-US" sz="2200" dirty="0">
                <a:solidFill>
                  <a:schemeClr val="bg1"/>
                </a:solidFill>
                <a:cs typeface="Calibri" panose="020F0502020204030204"/>
              </a:rPr>
              <a:t>a </a:t>
            </a:r>
            <a:r>
              <a:rPr lang="en-US" sz="2200">
                <a:solidFill>
                  <a:schemeClr val="bg1"/>
                </a:solidFill>
                <a:cs typeface="Calibri" panose="020F0502020204030204"/>
              </a:rPr>
              <a:t>esquerda.</a:t>
            </a:r>
            <a:endParaRPr lang="en-US" sz="22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33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959C5-C195-4315-819F-C53A8B30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568" y="1399032"/>
            <a:ext cx="5911266" cy="443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Chess Programming wiki – Alpha-Beta. Acessado em 28/03, disponível em 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https://www.chessprogramming.org/Alpha-Beta</a:t>
            </a: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Chess Programming wiki – Negamax. Acessado em 28/03, disponível em </a:t>
            </a:r>
            <a:r>
              <a:rPr lang="en-US" sz="2200" dirty="0">
                <a:ea typeface="+mn-lt"/>
                <a:cs typeface="+mn-lt"/>
                <a:hlinkClick r:id="rId3"/>
              </a:rPr>
              <a:t>https://www.chessprogramming.org/Negamax</a:t>
            </a:r>
            <a:endParaRPr lang="en-US" sz="22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974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BR" dirty="0" err="1">
                <a:cs typeface="Calibri Light"/>
              </a:rPr>
              <a:t>Decrição</a:t>
            </a:r>
            <a:r>
              <a:rPr lang="pt-BR" dirty="0">
                <a:cs typeface="Calibri Light"/>
              </a:rPr>
              <a:t> do Jogo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1800">
                <a:ea typeface="+mn-lt"/>
                <a:cs typeface="+mn-lt"/>
              </a:rPr>
              <a:t>O nosso trabalho centra-se na replicação do jogo de tabuleiro “Pivit”, que é um jogo de tabuleiro para dois jogadores.</a:t>
            </a:r>
            <a:endParaRPr lang="pt-BR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>
                <a:ea typeface="+mn-lt"/>
                <a:cs typeface="+mn-lt"/>
              </a:rPr>
              <a:t>O campo de jogo é um tabuleiro quadrado como o de xadrez, 8x8 ou 6x6. As peças podem capturar-se umas às outras como no xadrez e ser promovidas de </a:t>
            </a:r>
            <a:r>
              <a:rPr lang="pt-PT" sz="1800" i="1">
                <a:ea typeface="+mn-lt"/>
                <a:cs typeface="+mn-lt"/>
              </a:rPr>
              <a:t>minions</a:t>
            </a:r>
            <a:r>
              <a:rPr lang="pt-PT" sz="1800">
                <a:ea typeface="+mn-lt"/>
                <a:cs typeface="+mn-lt"/>
              </a:rPr>
              <a:t> a </a:t>
            </a:r>
            <a:r>
              <a:rPr lang="pt-PT" sz="1800" i="1">
                <a:ea typeface="+mn-lt"/>
                <a:cs typeface="+mn-lt"/>
              </a:rPr>
              <a:t>masters</a:t>
            </a:r>
            <a:r>
              <a:rPr lang="pt-PT" sz="1800">
                <a:ea typeface="+mn-lt"/>
                <a:cs typeface="+mn-lt"/>
              </a:rPr>
              <a:t>.</a:t>
            </a:r>
            <a:endParaRPr lang="pt-BR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>
                <a:ea typeface="+mn-lt"/>
                <a:cs typeface="+mn-lt"/>
              </a:rPr>
              <a:t>Cada peça tem na sua face setas que apontam na direcção em que se pode mover – horizontal ou vertical. Todas as vezes que uma peça se move, ela gira 90 graus no sítio onde ficou, mudando de direcção</a:t>
            </a:r>
          </a:p>
          <a:p>
            <a:pPr marL="0" indent="0">
              <a:buNone/>
            </a:pPr>
            <a:endParaRPr lang="pt-BR" sz="1800">
              <a:ea typeface="+mn-lt"/>
              <a:cs typeface="+mn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peça de xadrez&#10;&#10;Descrição gerada com muito alta confiança">
            <a:extLst>
              <a:ext uri="{FF2B5EF4-FFF2-40B4-BE49-F238E27FC236}">
                <a16:creationId xmlns:a16="http://schemas.microsoft.com/office/drawing/2014/main" id="{8752EA98-40AA-4FC4-B70E-B9A70B059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250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Descrição do Jogo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1500" dirty="0">
                <a:ea typeface="+mn-lt"/>
                <a:cs typeface="+mn-lt"/>
              </a:rPr>
              <a:t>As peças básicas, chamadas de </a:t>
            </a:r>
            <a:r>
              <a:rPr lang="pt-PT" sz="1500" i="1" dirty="0" err="1">
                <a:ea typeface="+mn-lt"/>
                <a:cs typeface="+mn-lt"/>
              </a:rPr>
              <a:t>minions</a:t>
            </a:r>
            <a:r>
              <a:rPr lang="pt-PT" sz="1500" dirty="0">
                <a:ea typeface="+mn-lt"/>
                <a:cs typeface="+mn-lt"/>
              </a:rPr>
              <a:t>, devem movimentar-se para um quadrado de uma cor diferente. Ou seja, se eles começam num quadrado preto, devem movimentar-se para um quadrado branco. Peças promovidas, chamadas </a:t>
            </a:r>
            <a:r>
              <a:rPr lang="pt-PT" sz="1500" i="1" dirty="0">
                <a:ea typeface="+mn-lt"/>
                <a:cs typeface="+mn-lt"/>
              </a:rPr>
              <a:t>masters</a:t>
            </a:r>
            <a:r>
              <a:rPr lang="pt-PT" sz="1500" dirty="0">
                <a:ea typeface="+mn-lt"/>
                <a:cs typeface="+mn-lt"/>
              </a:rPr>
              <a:t>, podem pousar em qualquer lugar ao longo da sua linha.</a:t>
            </a:r>
            <a:endParaRPr lang="pt-BR" sz="15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500" dirty="0">
                <a:ea typeface="+mn-lt"/>
                <a:cs typeface="+mn-lt"/>
              </a:rPr>
              <a:t>As peças não podem saltar por cima de outras e capturam ao aterrar numa casa ocupada pelo inimigo. A promoção ocorre quando um </a:t>
            </a:r>
            <a:r>
              <a:rPr lang="pt-PT" sz="1500" i="1" dirty="0" err="1">
                <a:ea typeface="+mn-lt"/>
                <a:cs typeface="+mn-lt"/>
              </a:rPr>
              <a:t>minion</a:t>
            </a:r>
            <a:r>
              <a:rPr lang="pt-PT" sz="1500" dirty="0">
                <a:ea typeface="+mn-lt"/>
                <a:cs typeface="+mn-lt"/>
              </a:rPr>
              <a:t> se movimenta para um espaço do canto do tabuleiro.</a:t>
            </a:r>
            <a:endParaRPr lang="pt-BR" sz="15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500" dirty="0">
                <a:ea typeface="+mn-lt"/>
                <a:cs typeface="+mn-lt"/>
              </a:rPr>
              <a:t>O jogo termina quando todos os </a:t>
            </a:r>
            <a:r>
              <a:rPr lang="pt-PT" sz="1500" i="1" dirty="0" err="1">
                <a:ea typeface="+mn-lt"/>
                <a:cs typeface="+mn-lt"/>
              </a:rPr>
              <a:t>minions</a:t>
            </a:r>
            <a:r>
              <a:rPr lang="pt-PT" sz="1500" i="1" dirty="0">
                <a:ea typeface="+mn-lt"/>
                <a:cs typeface="+mn-lt"/>
              </a:rPr>
              <a:t> </a:t>
            </a:r>
            <a:r>
              <a:rPr lang="pt-PT" sz="1500" dirty="0">
                <a:ea typeface="+mn-lt"/>
                <a:cs typeface="+mn-lt"/>
              </a:rPr>
              <a:t>de ambos os jogadores são capturados. O vencedor é o jogador com mais </a:t>
            </a:r>
            <a:r>
              <a:rPr lang="pt-PT" sz="1500" i="1" dirty="0">
                <a:ea typeface="+mn-lt"/>
                <a:cs typeface="+mn-lt"/>
              </a:rPr>
              <a:t>masters</a:t>
            </a:r>
            <a:r>
              <a:rPr lang="pt-PT" sz="1500" dirty="0">
                <a:ea typeface="+mn-lt"/>
                <a:cs typeface="+mn-lt"/>
              </a:rPr>
              <a:t> no tabuleiro.</a:t>
            </a:r>
            <a:endParaRPr lang="pt-BR" sz="15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50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peça de xadrez&#10;&#10;Descrição gerada com muito alta confiança">
            <a:extLst>
              <a:ext uri="{FF2B5EF4-FFF2-40B4-BE49-F238E27FC236}">
                <a16:creationId xmlns:a16="http://schemas.microsoft.com/office/drawing/2014/main" id="{85A9FBCB-21E1-4228-975F-745967E0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252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</a:pPr>
            <a:r>
              <a:rPr lang="pt-PT">
                <a:latin typeface="Calibri Light"/>
                <a:cs typeface="Calibri"/>
              </a:rPr>
              <a:t>Formulação</a:t>
            </a:r>
            <a:r>
              <a:rPr lang="pt-PT">
                <a:latin typeface="Calibri"/>
                <a:cs typeface="Calibri"/>
              </a:rPr>
              <a:t> do Problema</a:t>
            </a:r>
            <a:endParaRPr lang="pt-PT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0003"/>
            <a:ext cx="5325916" cy="38877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pt-PT" sz="1800" b="1" u="sng">
                <a:ea typeface="+mn-lt"/>
                <a:cs typeface="+mn-lt"/>
              </a:rPr>
              <a:t>Representação do estado:</a:t>
            </a:r>
            <a:endParaRPr lang="pt-PT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>
                <a:ea typeface="+mn-lt"/>
                <a:cs typeface="+mn-lt"/>
              </a:rPr>
              <a:t>O jogo é representado por um tabuleiro com peças nas casas das extremidades menos nos cantos. Para isso usamos uma lista de listas para representar o tabuleiro em que cada índice representa uma casa. Dentro de cada posição da lista pode estar 0 que representa uma casa vazia, ou um objecto “Piece” que representa uma peça. Utilizamos também uma variável “active_player” booleana que muda a cada movimento para determinar qual o jogador a jogar.</a:t>
            </a:r>
          </a:p>
          <a:p>
            <a:pPr marL="0" indent="0">
              <a:buNone/>
            </a:pPr>
            <a:endParaRPr lang="pt-PT" sz="1800" dirty="0">
              <a:ea typeface="+mn-lt"/>
              <a:cs typeface="+mn-lt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pt-PT" sz="1800" b="1" u="sng">
                <a:ea typeface="+mn-lt"/>
                <a:cs typeface="+mn-lt"/>
              </a:rPr>
              <a:t>Estado inicial:</a:t>
            </a:r>
            <a:endParaRPr lang="pt-PT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>
                <a:ea typeface="+mn-lt"/>
                <a:cs typeface="+mn-lt"/>
              </a:rPr>
              <a:t>No estado inicial as peças dos dois jogadores ficam colocadas nas linhas e colunas encostadas às extremidades. As peças são colocadas alternadamente pela cor e os cantos do tabuleiro ficam vazios assim como todas as restantes casas.</a:t>
            </a:r>
            <a:endParaRPr lang="pt-PT"/>
          </a:p>
          <a:p>
            <a:pPr marL="0" indent="0">
              <a:buNone/>
            </a:pPr>
            <a:endParaRPr lang="pt-PT" sz="1800">
              <a:ea typeface="+mn-lt"/>
              <a:cs typeface="+mn-lt"/>
            </a:endParaRPr>
          </a:p>
          <a:p>
            <a:pPr marL="0" indent="0">
              <a:buNone/>
            </a:pPr>
            <a:endParaRPr lang="pt-BR" sz="1800">
              <a:ea typeface="+mn-lt"/>
              <a:cs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Uma imagem contendo peça de xadrez&#10;&#10;Descrição gerada com muito alta confiança">
            <a:extLst>
              <a:ext uri="{FF2B5EF4-FFF2-40B4-BE49-F238E27FC236}">
                <a16:creationId xmlns:a16="http://schemas.microsoft.com/office/drawing/2014/main" id="{EC4DC00E-B359-4CCD-A8DE-CEA1B316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95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35" y="632728"/>
            <a:ext cx="5314536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</a:pPr>
            <a:r>
              <a:rPr lang="pt-PT">
                <a:latin typeface="Calibri Light"/>
                <a:cs typeface="Calibri"/>
              </a:rPr>
              <a:t>Formulação</a:t>
            </a:r>
            <a:r>
              <a:rPr lang="pt-PT">
                <a:latin typeface="Calibri"/>
                <a:cs typeface="Calibri"/>
              </a:rPr>
              <a:t> do Problema</a:t>
            </a:r>
            <a:endParaRPr lang="pt-PT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3" y="1915078"/>
            <a:ext cx="6042422" cy="42743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,Sans-Serif"/>
              <a:buChar char="•"/>
            </a:pPr>
            <a:r>
              <a:rPr lang="pt-PT" sz="1400" b="1" u="sng">
                <a:ea typeface="+mn-lt"/>
                <a:cs typeface="+mn-lt"/>
              </a:rPr>
              <a:t>Operadores:</a:t>
            </a:r>
            <a:endParaRPr lang="pt-PT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400">
                <a:ea typeface="+mn-lt"/>
                <a:cs typeface="+mn-lt"/>
              </a:rPr>
              <a:t>As possíveis operações a serem realizadas a partir de um estado são determinadas seguindo as regras de jogo já descritas. Dado que há muitos movimentos possíveis, estes operadores e seus efeitos devem ser determinados a cada jogada. Não existem custos envolvidos nas jogadas.</a:t>
            </a:r>
            <a:endParaRPr lang="pt-PT" sz="1400">
              <a:cs typeface="Calibri"/>
            </a:endParaRPr>
          </a:p>
          <a:p>
            <a:pPr>
              <a:buFont typeface="Arial,Sans-Serif"/>
              <a:buChar char="•"/>
            </a:pPr>
            <a:endParaRPr lang="pt-PT" sz="1400" b="1" u="sng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pt-PT" sz="1400" b="1" u="sng">
                <a:ea typeface="+mn-lt"/>
                <a:cs typeface="+mn-lt"/>
              </a:rPr>
              <a:t>Teste Terminal:</a:t>
            </a:r>
            <a:endParaRPr lang="pt-PT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400">
                <a:ea typeface="+mn-lt"/>
                <a:cs typeface="+mn-lt"/>
              </a:rPr>
              <a:t>A condição para o jogo terminar é que haja apenas masters no tabuleiro, e neste caso vence o jogador com mais masters, ou um jogador não tenha mais movimentos válidos, e neste caso este jogador perde.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pt-PT" sz="1400" dirty="0">
              <a:ea typeface="+mn-lt"/>
              <a:cs typeface="+mn-lt"/>
            </a:endParaRPr>
          </a:p>
          <a:p>
            <a:pPr algn="just">
              <a:buFont typeface="Arial,Sans-Serif"/>
              <a:buChar char="•"/>
            </a:pPr>
            <a:r>
              <a:rPr lang="pt-PT" sz="1400" b="1" u="sng">
                <a:ea typeface="+mn-lt"/>
                <a:cs typeface="+mn-lt"/>
              </a:rPr>
              <a:t>Função de Avaliação:</a:t>
            </a:r>
            <a:endParaRPr lang="pt-PT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400">
                <a:ea typeface="+mn-lt"/>
                <a:cs typeface="+mn-lt"/>
              </a:rPr>
              <a:t>A função de avaliação que implementamos faz a soma dos valores de todas peças de um jogador e subtrai pelas do oponente. Os minions valem 1 ponto e os masters valem 3.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400">
                <a:ea typeface="+mn-lt"/>
                <a:cs typeface="+mn-lt"/>
              </a:rPr>
              <a:t>Em um estado de fim de jogo a função avalia o valor como 0, 10e+5 ou –10e+5, dependendo se o estado representa empate, vitória ou derrota.</a:t>
            </a:r>
            <a:endParaRPr lang="pt-PT" sz="1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7B3AB5E-6969-4A12-833F-B0A970169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5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Implementação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E937EB-15CD-4BAD-AE67-1F0C2A15B77C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Utilizamos o algoritmo minimax com cortes alpha e beta com a adição de que a pesquisa não pode parar em um nó no qual possa haver capturas de peças. Utilizamos uma variante do algoritmo denominada negamax, que se aproveita da propriedade de que o jogo tem soma zero para simplificar a implementação.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Durante a pesquisa o algoritmo separa as jogadas em dois grupos: as jogadas que envolvem capturas de peças e as que não envolvem. O primeiro grupo é verificado primeiro pois é mais provável encontrar jogadas de maior valor neste.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Testamos nosso algoritmo com 5 níveis de profundidade. O jogo possui duas opções de tamanho de tabuleiro: 6x6 e 8x8. Executamos testes combinando diferentes níveis de profundidade e tamanho de tabuleiro.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0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228600" indent="-228600" algn="ctr">
              <a:spcBef>
                <a:spcPts val="1000"/>
              </a:spcBef>
            </a:pPr>
            <a:r>
              <a:rPr lang="pt-PT" sz="2800" dirty="0">
                <a:latin typeface="Calibri"/>
                <a:ea typeface="+mj-lt"/>
                <a:cs typeface="Calibri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 sz="2000" dirty="0">
                <a:ea typeface="+mn-lt"/>
                <a:cs typeface="+mn-lt"/>
              </a:rPr>
              <a:t>Medimos o tempo médio tomado pelo algoritmo em cada jogada. Além do fato de que o tempo aumenta com a profundidade e o tamanho do tabuleiro percebemos também que costuma variar muito ao longo do jogo de acordo com o número de peças presentes, podendo ir de menos de 1 segundo a mais de 30 segundos em algumas jogadas com profundidade 4 ou 5.</a:t>
            </a:r>
            <a:endParaRPr lang="pt-BR" dirty="0"/>
          </a:p>
          <a:p>
            <a:pPr>
              <a:buFont typeface="Arial"/>
              <a:buChar char="•"/>
            </a:pPr>
            <a:endParaRPr lang="pt-PT" sz="2000" b="1" u="sng" dirty="0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BR" sz="2000" u="sng">
              <a:cs typeface="Calibri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BD8365-7768-44D6-AB5C-E6FF09A7C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89726"/>
              </p:ext>
            </p:extLst>
          </p:nvPr>
        </p:nvGraphicFramePr>
        <p:xfrm>
          <a:off x="5174776" y="1671851"/>
          <a:ext cx="6801340" cy="332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268">
                  <a:extLst>
                    <a:ext uri="{9D8B030D-6E8A-4147-A177-3AD203B41FA5}">
                      <a16:colId xmlns:a16="http://schemas.microsoft.com/office/drawing/2014/main" val="3023392308"/>
                    </a:ext>
                  </a:extLst>
                </a:gridCol>
                <a:gridCol w="1360268">
                  <a:extLst>
                    <a:ext uri="{9D8B030D-6E8A-4147-A177-3AD203B41FA5}">
                      <a16:colId xmlns:a16="http://schemas.microsoft.com/office/drawing/2014/main" val="3673638233"/>
                    </a:ext>
                  </a:extLst>
                </a:gridCol>
                <a:gridCol w="1360268">
                  <a:extLst>
                    <a:ext uri="{9D8B030D-6E8A-4147-A177-3AD203B41FA5}">
                      <a16:colId xmlns:a16="http://schemas.microsoft.com/office/drawing/2014/main" val="794305470"/>
                    </a:ext>
                  </a:extLst>
                </a:gridCol>
                <a:gridCol w="1360268">
                  <a:extLst>
                    <a:ext uri="{9D8B030D-6E8A-4147-A177-3AD203B41FA5}">
                      <a16:colId xmlns:a16="http://schemas.microsoft.com/office/drawing/2014/main" val="1766702261"/>
                    </a:ext>
                  </a:extLst>
                </a:gridCol>
                <a:gridCol w="1360268">
                  <a:extLst>
                    <a:ext uri="{9D8B030D-6E8A-4147-A177-3AD203B41FA5}">
                      <a16:colId xmlns:a16="http://schemas.microsoft.com/office/drawing/2014/main" val="2702408544"/>
                    </a:ext>
                  </a:extLst>
                </a:gridCol>
              </a:tblGrid>
              <a:tr h="9382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Nível (profundidade)​</a:t>
                      </a:r>
                      <a:endParaRPr lang="pt-BR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Tempo 6x6​</a:t>
                      </a:r>
                      <a:endParaRPr lang="pt-BR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Desvio Padrão 6x6​</a:t>
                      </a:r>
                      <a:endParaRPr lang="pt-BR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Tempo 8x8​</a:t>
                      </a:r>
                      <a:endParaRPr lang="pt-BR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Desvio padrão 8x8​</a:t>
                      </a:r>
                      <a:endParaRPr lang="pt-BR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22098"/>
                  </a:ext>
                </a:extLst>
              </a:tr>
              <a:tr h="2441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0.007946663571098977​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05901"/>
                  </a:ext>
                </a:extLst>
              </a:tr>
              <a:tr h="2441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0.1881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05167"/>
                  </a:ext>
                </a:extLst>
              </a:tr>
              <a:tr h="80180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3​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0.1649​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0.9454​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0.9454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4315"/>
                  </a:ext>
                </a:extLst>
              </a:tr>
              <a:tr h="2441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0.6266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4.0997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7.2495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90019"/>
                  </a:ext>
                </a:extLst>
              </a:tr>
              <a:tr h="2441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1.1239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1.8673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dirty="0">
                          <a:effectLst/>
                        </a:rPr>
                        <a:t>-​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6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5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228600" indent="-228600" algn="ctr">
              <a:spcBef>
                <a:spcPts val="1000"/>
              </a:spcBef>
            </a:pPr>
            <a:r>
              <a:rPr lang="pt-PT" sz="2800" dirty="0">
                <a:latin typeface="Calibri"/>
                <a:ea typeface="+mj-lt"/>
                <a:cs typeface="Calibri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000" dirty="0">
                <a:ea typeface="+mn-lt"/>
                <a:cs typeface="+mn-lt"/>
              </a:rPr>
              <a:t>Contamos vitórias, derrotas e empates combinando os níveis </a:t>
            </a:r>
            <a:r>
              <a:rPr lang="pt-PT" sz="2000">
                <a:ea typeface="+mn-lt"/>
                <a:cs typeface="+mn-lt"/>
              </a:rPr>
              <a:t>de profundidade. Contamos também o número médio de jogadas em cada partida.</a:t>
            </a:r>
            <a:endParaRPr lang="pt-PT" sz="2000" dirty="0" err="1">
              <a:cs typeface="Calibri"/>
            </a:endParaRPr>
          </a:p>
          <a:p>
            <a:pPr marL="0" indent="0">
              <a:buNone/>
            </a:pPr>
            <a:r>
              <a:rPr lang="pt-PT" sz="2000" dirty="0">
                <a:ea typeface="+mn-lt"/>
                <a:cs typeface="+mn-lt"/>
              </a:rPr>
              <a:t>Vimos claramente que níveis superiores tendem a vencer os </a:t>
            </a:r>
            <a:r>
              <a:rPr lang="pt-PT" sz="2000">
                <a:ea typeface="+mn-lt"/>
                <a:cs typeface="+mn-lt"/>
              </a:rPr>
              <a:t>inferiores.</a:t>
            </a:r>
          </a:p>
          <a:p>
            <a:pPr marL="0" indent="0">
              <a:buNone/>
            </a:pPr>
            <a:r>
              <a:rPr lang="pt-PT" sz="2000" dirty="0">
                <a:ea typeface="+mn-lt"/>
                <a:cs typeface="+mn-lt"/>
              </a:rPr>
              <a:t>Estes são os resultados obtidos em um tabuleiro 6x6</a:t>
            </a:r>
            <a:endParaRPr lang="pt-PT" dirty="0"/>
          </a:p>
          <a:p>
            <a:pPr>
              <a:buFont typeface="Arial"/>
              <a:buChar char="•"/>
            </a:pPr>
            <a:endParaRPr lang="pt-PT" sz="2000" b="1" u="sng" dirty="0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BR" sz="2000" u="sng">
              <a:cs typeface="Calibri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B654495-242C-46F2-AE9E-CDDB9875F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009882"/>
              </p:ext>
            </p:extLst>
          </p:nvPr>
        </p:nvGraphicFramePr>
        <p:xfrm>
          <a:off x="5015696" y="1292506"/>
          <a:ext cx="6714296" cy="471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10">
                  <a:extLst>
                    <a:ext uri="{9D8B030D-6E8A-4147-A177-3AD203B41FA5}">
                      <a16:colId xmlns:a16="http://schemas.microsoft.com/office/drawing/2014/main" val="353893545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1303470625"/>
                    </a:ext>
                  </a:extLst>
                </a:gridCol>
                <a:gridCol w="1094896">
                  <a:extLst>
                    <a:ext uri="{9D8B030D-6E8A-4147-A177-3AD203B41FA5}">
                      <a16:colId xmlns:a16="http://schemas.microsoft.com/office/drawing/2014/main" val="1878147590"/>
                    </a:ext>
                  </a:extLst>
                </a:gridCol>
                <a:gridCol w="1062695">
                  <a:extLst>
                    <a:ext uri="{9D8B030D-6E8A-4147-A177-3AD203B41FA5}">
                      <a16:colId xmlns:a16="http://schemas.microsoft.com/office/drawing/2014/main" val="271897908"/>
                    </a:ext>
                  </a:extLst>
                </a:gridCol>
                <a:gridCol w="1078794">
                  <a:extLst>
                    <a:ext uri="{9D8B030D-6E8A-4147-A177-3AD203B41FA5}">
                      <a16:colId xmlns:a16="http://schemas.microsoft.com/office/drawing/2014/main" val="1151227581"/>
                    </a:ext>
                  </a:extLst>
                </a:gridCol>
                <a:gridCol w="1046594">
                  <a:extLst>
                    <a:ext uri="{9D8B030D-6E8A-4147-A177-3AD203B41FA5}">
                      <a16:colId xmlns:a16="http://schemas.microsoft.com/office/drawing/2014/main" val="1595047842"/>
                    </a:ext>
                  </a:extLst>
                </a:gridCol>
              </a:tblGrid>
              <a:tr h="419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dirty="0">
                          <a:effectLst/>
                        </a:rPr>
                        <a:t>Vermelho/Azul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4113802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63.25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14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4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55.5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Jogadas: 58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65.4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557623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13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4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Jogadas: 53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56.6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16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50.1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Azul:19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Jogadas: 41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47.5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48377912"/>
                  </a:ext>
                </a:extLst>
              </a:tr>
              <a:tr h="8681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66.5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51.6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Azul:5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50.5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Azul:16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51.6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Empate:3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54.7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489178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57.8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43.2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50.2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Jogadas:43.0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Azul:18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55.5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39095647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64.6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20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 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46.7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18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Azul:0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66.0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>
                          <a:effectLst/>
                        </a:rPr>
                        <a:t>Vermelho: 17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Azul:1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Empate:2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57.5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dirty="0">
                          <a:effectLst/>
                        </a:rPr>
                        <a:t>Vermelho: 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Azul:8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 dirty="0">
                          <a:effectLst/>
                        </a:rPr>
                        <a:t>Empate:6</a:t>
                      </a:r>
                      <a:br>
                        <a:rPr lang="pt-BR" sz="1100" dirty="0">
                          <a:effectLst/>
                        </a:rPr>
                      </a:br>
                      <a:r>
                        <a:rPr lang="pt-BR" sz="1100">
                          <a:effectLst/>
                        </a:rPr>
                        <a:t>Jogadas: 45.1</a:t>
                      </a:r>
                      <a:endParaRPr lang="pt-B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4663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22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411CF-A0E7-4885-8EE8-7DA57CF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228600" indent="-228600" algn="ctr">
              <a:spcBef>
                <a:spcPts val="1000"/>
              </a:spcBef>
            </a:pPr>
            <a:r>
              <a:rPr lang="pt-PT" sz="2800" dirty="0">
                <a:latin typeface="Calibri"/>
                <a:ea typeface="+mj-lt"/>
                <a:cs typeface="Calibri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7EF06-7022-4CD3-84E6-41FA393E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000" dirty="0">
                <a:ea typeface="+mn-lt"/>
                <a:cs typeface="+mn-lt"/>
              </a:rPr>
              <a:t>Estes são os resultados obtidos em um tabuleiro 8x8</a:t>
            </a:r>
            <a:endParaRPr lang="pt-BR"/>
          </a:p>
          <a:p>
            <a:pPr>
              <a:buFont typeface="Arial"/>
              <a:buChar char="•"/>
            </a:pPr>
            <a:endParaRPr lang="pt-PT" sz="2000" b="1" u="sng" dirty="0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ea typeface="+mn-lt"/>
              <a:cs typeface="+mn-lt"/>
            </a:endParaRPr>
          </a:p>
          <a:p>
            <a:pPr>
              <a:buNone/>
            </a:pPr>
            <a:endParaRPr lang="pt-PT" sz="2000" u="sng">
              <a:cs typeface="Calibri"/>
            </a:endParaRPr>
          </a:p>
          <a:p>
            <a:pPr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PT" sz="2000" u="sng">
              <a:cs typeface="Calibri"/>
            </a:endParaRPr>
          </a:p>
          <a:p>
            <a:pPr marL="0" indent="0">
              <a:buNone/>
            </a:pPr>
            <a:endParaRPr lang="pt-BR" sz="2000" u="sng">
              <a:cs typeface="Calibri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696E83E-7163-47E1-ADE3-8EF19E38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20955"/>
              </p:ext>
            </p:extLst>
          </p:nvPr>
        </p:nvGraphicFramePr>
        <p:xfrm>
          <a:off x="4814722" y="1442013"/>
          <a:ext cx="7149867" cy="397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31">
                  <a:extLst>
                    <a:ext uri="{9D8B030D-6E8A-4147-A177-3AD203B41FA5}">
                      <a16:colId xmlns:a16="http://schemas.microsoft.com/office/drawing/2014/main" val="2472740545"/>
                    </a:ext>
                  </a:extLst>
                </a:gridCol>
                <a:gridCol w="1217137">
                  <a:extLst>
                    <a:ext uri="{9D8B030D-6E8A-4147-A177-3AD203B41FA5}">
                      <a16:colId xmlns:a16="http://schemas.microsoft.com/office/drawing/2014/main" val="1093589326"/>
                    </a:ext>
                  </a:extLst>
                </a:gridCol>
                <a:gridCol w="1270330">
                  <a:extLst>
                    <a:ext uri="{9D8B030D-6E8A-4147-A177-3AD203B41FA5}">
                      <a16:colId xmlns:a16="http://schemas.microsoft.com/office/drawing/2014/main" val="2175523095"/>
                    </a:ext>
                  </a:extLst>
                </a:gridCol>
                <a:gridCol w="1277243">
                  <a:extLst>
                    <a:ext uri="{9D8B030D-6E8A-4147-A177-3AD203B41FA5}">
                      <a16:colId xmlns:a16="http://schemas.microsoft.com/office/drawing/2014/main" val="1990106866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1778351935"/>
                    </a:ext>
                  </a:extLst>
                </a:gridCol>
                <a:gridCol w="1070658">
                  <a:extLst>
                    <a:ext uri="{9D8B030D-6E8A-4147-A177-3AD203B41FA5}">
                      <a16:colId xmlns:a16="http://schemas.microsoft.com/office/drawing/2014/main" val="181878375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100" b="0" dirty="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dirty="0">
                          <a:effectLst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dirty="0">
                          <a:effectLst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dirty="0">
                          <a:effectLst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dirty="0">
                          <a:effectLst/>
                        </a:rPr>
                        <a:t>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dirty="0">
                          <a:effectLst/>
                        </a:rPr>
                        <a:t>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941173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dirty="0">
                          <a:effectLst/>
                        </a:rPr>
                        <a:t>1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6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 8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 6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112.5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 16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 4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107.3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 20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95.4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dirty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Azul: 20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Empate: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91.0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dirty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Azul: 20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Empate: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92.3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2584549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dirty="0">
                          <a:effectLst/>
                        </a:rPr>
                        <a:t>2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17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Azul:2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Empate:1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:</a:t>
                      </a:r>
                      <a:r>
                        <a:rPr lang="pt-BR" sz="1100" b="0">
                          <a:effectLst/>
                        </a:rPr>
                        <a:t> 104.5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6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Azul:10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Empate:4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:</a:t>
                      </a:r>
                      <a:r>
                        <a:rPr lang="pt-BR" sz="1100" b="0">
                          <a:effectLst/>
                        </a:rPr>
                        <a:t> 93.5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Vermelho:14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Azul:2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Empate:4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:</a:t>
                      </a:r>
                      <a:r>
                        <a:rPr lang="pt-BR" sz="1100" b="0" dirty="0">
                          <a:effectLst/>
                        </a:rPr>
                        <a:t> 78.2</a:t>
                      </a:r>
                      <a:endParaRPr lang="pt-BR" sz="1100" b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Azul:19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Empate:1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:</a:t>
                      </a:r>
                      <a:r>
                        <a:rPr lang="pt-BR" sz="1100" b="0">
                          <a:effectLst/>
                        </a:rPr>
                        <a:t> 71.5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dirty="0">
                          <a:effectLst/>
                        </a:rPr>
                        <a:t>Vermelho: 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Azul:20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 dirty="0">
                          <a:effectLst/>
                        </a:rPr>
                        <a:t>Empate:0</a:t>
                      </a:r>
                      <a:br>
                        <a:rPr lang="pt-BR" sz="1100" b="0" dirty="0">
                          <a:effectLst/>
                        </a:rPr>
                      </a:br>
                      <a:r>
                        <a:rPr lang="pt-BR" sz="1100" b="0">
                          <a:effectLst/>
                        </a:rPr>
                        <a:t>Jogadas: 77.5</a:t>
                      </a:r>
                      <a:endParaRPr lang="pt-BR" sz="1100" b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82801505"/>
                  </a:ext>
                </a:extLst>
              </a:tr>
              <a:tr h="9259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3 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Jogadas: </a:t>
                      </a: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124.5 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Vermelho: 14 </a:t>
                      </a:r>
                      <a:endParaRPr lang="en-US" sz="1100" b="0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Azul: 4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Empates: 2 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Jogadas: </a:t>
                      </a: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75.7 </a:t>
                      </a:r>
                      <a:endParaRPr lang="en-US" sz="1100" b="0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Vermelho: 17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Azul: 1 </a:t>
                      </a:r>
                      <a:endParaRPr lang="pt-BR" sz="1100" b="0"/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Empates: 2 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Jogadas: 81.64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Vermelho: 1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Azul: 11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Empates: 6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Jogadas: 79.2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Vermelho: 2 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Azul: 16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Empates: 2 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>
                          <a:effectLst/>
                        </a:rPr>
                        <a:t>Não foi testado</a:t>
                      </a:r>
                      <a:endParaRPr lang="pt-BR" sz="1100" b="0" dirty="0">
                        <a:effectLst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975651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Jogadas: </a:t>
                      </a:r>
                      <a:r>
                        <a:rPr lang="pt-BR" sz="1100" b="0" i="0" u="none" strike="noStrike" noProof="0" dirty="0">
                          <a:effectLst/>
                        </a:rPr>
                        <a:t>83.7</a:t>
                      </a:r>
                      <a:endParaRPr lang="pt-BR" sz="1100" b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Vermelho: 20</a:t>
                      </a:r>
                      <a:endParaRPr lang="pt-BR" sz="1100" b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</a:rPr>
                        <a:t>Azul: 0</a:t>
                      </a:r>
                      <a:endParaRPr lang="pt-BR" sz="1100" b="0"/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 dirty="0">
                          <a:effectLst/>
                        </a:rPr>
                        <a:t>Empates: 0</a:t>
                      </a:r>
                      <a:endParaRPr lang="pt-BR" sz="1100" b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Jogadas: 69.3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Vermelho: 16</a:t>
                      </a:r>
                      <a:endParaRPr lang="pt-BR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Azul: 0</a:t>
                      </a:r>
                      <a:endParaRPr lang="pt-BR"/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Empates: 4</a:t>
                      </a:r>
                      <a:endParaRPr lang="pt-BR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Jogadas: 70.2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Vermelho: 14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Azul: 1</a:t>
                      </a:r>
                      <a:endParaRPr lang="pt-BR"/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Empates: 5</a:t>
                      </a:r>
                      <a:endParaRPr lang="pt-BR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Jogadas: 83.0</a:t>
                      </a:r>
                      <a:endParaRPr lang="pt-BR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Vermelho: 8</a:t>
                      </a:r>
                      <a:endParaRPr lang="pt-BR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Azul: 10</a:t>
                      </a:r>
                      <a:endParaRPr lang="pt-BR"/>
                    </a:p>
                    <a:p>
                      <a:pPr lvl="0" algn="ctr">
                        <a:buNone/>
                      </a:pPr>
                      <a:r>
                        <a:rPr lang="pt-BR" sz="1100" b="0" i="0" u="none" strike="noStrike" noProof="0">
                          <a:effectLst/>
                        </a:rPr>
                        <a:t>Empates: 2</a:t>
                      </a:r>
                      <a:endParaRPr lang="pt-BR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b="0">
                          <a:effectLst/>
                        </a:rPr>
                        <a:t>Não foi testado</a:t>
                      </a:r>
                      <a:endParaRPr lang="pt-BR" sz="1100" b="0" dirty="0">
                        <a:effectLst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4002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8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Pivit</vt:lpstr>
      <vt:lpstr>Decrição do Jogo</vt:lpstr>
      <vt:lpstr>Descrição do Jogo</vt:lpstr>
      <vt:lpstr>Formulação do Problema</vt:lpstr>
      <vt:lpstr>Formulação do Problema</vt:lpstr>
      <vt:lpstr>Implementação</vt:lpstr>
      <vt:lpstr>Testes</vt:lpstr>
      <vt:lpstr>Testes</vt:lpstr>
      <vt:lpstr>Testes</vt:lpstr>
      <vt:lpstr>Conclusões</vt:lpstr>
      <vt:lpstr>Observações sobre a Interface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1205</cp:revision>
  <dcterms:created xsi:type="dcterms:W3CDTF">2020-03-17T11:08:44Z</dcterms:created>
  <dcterms:modified xsi:type="dcterms:W3CDTF">2020-05-10T22:57:44Z</dcterms:modified>
</cp:coreProperties>
</file>