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383838"/>
    <a:srgbClr val="42424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F3823-299D-2193-BAE4-32F10739DC65}" v="2354" dt="2023-01-21T22:34:48.617"/>
    <p1510:client id="{9A7987D8-E9EF-4AC2-A0A9-C53AE082FCDB}" v="470" dt="2023-01-21T19:38:39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23/01/2023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19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7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4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8113" y="1514679"/>
            <a:ext cx="9792392" cy="2806764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É possível ser lucrativo aplicando a Random Forest em apostas esportivas 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48627" y="5835770"/>
            <a:ext cx="3250434" cy="1015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Alunos : João Marcos</a:t>
            </a:r>
          </a:p>
          <a:p>
            <a:r>
              <a:rPr lang="pt-BR"/>
              <a:t>              Pedro Garcia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RESULTADOS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77FB80A2-0B6D-D7CC-1E48-97D7B614B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77" y="1322372"/>
            <a:ext cx="5957798" cy="4789098"/>
          </a:xfr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5A6C557-C6CD-B4CB-6CB4-B6869F3EF8FF}"/>
              </a:ext>
            </a:extLst>
          </p:cNvPr>
          <p:cNvSpPr>
            <a:spLocks noGrp="1"/>
          </p:cNvSpPr>
          <p:nvPr/>
        </p:nvSpPr>
        <p:spPr>
          <a:xfrm>
            <a:off x="7444135" y="1325592"/>
            <a:ext cx="3534530" cy="2280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RF Classificação</a:t>
            </a: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Métricas/Resultados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W_RATE = 51,82%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ROI = 1,06%</a:t>
            </a: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B70424B-37E0-D9FB-C9FD-D1E88186394B}"/>
              </a:ext>
            </a:extLst>
          </p:cNvPr>
          <p:cNvSpPr txBox="1">
            <a:spLocks/>
          </p:cNvSpPr>
          <p:nvPr/>
        </p:nvSpPr>
        <p:spPr>
          <a:xfrm>
            <a:off x="7452761" y="4899805"/>
            <a:ext cx="3534530" cy="17777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RF Regressão</a:t>
            </a:r>
            <a:endParaRPr lang="pt-B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Métricas/Resultados</a:t>
            </a:r>
            <a:endParaRPr lang="pt-BR"/>
          </a:p>
          <a:p>
            <a:pPr marL="0" indent="0" algn="just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MAE = 0.9546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ROI = 26,18%</a:t>
            </a:r>
          </a:p>
          <a:p>
            <a:pPr marL="0" indent="0" algn="just">
              <a:buNone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B4F8AB61-EB83-E07C-C243-5AF53C52E238}"/>
              </a:ext>
            </a:extLst>
          </p:cNvPr>
          <p:cNvSpPr txBox="1"/>
          <p:nvPr/>
        </p:nvSpPr>
        <p:spPr>
          <a:xfrm>
            <a:off x="7448232" y="3684240"/>
            <a:ext cx="3537590" cy="82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Régua de corte em 59%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ROI = 2,83%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03BF61-2D62-EB67-7824-79891FCA067A}"/>
              </a:ext>
            </a:extLst>
          </p:cNvPr>
          <p:cNvSpPr txBox="1"/>
          <p:nvPr/>
        </p:nvSpPr>
        <p:spPr>
          <a:xfrm>
            <a:off x="216928" y="815618"/>
            <a:ext cx="4141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t-BR" sz="2000"/>
              <a:t>Variáveis Importantes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D18BA98-7E0D-C1F8-8CA5-08375C59D7AF}"/>
              </a:ext>
            </a:extLst>
          </p:cNvPr>
          <p:cNvSpPr txBox="1"/>
          <p:nvPr/>
        </p:nvSpPr>
        <p:spPr>
          <a:xfrm>
            <a:off x="7448739" y="815617"/>
            <a:ext cx="4141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t-BR" sz="2000"/>
              <a:t>Métricas</a:t>
            </a:r>
          </a:p>
        </p:txBody>
      </p:sp>
    </p:spTree>
    <p:extLst>
      <p:ext uri="{BB962C8B-B14F-4D97-AF65-F5344CB8AC3E}">
        <p14:creationId xmlns:p14="http://schemas.microsoft.com/office/powerpoint/2010/main" val="73637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RESULTADOS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1A01E94-F998-E308-8928-1AA6BE6D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85" y="1325375"/>
            <a:ext cx="3505201" cy="2898913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4F2DC4B-4F21-2EBB-2036-29C52152D94D}"/>
              </a:ext>
            </a:extLst>
          </p:cNvPr>
          <p:cNvSpPr txBox="1">
            <a:spLocks/>
          </p:cNvSpPr>
          <p:nvPr/>
        </p:nvSpPr>
        <p:spPr>
          <a:xfrm>
            <a:off x="-3336" y="764874"/>
            <a:ext cx="11255171" cy="598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 Classificação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6D9F176A-50D9-0CDF-3764-81AA0547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85" y="1364175"/>
            <a:ext cx="3864634" cy="2864443"/>
          </a:xfrm>
          <a:prstGeom prst="rect">
            <a:avLst/>
          </a:prstGeom>
        </p:spPr>
      </p:pic>
      <p:pic>
        <p:nvPicPr>
          <p:cNvPr id="10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213F5E0E-E28A-CDDD-7D58-8EF4519F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13" y="4229392"/>
            <a:ext cx="5647426" cy="25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RESULTADOS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171E2E2-17E9-49D6-9420-ADBDA7969712}"/>
              </a:ext>
            </a:extLst>
          </p:cNvPr>
          <p:cNvSpPr txBox="1">
            <a:spLocks/>
          </p:cNvSpPr>
          <p:nvPr/>
        </p:nvSpPr>
        <p:spPr>
          <a:xfrm>
            <a:off x="10256" y="764353"/>
            <a:ext cx="11307975" cy="5988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 Regressão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27E733B6-8F08-7CDC-9C27-BE286F50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65990"/>
            <a:ext cx="3422072" cy="2837548"/>
          </a:xfrm>
          <a:prstGeom prst="rect">
            <a:avLst/>
          </a:prstGeom>
        </p:spPr>
      </p:pic>
      <p:pic>
        <p:nvPicPr>
          <p:cNvPr id="8" name="Imagem 10" descr="Gráfico&#10;&#10;Descrição gerada automaticamente">
            <a:extLst>
              <a:ext uri="{FF2B5EF4-FFF2-40B4-BE49-F238E27FC236}">
                <a16:creationId xmlns:a16="http://schemas.microsoft.com/office/drawing/2014/main" id="{0B7137DA-6337-003B-7A90-B837F9FB5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1365989"/>
            <a:ext cx="3574472" cy="2837550"/>
          </a:xfrm>
          <a:prstGeom prst="rect">
            <a:avLst/>
          </a:prstGeom>
        </p:spPr>
      </p:pic>
      <p:pic>
        <p:nvPicPr>
          <p:cNvPr id="14" name="Imagem 14" descr="Gráfico, Gráfico de linhas&#10;&#10;Descrição gerada automaticamente">
            <a:extLst>
              <a:ext uri="{FF2B5EF4-FFF2-40B4-BE49-F238E27FC236}">
                <a16:creationId xmlns:a16="http://schemas.microsoft.com/office/drawing/2014/main" id="{336868B5-D323-8E7E-B20C-62D28DE54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90" y="4188417"/>
            <a:ext cx="5652654" cy="26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0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CEEFCD7-5776-648F-F4A8-95D45126082D}"/>
              </a:ext>
            </a:extLst>
          </p:cNvPr>
          <p:cNvSpPr txBox="1">
            <a:spLocks/>
          </p:cNvSpPr>
          <p:nvPr/>
        </p:nvSpPr>
        <p:spPr>
          <a:xfrm>
            <a:off x="3722" y="775069"/>
            <a:ext cx="5714137" cy="4872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 Classificação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CF10C19-8EFA-909E-C3BE-B43631A615A0}"/>
              </a:ext>
            </a:extLst>
          </p:cNvPr>
          <p:cNvSpPr txBox="1">
            <a:spLocks/>
          </p:cNvSpPr>
          <p:nvPr/>
        </p:nvSpPr>
        <p:spPr>
          <a:xfrm>
            <a:off x="5719898" y="769319"/>
            <a:ext cx="5589446" cy="487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 Regressão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9AD30D73-88A6-4A20-2121-64DAF3C6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09"/>
            <a:ext cx="5500255" cy="3209581"/>
          </a:xfrm>
          <a:prstGeom prst="rect">
            <a:avLst/>
          </a:prstGeom>
        </p:spPr>
      </p:pic>
      <p:pic>
        <p:nvPicPr>
          <p:cNvPr id="5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23A89B62-D79F-FEE8-A792-2CC57E05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63" y="2047168"/>
            <a:ext cx="5444837" cy="32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OBEJTIVO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E299E-CD8B-ACD5-2998-4F04719A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51" y="2030082"/>
            <a:ext cx="8854152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 um modelo preditivo que nos retorne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previsões dos jogos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os times mandantes, com duas abordagens, tanto utilizando classificação quanto regressão. Onde a ideia é utilizar os resultados desse modelo para maximizar 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lucro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site de apostas.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METODOLOGIA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897BBC24-F19E-FBA5-F1A4-AFB353D3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4" y="894270"/>
            <a:ext cx="5818102" cy="581782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D701425-4C04-5581-4505-08E941FC21A8}"/>
              </a:ext>
            </a:extLst>
          </p:cNvPr>
          <p:cNvSpPr txBox="1">
            <a:spLocks/>
          </p:cNvSpPr>
          <p:nvPr/>
        </p:nvSpPr>
        <p:spPr>
          <a:xfrm>
            <a:off x="5948891" y="1397479"/>
            <a:ext cx="5302945" cy="4682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</a:rPr>
              <a:t>Para alcançarmos tais objetivos vamos trabalhar com a metodologia CRISP-DM, metodologia essa que consiste basicamente em 6 etapas, podendo voltar várias vezes na mesma etapa, as etapas são:</a:t>
            </a:r>
          </a:p>
          <a:p>
            <a:pPr marL="0" indent="0">
              <a:buNone/>
            </a:pPr>
            <a:endParaRPr lang="pt-BR">
              <a:solidFill>
                <a:schemeClr val="tx1">
                  <a:lumMod val="75000"/>
                  <a:lumOff val="25000"/>
                </a:schemeClr>
              </a:solidFill>
              <a:latin typeface="Nunito Sans"/>
              <a:ea typeface="Nunito Sans"/>
              <a:cs typeface="Nunito Sans"/>
            </a:endParaRPr>
          </a:p>
          <a:p>
            <a:pPr>
              <a:buChar char="•"/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</a:rPr>
              <a:t>Entendimento do Negócio</a:t>
            </a:r>
          </a:p>
          <a:p>
            <a:pPr>
              <a:buChar char="•"/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</a:rPr>
              <a:t>Entendimento dos Dados</a:t>
            </a:r>
          </a:p>
          <a:p>
            <a:pPr>
              <a:buChar char="•"/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</a:rPr>
              <a:t>Preparação dos Dados</a:t>
            </a:r>
          </a:p>
          <a:p>
            <a:pPr>
              <a:buChar char="•"/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</a:rPr>
              <a:t>Modelagem</a:t>
            </a:r>
          </a:p>
          <a:p>
            <a:pPr>
              <a:buChar char="•"/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</a:rPr>
              <a:t>Avaliação do Modelo</a:t>
            </a:r>
          </a:p>
          <a:p>
            <a:pPr>
              <a:buChar char="•"/>
            </a:pP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</a:rPr>
              <a:t>Desenvolvimento da Aplicação - Modelo em Produção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2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DADOS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E299E-CD8B-ACD5-2998-4F04719A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51" y="2030082"/>
            <a:ext cx="8854152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D504A82-D6A6-7A05-5BC1-6C8799113F32}"/>
              </a:ext>
            </a:extLst>
          </p:cNvPr>
          <p:cNvSpPr txBox="1">
            <a:spLocks/>
          </p:cNvSpPr>
          <p:nvPr/>
        </p:nvSpPr>
        <p:spPr>
          <a:xfrm>
            <a:off x="407856" y="1161689"/>
            <a:ext cx="9601774" cy="3373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alibri" pitchFamily="34" charset="0"/>
              <a:buChar char="-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Dados dos jogos do Brasileirão Série A, no período de 2013 até 2022.</a:t>
            </a:r>
          </a:p>
          <a:p>
            <a:pPr algn="just">
              <a:buFont typeface="Calibri" pitchFamily="34" charset="0"/>
              <a:buChar char="-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Algumas variáveis:</a:t>
            </a:r>
          </a:p>
          <a:p>
            <a:pPr lvl="1" algn="just">
              <a:buFont typeface="Calibri" pitchFamily="34" charset="0"/>
              <a:buChar char="-"/>
            </a:pPr>
            <a:r>
              <a:rPr lang="pt-BR" sz="22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mandante/visitante</a:t>
            </a:r>
          </a:p>
          <a:p>
            <a:pPr lvl="1" algn="just">
              <a:buFont typeface="Calibri" pitchFamily="34" charset="0"/>
              <a:buChar char="-"/>
            </a:pPr>
            <a:r>
              <a:rPr lang="pt-BR" sz="22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Gols time mandante/visitante</a:t>
            </a:r>
          </a:p>
          <a:p>
            <a:pPr lvl="1" algn="just">
              <a:buFont typeface="Calibri" pitchFamily="34" charset="0"/>
              <a:buChar char="-"/>
            </a:pPr>
            <a:r>
              <a:rPr lang="pt-BR" sz="2200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Odds</a:t>
            </a:r>
            <a:r>
              <a:rPr lang="pt-BR" sz="22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mandante/visitante/empate</a:t>
            </a:r>
          </a:p>
          <a:p>
            <a:pPr lvl="1" algn="just">
              <a:buFont typeface="Calibri" pitchFamily="34" charset="0"/>
              <a:buChar char="-"/>
            </a:pPr>
            <a:r>
              <a:rPr lang="pt-BR" sz="22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jogo</a:t>
            </a:r>
          </a:p>
          <a:p>
            <a:pPr lvl="1" algn="just">
              <a:buFont typeface="Calibri" pitchFamily="34" charset="0"/>
              <a:buChar char="-"/>
            </a:pPr>
            <a:r>
              <a:rPr lang="pt-BR" sz="22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Expectativa de gols mandante/visitante (</a:t>
            </a:r>
            <a:r>
              <a:rPr lang="pt-BR" sz="2200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</a:t>
            </a:r>
            <a:r>
              <a:rPr lang="pt-BR" sz="22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74320" lvl="1" indent="0" algn="just">
              <a:buNone/>
            </a:pPr>
            <a:endParaRPr lang="pt-BR" sz="22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Font typeface="Calibri" pitchFamily="34" charset="0"/>
              <a:buChar char="-"/>
            </a:pPr>
            <a:endParaRPr lang="pt-BR" sz="22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Font typeface="Calibri" pitchFamily="34" charset="0"/>
              <a:buChar char="-"/>
            </a:pPr>
            <a:endParaRPr lang="pt-BR" sz="22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Font typeface="Calibri" pitchFamily="34" charset="0"/>
              <a:buChar char="-"/>
            </a:pPr>
            <a:endParaRPr lang="pt-BR" sz="22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m 8" descr="Tela de vídeo game&#10;&#10;Descrição gerada automaticamente">
            <a:extLst>
              <a:ext uri="{FF2B5EF4-FFF2-40B4-BE49-F238E27FC236}">
                <a16:creationId xmlns:a16="http://schemas.microsoft.com/office/drawing/2014/main" id="{BA9310A2-5A11-74EA-7FBB-85295EC1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" y="4802649"/>
            <a:ext cx="11139577" cy="15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VARIÁVEIS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E299E-CD8B-ACD5-2998-4F04719A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00" y="1440610"/>
            <a:ext cx="9846188" cy="4480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alibri" pitchFamily="34" charset="0"/>
              <a:buChar char="-"/>
            </a:pPr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Variável Target </a:t>
            </a:r>
          </a:p>
          <a:p>
            <a:pPr lvl="1" algn="just">
              <a:buFont typeface="Calibri" pitchFamily="34" charset="0"/>
              <a:buChar char="-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queremos prever através do nosso trabalho é se o time mandante irá vencer ou não a partida, para isso criamos duas variáveis, uma pra classificação e outra pra regressão: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lvl="1" algn="just">
              <a:buFont typeface="Calibri" pitchFamily="34" charset="0"/>
              <a:buChar char="-"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lvl="2" algn="just">
              <a:buFont typeface="Calibri" pitchFamily="34" charset="0"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DIF_GOLS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</a:p>
          <a:p>
            <a:pPr lvl="3" algn="just">
              <a:buFont typeface="Calibri,Sans-Serif" pitchFamily="34" charset="0"/>
              <a:buChar char="-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Diferença de gols: 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Time mandante – Time Visitante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algn="just">
              <a:buFont typeface="Calibri,Sans-Serif" pitchFamily="34" charset="0"/>
              <a:buChar char="-"/>
            </a:pP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Font typeface="Calibri" pitchFamily="34" charset="0"/>
              <a:buChar char="-"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RESULT_H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3" algn="just">
              <a:buFont typeface="Calibri" pitchFamily="34" charset="0"/>
              <a:buChar char="-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Vitória  -&gt; W</a:t>
            </a:r>
          </a:p>
          <a:p>
            <a:pPr lvl="3" algn="just">
              <a:buFont typeface="Calibri" pitchFamily="34" charset="0"/>
              <a:buChar char="-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Empate -&gt; D</a:t>
            </a:r>
          </a:p>
          <a:p>
            <a:pPr lvl="3" algn="just">
              <a:buFont typeface="Calibri" pitchFamily="34" charset="0"/>
              <a:buChar char="-"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Derrota -&gt; L</a:t>
            </a:r>
          </a:p>
          <a:p>
            <a:pPr lvl="3" algn="just">
              <a:buFont typeface="Calibri" pitchFamily="34" charset="0"/>
              <a:buChar char="-"/>
            </a:pPr>
            <a:endParaRPr lang="pt-B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algn="just">
              <a:buFont typeface="Calibri" pitchFamily="34" charset="0"/>
              <a:buChar char="-"/>
            </a:pPr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77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VARIÁVEIS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E299E-CD8B-ACD5-2998-4F04719A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4" y="1038045"/>
            <a:ext cx="9688038" cy="518522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das variáveis originais construímos algumas variáveis derivadas para utilizarmos no modelo, alguns exemplos:</a:t>
            </a:r>
          </a:p>
          <a:p>
            <a:pPr algn="just"/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indent="0" algn="just">
              <a:buNone/>
            </a:pPr>
            <a:r>
              <a:rPr lang="pt-BR" sz="2200" b="1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GOLS_CASA_MM_5 </a:t>
            </a:r>
            <a:r>
              <a:rPr lang="pt-BR" sz="22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 </a:t>
            </a:r>
          </a:p>
          <a:p>
            <a:pPr marL="617220" lvl="1" indent="-342900" algn="just">
              <a:buFont typeface="Calibri" pitchFamily="18" charset="2"/>
              <a:buChar char="-"/>
            </a:pPr>
            <a:r>
              <a:rPr lang="pt-BR" sz="22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Média da diferença de gols dos últimos 5 jogos do time mandante</a:t>
            </a:r>
          </a:p>
          <a:p>
            <a:pPr marL="274320" lvl="1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GOLS_FORA_MM_5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: 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617220" lvl="1" indent="-342900" algn="just">
              <a:buFont typeface="Calibri,Sans-Serif" pitchFamily="18" charset="2"/>
              <a:buChar char="-"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Média da diferença de gols dos últimos 5 jogos do time visitante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274320" lvl="1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FORME_H_5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: 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617220" lvl="1" indent="-342900" algn="just">
              <a:buFont typeface="Calibri,Sans-Serif" pitchFamily="18" charset="2"/>
              <a:buChar char="-"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Média de pontos dos últimos 5 jogos do time mandante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274320" lvl="1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FORME_A_5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: 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617220" lvl="1" indent="-342900" algn="just">
              <a:buFont typeface="Calibri,Sans-Serif"/>
              <a:buChar char="-"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Média de pontos dos últimos 5 jogos do time visitante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CV_ODDS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 </a:t>
            </a:r>
          </a:p>
          <a:p>
            <a:pPr marL="617220" lvl="1" indent="-342900" algn="just">
              <a:buFont typeface="Calibri" pitchFamily="18" charset="2"/>
              <a:buChar char="-"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Coeficiente de variação das </a:t>
            </a:r>
            <a:r>
              <a:rPr lang="pt-B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odds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partida</a:t>
            </a:r>
          </a:p>
          <a:p>
            <a:pPr marL="274320" lvl="1" indent="0" algn="just">
              <a:buNone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WINS_HOME_TIME:</a:t>
            </a:r>
          </a:p>
          <a:p>
            <a:pPr lvl="1" algn="just">
              <a:buFont typeface="Calibri" pitchFamily="18" charset="2"/>
              <a:buChar char="-"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Soma acumulada de vitórias do time mandante 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contra o visitante ao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longo do tempo </a:t>
            </a:r>
          </a:p>
          <a:p>
            <a:pPr marL="274320" lvl="1" indent="0" algn="just">
              <a:buNone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DRAWS_HOME_TIME:</a:t>
            </a:r>
          </a:p>
          <a:p>
            <a:pPr lvl="1" algn="just">
              <a:buFont typeface="Calibri" pitchFamily="18" charset="2"/>
              <a:buChar char="-"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Soma acumulada de 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empates do time mandante contra o visitante ao longo do tempo 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indent="0" algn="just">
              <a:buNone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LOSES_HOME_TIME:</a:t>
            </a:r>
          </a:p>
          <a:p>
            <a:pPr lvl="1" algn="just">
              <a:buFont typeface="Calibri,Sans-Serif" pitchFamily="18" charset="2"/>
              <a:buChar char="-"/>
            </a:pP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Soma acumulada de </a:t>
            </a:r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derrotas do time mandante contra o visitante ao longo do tempo 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Font typeface="Calibri" pitchFamily="18" charset="2"/>
              <a:buChar char="-"/>
            </a:pPr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indent="0" algn="just">
              <a:buNone/>
            </a:pPr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indent="0" algn="just">
              <a:buNone/>
            </a:pPr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17220" lvl="1" indent="-342900" algn="just">
              <a:buFont typeface="Calibri,Sans-Serif" pitchFamily="18" charset="2"/>
              <a:buChar char="-"/>
            </a:pPr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22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VARIÁVEIS DO MODELO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F276970D-1F24-E522-2E76-D939B56D8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631" y="750498"/>
            <a:ext cx="5295276" cy="3042999"/>
          </a:xfrm>
        </p:spPr>
      </p:pic>
      <p:pic>
        <p:nvPicPr>
          <p:cNvPr id="8" name="Imagem 8" descr="Gráfico, Histograma&#10;&#10;Descrição gerada automaticamente">
            <a:extLst>
              <a:ext uri="{FF2B5EF4-FFF2-40B4-BE49-F238E27FC236}">
                <a16:creationId xmlns:a16="http://schemas.microsoft.com/office/drawing/2014/main" id="{AB2293F1-7CF5-8886-F76B-702589E7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59" y="846550"/>
            <a:ext cx="4324710" cy="2850151"/>
          </a:xfrm>
          <a:prstGeom prst="rect">
            <a:avLst/>
          </a:prstGeom>
        </p:spPr>
      </p:pic>
      <p:pic>
        <p:nvPicPr>
          <p:cNvPr id="9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FF4667A1-4F63-EC97-C791-B8ECF472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59" y="3635754"/>
            <a:ext cx="4324710" cy="2850151"/>
          </a:xfrm>
          <a:prstGeom prst="rect">
            <a:avLst/>
          </a:prstGeom>
        </p:spPr>
      </p:pic>
      <p:pic>
        <p:nvPicPr>
          <p:cNvPr id="10" name="Imagem 10" descr="Calendário&#10;&#10;Descrição gerada automaticamente">
            <a:extLst>
              <a:ext uri="{FF2B5EF4-FFF2-40B4-BE49-F238E27FC236}">
                <a16:creationId xmlns:a16="http://schemas.microsoft.com/office/drawing/2014/main" id="{49A810F5-2AD8-6188-6737-E1F291D5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10" y="3806822"/>
            <a:ext cx="6567576" cy="30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1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ALGORITMO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2A3238FF-7DA9-9B89-F84F-2AFD106A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59" y="1301032"/>
            <a:ext cx="4770407" cy="467288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47E5C02-1B06-93BF-38CF-2B0B4EEC0F95}"/>
              </a:ext>
            </a:extLst>
          </p:cNvPr>
          <p:cNvSpPr>
            <a:spLocks noGrp="1"/>
          </p:cNvSpPr>
          <p:nvPr/>
        </p:nvSpPr>
        <p:spPr>
          <a:xfrm>
            <a:off x="226702" y="1296838"/>
            <a:ext cx="5748642" cy="2985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Classificação e Regressão</a:t>
            </a: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Font typeface="Calibri"/>
              <a:buChar char="-"/>
            </a:pPr>
            <a:r>
              <a:rPr lang="pt-BR" sz="1800" spc="10">
                <a:solidFill>
                  <a:schemeClr val="tx1">
                    <a:lumMod val="65000"/>
                    <a:lumOff val="35000"/>
                  </a:schemeClr>
                </a:solidFill>
              </a:rPr>
              <a:t>Utilizamos o Random Forest para classificar através da variável target 'RESULT_H' </a:t>
            </a:r>
          </a:p>
          <a:p>
            <a:pPr lvl="1" algn="just">
              <a:buFont typeface="Calibri"/>
              <a:buChar char="-"/>
            </a:pPr>
            <a:endParaRPr lang="pt-BR" sz="1800" spc="1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Font typeface="Calibri"/>
              <a:buChar char="-"/>
            </a:pPr>
            <a:r>
              <a:rPr lang="pt-BR" sz="1800" spc="10">
                <a:solidFill>
                  <a:schemeClr val="tx1">
                    <a:lumMod val="65000"/>
                    <a:lumOff val="35000"/>
                  </a:schemeClr>
                </a:solidFill>
              </a:rPr>
              <a:t>Utilizamos o Random Forest para regressão para prever a variável 'DIF_GOLS'</a:t>
            </a: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endParaRPr lang="pt-BR"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47E5C02-1B06-93BF-38CF-2B0B4EEC0F95}"/>
              </a:ext>
            </a:extLst>
          </p:cNvPr>
          <p:cNvSpPr>
            <a:spLocks noGrp="1"/>
          </p:cNvSpPr>
          <p:nvPr/>
        </p:nvSpPr>
        <p:spPr>
          <a:xfrm>
            <a:off x="126730" y="4444581"/>
            <a:ext cx="5978679" cy="2079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Execução do modelo</a:t>
            </a:r>
          </a:p>
          <a:p>
            <a:pPr lvl="1" algn="just">
              <a:buFont typeface="Calibri" pitchFamily="18" charset="2"/>
              <a:buChar char="-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Separamos, de forma aleatória, nossos dados em treino e teste, sendo:</a:t>
            </a:r>
          </a:p>
          <a:p>
            <a:pPr lvl="2" algn="just">
              <a:buFont typeface="Calibri" pitchFamily="18" charset="2"/>
              <a:buChar char="-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Treino - dados dos anos de 2013 até 2021 – 70%</a:t>
            </a:r>
          </a:p>
          <a:p>
            <a:pPr lvl="2" algn="just">
              <a:buFont typeface="Calibri" pitchFamily="18" charset="2"/>
              <a:buChar char="-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Teste   - dados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dos anos de 2013 até 2021 – 30%</a:t>
            </a:r>
          </a:p>
          <a:p>
            <a:pPr lvl="2" algn="just">
              <a:buFont typeface="Calibri" pitchFamily="18" charset="2"/>
              <a:buChar char="-"/>
            </a:pP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Deploy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dados do ano de 2022</a:t>
            </a:r>
          </a:p>
          <a:p>
            <a:pPr algn="just"/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6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0238-00CB-4D07-CE0E-35E176A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6" y="6326"/>
            <a:ext cx="9692640" cy="707336"/>
          </a:xfrm>
        </p:spPr>
        <p:txBody>
          <a:bodyPr/>
          <a:lstStyle/>
          <a:p>
            <a:r>
              <a:rPr lang="pt-BR"/>
              <a:t>MÉTRICAS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E299E-CD8B-ACD5-2998-4F04719A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224950"/>
            <a:ext cx="9127321" cy="1403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Modelo Classificação</a:t>
            </a:r>
          </a:p>
          <a:p>
            <a:pPr marL="0" indent="0" algn="just">
              <a:buNone/>
            </a:pP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1 – </a:t>
            </a:r>
            <a:r>
              <a:rPr lang="pt-BR" err="1">
                <a:solidFill>
                  <a:schemeClr val="tx1">
                    <a:lumMod val="65000"/>
                    <a:lumOff val="35000"/>
                  </a:schemeClr>
                </a:solidFill>
              </a:rPr>
              <a:t>W_Rate</a:t>
            </a: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 (Precisão para classe "</a:t>
            </a:r>
            <a:r>
              <a:rPr lang="pt-BR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</a:t>
            </a: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") :</a:t>
            </a:r>
          </a:p>
          <a:p>
            <a:pPr lvl="1" algn="just">
              <a:buFont typeface="Calibri"/>
              <a:buChar char="-"/>
            </a:pP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De todos jogos que o modelo previu vitória quantos ele acertou</a:t>
            </a: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F55777-953E-5C05-F507-C044FF22DB00}"/>
              </a:ext>
            </a:extLst>
          </p:cNvPr>
          <p:cNvSpPr/>
          <p:nvPr/>
        </p:nvSpPr>
        <p:spPr>
          <a:xfrm>
            <a:off x="-930" y="677934"/>
            <a:ext cx="11300603" cy="86264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65FB2A-33D9-B4C3-DE48-37E28DFE1522}"/>
              </a:ext>
            </a:extLst>
          </p:cNvPr>
          <p:cNvSpPr txBox="1"/>
          <p:nvPr/>
        </p:nvSpPr>
        <p:spPr>
          <a:xfrm>
            <a:off x="501263" y="2635114"/>
            <a:ext cx="8700246" cy="8628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2 – ROI: </a:t>
            </a:r>
          </a:p>
          <a:p>
            <a:pPr marL="742950" lvl="1" indent="-285750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Calibri,Sans-Serif"/>
              <a:buChar char="-"/>
            </a:pPr>
            <a:r>
              <a:rPr lang="pt-BR" sz="16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Retorno do investimento feito pra cada unidade apostada nas partidas que o modelo previu vitória</a:t>
            </a:r>
            <a:endParaRPr lang="pt-BR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270977B-30F9-8265-AEB6-785925D6BD54}"/>
              </a:ext>
            </a:extLst>
          </p:cNvPr>
          <p:cNvSpPr txBox="1">
            <a:spLocks/>
          </p:cNvSpPr>
          <p:nvPr/>
        </p:nvSpPr>
        <p:spPr>
          <a:xfrm>
            <a:off x="494122" y="3763990"/>
            <a:ext cx="9127321" cy="1403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Modelo Regressão</a:t>
            </a:r>
          </a:p>
          <a:p>
            <a:pPr marL="0" indent="0" algn="just">
              <a:buNone/>
            </a:pP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1 – MAE</a:t>
            </a: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algn="just">
              <a:buFont typeface="Calibri"/>
              <a:buChar char="-"/>
            </a:pP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Erro médio absoluto de cada previsão da diferença de gols</a:t>
            </a: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93F39A-472E-5DFC-FF7B-8A7DA1360093}"/>
              </a:ext>
            </a:extLst>
          </p:cNvPr>
          <p:cNvSpPr txBox="1"/>
          <p:nvPr/>
        </p:nvSpPr>
        <p:spPr>
          <a:xfrm>
            <a:off x="501263" y="5208660"/>
            <a:ext cx="8700246" cy="8628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2 – ROI: </a:t>
            </a:r>
          </a:p>
          <a:p>
            <a:pPr marL="742950" lvl="1" indent="-285750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Calibri,Sans-Serif"/>
              <a:buChar char="-"/>
            </a:pPr>
            <a:r>
              <a:rPr lang="pt-BR" sz="16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Retorno do investimento feito pra cada unidade apostada nas partidas que o modelo previu vitória</a:t>
            </a:r>
            <a:endParaRPr lang="pt-BR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074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AC3A211F2D8640A781085CCA87A206" ma:contentTypeVersion="0" ma:contentTypeDescription="Crie um novo documento." ma:contentTypeScope="" ma:versionID="7c3e6190b1db6eaaacfd0c75aeaf77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151BCC-EACE-412E-BFBE-17F438D8698F}"/>
</file>

<file path=customXml/itemProps2.xml><?xml version="1.0" encoding="utf-8"?>
<ds:datastoreItem xmlns:ds="http://schemas.openxmlformats.org/officeDocument/2006/customXml" ds:itemID="{2D9FF0F5-633E-4EC1-AE69-69A6F01E4030}"/>
</file>

<file path=customXml/itemProps3.xml><?xml version="1.0" encoding="utf-8"?>
<ds:datastoreItem xmlns:ds="http://schemas.openxmlformats.org/officeDocument/2006/customXml" ds:itemID="{A6987035-4557-4CB9-8D40-9E9E3124FA90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611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Calibri,Sans-Serif</vt:lpstr>
      <vt:lpstr>Century Schoolbook</vt:lpstr>
      <vt:lpstr>Nunito Sans</vt:lpstr>
      <vt:lpstr>Wingdings 2</vt:lpstr>
      <vt:lpstr>View</vt:lpstr>
      <vt:lpstr>É possível ser lucrativo aplicando a Random Forest em apostas esportivas ?</vt:lpstr>
      <vt:lpstr>OBEJTIVO</vt:lpstr>
      <vt:lpstr>METODOLOGIA</vt:lpstr>
      <vt:lpstr>DADOS UTILIZADOS</vt:lpstr>
      <vt:lpstr>VARIÁVEIS DO MODELO</vt:lpstr>
      <vt:lpstr>VARIÁVEIS DO MODELO</vt:lpstr>
      <vt:lpstr>VARIÁVEIS DO MODELO</vt:lpstr>
      <vt:lpstr>ALGORITMO</vt:lpstr>
      <vt:lpstr>MÉTRICAS</vt:lpstr>
      <vt:lpstr>RESULTADOS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Pedro Garcia</cp:lastModifiedBy>
  <cp:revision>130</cp:revision>
  <dcterms:created xsi:type="dcterms:W3CDTF">2023-01-21T18:57:23Z</dcterms:created>
  <dcterms:modified xsi:type="dcterms:W3CDTF">2023-01-23T12:39:06Z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0x01010093AC3A211F2D8640A781085CCA87A206</vt:lpwstr>
  </property>
</Properties>
</file>