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8b42a4d5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8b42a4d5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8b42a4d5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8b42a4d5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d6df8690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d6df8690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8b42a4d5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8b42a4d5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8b42a4d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8b42a4d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8b42a4d54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8b42a4d54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8b42a4d5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8b42a4d5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8b42a4d5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8b42a4d5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8b42a4d5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8b42a4d5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8b42a4d5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8b42a4d5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8b42a4d5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8b42a4d5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8b42a4d5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8b42a4d5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Intel_4004" TargetMode="External"/><Relationship Id="rId4" Type="http://schemas.openxmlformats.org/officeDocument/2006/relationships/hyperlink" Target="https://pt.wikipedia.org/wiki/Intel_4004" TargetMode="External"/><Relationship Id="rId11" Type="http://schemas.openxmlformats.org/officeDocument/2006/relationships/hyperlink" Target="https://www.4004.com/mcs4-masks-schematics-sim.html" TargetMode="External"/><Relationship Id="rId10" Type="http://schemas.openxmlformats.org/officeDocument/2006/relationships/hyperlink" Target="https://electronics.stackexchange.com/questions/420919/what-does-a-transistor-look-like-in-the-intel-4004-microchip/420937" TargetMode="External"/><Relationship Id="rId9" Type="http://schemas.openxmlformats.org/officeDocument/2006/relationships/hyperlink" Target="https://fei.edu.br/70anos/simposio/trabalhos2014/eletrica/caroline_moraes_michelly_de_souza.pdf" TargetMode="External"/><Relationship Id="rId5" Type="http://schemas.openxmlformats.org/officeDocument/2006/relationships/hyperlink" Target="https://www.intel.com/content/www/us/en/history/museum-story-of-intel-4004.html" TargetMode="External"/><Relationship Id="rId6" Type="http://schemas.openxmlformats.org/officeDocument/2006/relationships/hyperlink" Target="https://www.intel4004.com/" TargetMode="External"/><Relationship Id="rId7" Type="http://schemas.openxmlformats.org/officeDocument/2006/relationships/hyperlink" Target="https://www.techtudo.com.br/noticias/2011/11/intel-4004-o-primeiro-processador-da-historia-comemora-40-anos-de-idade.ghtml" TargetMode="External"/><Relationship Id="rId8" Type="http://schemas.openxmlformats.org/officeDocument/2006/relationships/hyperlink" Target="https://www.palenox.com/en/blog/41/PASSIVACAO-Para-que-e-por-que-passivar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techtudo.com.br/noticias/2011/11/intel-4004-o-primeiro-processador-da-historia-comemora-40-anos-de-idade.g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techtudo.com.br/noticias/2011/11/intel-4004-o-primeiro-processador-da-historia-comemora-40-anos-de-idade.g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applelogic.org/files/4004Data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</a:t>
            </a:r>
            <a:br>
              <a:rPr lang="pt-BR"/>
            </a:br>
            <a:r>
              <a:rPr lang="pt-BR"/>
              <a:t>Intel 4004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083950" y="3924925"/>
            <a:ext cx="3470700" cy="12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Joao Pedro Alonso Almeida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r>
              <a:rPr lang="pt-BR"/>
              <a:t>Luiz Paulo Souto Monteiro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Pedro José Garcia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 b="0" l="36849" r="13740" t="12816"/>
          <a:stretch/>
        </p:blipFill>
        <p:spPr>
          <a:xfrm>
            <a:off x="5196225" y="501450"/>
            <a:ext cx="3422324" cy="45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>
            <p:ph type="title"/>
          </p:nvPr>
        </p:nvSpPr>
        <p:spPr>
          <a:xfrm>
            <a:off x="727800" y="5806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Camada de Contatos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7800" y="1908175"/>
            <a:ext cx="3774300" cy="24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Lado dos componentes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Perfurações onde serão inseridos os terminais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SzPts val="1300"/>
              <a:buChar char="●"/>
            </a:pPr>
            <a:r>
              <a:rPr lang="pt-BR"/>
              <a:t>A solda acontece na camada anterior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b="1904" l="39400" r="11343" t="11903"/>
          <a:stretch/>
        </p:blipFill>
        <p:spPr>
          <a:xfrm>
            <a:off x="5196225" y="530525"/>
            <a:ext cx="3388825" cy="444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>
            <p:ph type="title"/>
          </p:nvPr>
        </p:nvSpPr>
        <p:spPr>
          <a:xfrm>
            <a:off x="727800" y="5806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Camada de Polisilício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7800" y="1310350"/>
            <a:ext cx="3774300" cy="3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“</a:t>
            </a:r>
            <a:r>
              <a:rPr lang="pt-BR"/>
              <a:t>A tecnologia SOI (Silicon-On-Insulator) foi desenvolvido para minimizar os efeitos de capacitâncias parasitárias e tiristor parasitário causados pela miniaturização da estrutura do CMOS”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Usado na base do transistor e como uma camada de isolamento afim de diminuir a tensão de limiar (threshold).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300"/>
              <a:buChar char="●"/>
            </a:pPr>
            <a:r>
              <a:rPr lang="pt-BR"/>
              <a:t>“A tensão de limiar (Vth) é um dos parâmetros mais básicos de um transistor MOSFET e é definida como a mínima tensão aplicada à porta (VG) necessária para que haja a formação de uma camada de inversão, formada por portadores minoritários, que conecta as regiões de dreno e fonte, permitindo a passagem de corrente.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750" y="1095238"/>
            <a:ext cx="4800600" cy="31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1868" y="76200"/>
            <a:ext cx="2290282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/>
        </p:nvSpPr>
        <p:spPr>
          <a:xfrm>
            <a:off x="750100" y="557200"/>
            <a:ext cx="618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Bibliografia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714450" y="1641700"/>
            <a:ext cx="7715100" cy="30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pt-BR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https://en.wikipedia.org/wiki/Intel_4004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pt-BR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https://pt.wikipedia.org/wiki/Intel_4004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pt-BR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https://www.intel.com/content/www/us/en/history/museum-story-of-intel-4004.html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pt-BR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https://www.intel4004.com/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pt-BR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https://www.techtudo.com.br/noticias/2011/11/intel-4004-o-primeiro-processador-da-historia-comemora-40-anos-de-idade.ghtml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pt-BR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https://www.palenox.com/en/blog/41/PASSIVACAO-Para-que-e-por-que-passivar.html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pt-BR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9"/>
              </a:rPr>
              <a:t>https://fei.edu.br/70anos/simposio/trabalhos2014/eletrica/caroline_moraes_michelly_de_souza.pdf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pt-BR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0"/>
              </a:rPr>
              <a:t>https://electronics.stackexchange.com/questions/420919/what-does-a-transistor-look-like-in-the-intel-4004-microchip/420937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pt-BR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1"/>
              </a:rPr>
              <a:t>https://www.4004.com/mcs4-masks-schematics-sim.html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73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052550" y="1307875"/>
            <a:ext cx="7038900" cy="3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“Desenvolvido por Federico Faggin, Ted Hoff e Mazor Stanley, o Intel 4004 foi um processador de 4 bits e 16 pinos que operava em 740 KHz. O chip contava com oito ciclos de clock por ciclo de instrução, o que significa que ele era capaz de realizar até 92.600 instruções por segundo.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Seu preço original não foi encontrado, mas, segundo uma fonte do site Extremetech, sua fabricação custou cerca de US$ 5 por unidade, ou US$ 26 nos valores atuais da moeda americana.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técnica desenvolvida por Faggin de fabricação dos semicondutores em 1968, utilizando o polisilício no processo, permitiu que o Intel 4004 pudesse ter 2.300 transistores em uma placa de apenas 10 mícrons. “ </a:t>
            </a:r>
            <a:endParaRPr/>
          </a:p>
          <a:p>
            <a:pPr indent="0" lvl="0" marL="0" marR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00"/>
          </a:p>
        </p:txBody>
      </p:sp>
      <p:sp>
        <p:nvSpPr>
          <p:cNvPr id="94" name="Google Shape;94;p14"/>
          <p:cNvSpPr txBox="1"/>
          <p:nvPr/>
        </p:nvSpPr>
        <p:spPr>
          <a:xfrm>
            <a:off x="4420550" y="60275"/>
            <a:ext cx="47232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TechTudo - Intel 4004, o primeiro processador da história, comemora 40 anos de idade. Escrito em 16/11/2011.</a:t>
            </a:r>
            <a:endParaRPr sz="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573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1016650" y="1307850"/>
            <a:ext cx="7319700" cy="3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“Se você considerar que um fio de cabelo humano mede aproximadamente 100 mícrons, o 4004 já era algo impressionante para a época do seu lançamento. Porém, o processador se destacava mesmo por ser fabricado a partir de uma única peça de silício, algo inédito até então.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Cotidianamente, o 4004 era capaz de fazer até 1.200 cálculos por segundo, e o seu primeiro uso comercial foi em uma calculadora japonesa, a Busicom 141-PF. Na verdade, foi a própria Busicom que encomendou da Intel a fabricação do processador.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 japonesa era detentora do design do 4004, e tinha direitos exclusivos para o seu uso, mas concordou que a Intel comercializasse o chip com outros fabricantes.“ </a:t>
            </a:r>
            <a:endParaRPr sz="700"/>
          </a:p>
        </p:txBody>
      </p:sp>
      <p:sp>
        <p:nvSpPr>
          <p:cNvPr id="101" name="Google Shape;101;p15"/>
          <p:cNvSpPr txBox="1"/>
          <p:nvPr/>
        </p:nvSpPr>
        <p:spPr>
          <a:xfrm>
            <a:off x="4420550" y="60275"/>
            <a:ext cx="47232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TechTudo - Intel 4004, o primeiro processador da história, comemora 40 anos de idade. Escrito em 16/11/2011.</a:t>
            </a:r>
            <a:endParaRPr sz="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800" y="5806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Especificações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325" y="1408250"/>
            <a:ext cx="3774300" cy="3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2.300 transistores;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Processador de 4 bits (arquitetura de 4 bits);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Largura de barramento: 4 bits;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Possuía 46 instruções, cada uma com 8 bits de palavra;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Clock de 108 KHz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Executava cerca de 60.000 instruções por segundo (0,06 MIPS)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Tempo de instrução ciclo: 10,8 ms (8 ciclos de clock / ciclo de instrução)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1 ou 2 ciclos de instrução.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4643600" y="1408250"/>
            <a:ext cx="3774300" cy="3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Encapsulamento DIP de 16 pinos.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Endereçava 1Kb de memória de dados e 4Kb de memória de instruções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Dimensão mínima de tecnologia de fabricação em micro milímetros: 10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CPU diretamente compatível com ROMs MCS-40 e RAMs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Expansível até 32Kb de ROM e 5Kb RAM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Temperatura de operação: 0ºC à 70ºC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pt-BR"/>
              <a:t>Também disponível com temperatura de operação de -40ºC até 85ºC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5449325" y="45200"/>
            <a:ext cx="363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Datasheet</a:t>
            </a:r>
            <a:r>
              <a:rPr lang="pt-BR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pt-BR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http://www.applelogic.org/files/4004Data.pdf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13263" r="19784" t="12211"/>
          <a:stretch/>
        </p:blipFill>
        <p:spPr>
          <a:xfrm>
            <a:off x="5303900" y="537575"/>
            <a:ext cx="3766250" cy="3703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642950" y="1339325"/>
            <a:ext cx="44469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D0 a D3: Barramentos de dados bidirecional. Comunicação entre processador e RAM.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TEST: Testa o estado lógico do circuito.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SYNC-OUT: Sincroniza o sinal da CPU com as memórias RAM e ROM.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CM-ROM: É o sinal de seleção ROM enviado pelo processador quando os dados  são requeridos pela memória do programa.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CM-RAM: São os sinais de seleção do banco de memória do sistema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VSS: Tensão positiva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VDD: Tensão de alimentação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4309775" y="4158300"/>
            <a:ext cx="4931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RESET: </a:t>
            </a: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Reseta o processador.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CLOCK FASE 1 E 2: Relógio que transmite o sinal em dois fios.</a:t>
            </a:r>
            <a:endParaRPr/>
          </a:p>
        </p:txBody>
      </p:sp>
      <p:sp>
        <p:nvSpPr>
          <p:cNvPr id="117" name="Google Shape;117;p17"/>
          <p:cNvSpPr txBox="1"/>
          <p:nvPr>
            <p:ph type="title"/>
          </p:nvPr>
        </p:nvSpPr>
        <p:spPr>
          <a:xfrm>
            <a:off x="727800" y="5806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Especificações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825" y="3217175"/>
            <a:ext cx="1942350" cy="18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8675" y="1860100"/>
            <a:ext cx="3774300" cy="24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Utilizado em calculadoras.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Capacidade de processamento igual ao do ENIAC.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pt-BR"/>
              <a:t>É considerado o primeiro microprocessador em um chip.</a:t>
            </a:r>
            <a:endParaRPr/>
          </a:p>
        </p:txBody>
      </p:sp>
      <p:sp>
        <p:nvSpPr>
          <p:cNvPr id="124" name="Google Shape;124;p18"/>
          <p:cNvSpPr txBox="1"/>
          <p:nvPr>
            <p:ph type="title"/>
          </p:nvPr>
        </p:nvSpPr>
        <p:spPr>
          <a:xfrm>
            <a:off x="727800" y="5806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Curiosidades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2313" y="1204300"/>
            <a:ext cx="2963376" cy="163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363" y="580625"/>
            <a:ext cx="6062288" cy="450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>
            <p:ph type="title"/>
          </p:nvPr>
        </p:nvSpPr>
        <p:spPr>
          <a:xfrm>
            <a:off x="727800" y="5806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0" l="39481" r="11344" t="12365"/>
          <a:stretch/>
        </p:blipFill>
        <p:spPr>
          <a:xfrm>
            <a:off x="5233875" y="503600"/>
            <a:ext cx="3392374" cy="453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>
            <p:ph type="title"/>
          </p:nvPr>
        </p:nvSpPr>
        <p:spPr>
          <a:xfrm>
            <a:off x="727800" y="5806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Camada de Passivação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7800" y="1908175"/>
            <a:ext cx="3774300" cy="24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Processo químico que forma uma película de óxido de cromo nos metais.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Assegura resistência contra corrosão.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SzPts val="1300"/>
              <a:buChar char="●"/>
            </a:pPr>
            <a:r>
              <a:rPr lang="pt-BR"/>
              <a:t>Aumenta a durabilidade da placa.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0" l="23362" r="24056" t="12663"/>
          <a:stretch/>
        </p:blipFill>
        <p:spPr>
          <a:xfrm>
            <a:off x="5120900" y="549400"/>
            <a:ext cx="3615599" cy="45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>
            <p:ph type="title"/>
          </p:nvPr>
        </p:nvSpPr>
        <p:spPr>
          <a:xfrm>
            <a:off x="727800" y="5806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Camada de Vias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7800" y="1908175"/>
            <a:ext cx="3774300" cy="24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Linhas em cobre que conectam os componentes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SzPts val="1300"/>
              <a:buChar char="●"/>
            </a:pPr>
            <a:r>
              <a:rPr lang="pt-BR"/>
              <a:t>A borda é usada como terra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