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5" r:id="rId2"/>
    <p:sldId id="268" r:id="rId3"/>
    <p:sldId id="271" r:id="rId4"/>
    <p:sldId id="270" r:id="rId5"/>
    <p:sldId id="267" r:id="rId6"/>
    <p:sldId id="273" r:id="rId7"/>
    <p:sldId id="274" r:id="rId8"/>
    <p:sldId id="275" r:id="rId9"/>
    <p:sldId id="276" r:id="rId10"/>
    <p:sldId id="284" r:id="rId11"/>
    <p:sldId id="277" r:id="rId12"/>
    <p:sldId id="278" r:id="rId13"/>
    <p:sldId id="279" r:id="rId14"/>
    <p:sldId id="280" r:id="rId15"/>
    <p:sldId id="285" r:id="rId16"/>
    <p:sldId id="281" r:id="rId17"/>
    <p:sldId id="282" r:id="rId18"/>
    <p:sldId id="260" r:id="rId19"/>
    <p:sldId id="286" r:id="rId20"/>
    <p:sldId id="261" r:id="rId21"/>
    <p:sldId id="287" r:id="rId22"/>
    <p:sldId id="288" r:id="rId23"/>
    <p:sldId id="289" r:id="rId24"/>
    <p:sldId id="290" r:id="rId25"/>
    <p:sldId id="264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7"/>
    <p:restoredTop sz="94712"/>
  </p:normalViewPr>
  <p:slideViewPr>
    <p:cSldViewPr snapToGrid="0" snapToObjects="1">
      <p:cViewPr varScale="1">
        <p:scale>
          <a:sx n="108" d="100"/>
          <a:sy n="108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62895-963E-914D-98BF-AD904B202367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80075-C39E-4F4F-B746-57AA2386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9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63262-2063-6245-9F0F-D907A22A02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8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C762-6096-684A-BC60-A55613152572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2DAD-B1A7-4748-A718-38DB42653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4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C762-6096-684A-BC60-A55613152572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2DAD-B1A7-4748-A718-38DB42653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3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C762-6096-684A-BC60-A55613152572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2DAD-B1A7-4748-A718-38DB42653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C762-6096-684A-BC60-A55613152572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2DAD-B1A7-4748-A718-38DB42653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4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C762-6096-684A-BC60-A55613152572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2DAD-B1A7-4748-A718-38DB42653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1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C762-6096-684A-BC60-A55613152572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2DAD-B1A7-4748-A718-38DB42653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C762-6096-684A-BC60-A55613152572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2DAD-B1A7-4748-A718-38DB42653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7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C762-6096-684A-BC60-A55613152572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2DAD-B1A7-4748-A718-38DB42653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6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C762-6096-684A-BC60-A55613152572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2DAD-B1A7-4748-A718-38DB42653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9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C762-6096-684A-BC60-A55613152572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2DAD-B1A7-4748-A718-38DB42653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3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C762-6096-684A-BC60-A55613152572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2DAD-B1A7-4748-A718-38DB42653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C762-6096-684A-BC60-A55613152572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2DAD-B1A7-4748-A718-38DB42653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9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pplication/x-www-form-urlencode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front.com/REST-Web-Services.html" TargetMode="External"/><Relationship Id="rId4" Type="http://schemas.openxmlformats.org/officeDocument/2006/relationships/hyperlink" Target="http://imasters.expert/rest-architecture-model-definition-constraints-benefits/" TargetMode="External"/><Relationship Id="rId5" Type="http://schemas.openxmlformats.org/officeDocument/2006/relationships/hyperlink" Target="https://realpython.com/blog/python/api-integration-in-python/" TargetMode="External"/><Relationship Id="rId6" Type="http://schemas.openxmlformats.org/officeDocument/2006/relationships/hyperlink" Target="https://en.wikipedia.org/wiki/Representational_state_transfer" TargetMode="External"/><Relationship Id="rId7" Type="http://schemas.openxmlformats.org/officeDocument/2006/relationships/hyperlink" Target="http://www.w3schools.com/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wustartup.com/APICrashCourse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media_type" TargetMode="External"/><Relationship Id="rId4" Type="http://schemas.openxmlformats.org/officeDocument/2006/relationships/hyperlink" Target="https://en.wikipedia.org/wiki/HTTP_metho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UR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HTTP_status_cod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flarrest.com/api/v1/team" TargetMode="External"/><Relationship Id="rId4" Type="http://schemas.openxmlformats.org/officeDocument/2006/relationships/hyperlink" Target="http://buscentral.herokuapp.com/suggestions" TargetMode="External"/><Relationship Id="rId5" Type="http://schemas.openxmlformats.org/officeDocument/2006/relationships/hyperlink" Target="https://www.youtube.com/watch?v=suHY8dLKzC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url.i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flickr.com/services/api/upload.api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Systems </a:t>
            </a:r>
            <a:r>
              <a:rPr lang="en-US" dirty="0" smtClean="0"/>
              <a:t>I </a:t>
            </a:r>
            <a:br>
              <a:rPr lang="en-US" dirty="0" smtClean="0"/>
            </a:br>
            <a:r>
              <a:rPr lang="en-US" dirty="0" smtClean="0"/>
              <a:t>Lab </a:t>
            </a:r>
            <a:r>
              <a:rPr lang="en-US" dirty="0" smtClean="0"/>
              <a:t>Introduction -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REST API crash course </a:t>
            </a:r>
            <a:r>
              <a:rPr lang="en-US" dirty="0" smtClean="0"/>
              <a:t>- The </a:t>
            </a:r>
            <a:r>
              <a:rPr lang="en-US" dirty="0" smtClean="0"/>
              <a:t>bare minimum</a:t>
            </a:r>
          </a:p>
          <a:p>
            <a:endParaRPr lang="en-US" dirty="0"/>
          </a:p>
          <a:p>
            <a:r>
              <a:rPr lang="en-US" dirty="0" smtClean="0"/>
              <a:t>Beshr Al Nahas</a:t>
            </a:r>
            <a:endParaRPr lang="en-US" dirty="0"/>
          </a:p>
        </p:txBody>
      </p:sp>
      <p:pic>
        <p:nvPicPr>
          <p:cNvPr id="4" name="Picture 2" descr="http://www.eucap2012.org/images/chalmers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5" y="310065"/>
            <a:ext cx="2160240" cy="41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cse.chalmers.se/research/group/dcs/images/logo-bi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957" y="197143"/>
            <a:ext cx="3810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Web Browser as a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Web applications need integration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client </a:t>
            </a:r>
            <a:r>
              <a:rPr lang="en-US" dirty="0"/>
              <a:t>side (</a:t>
            </a:r>
            <a:r>
              <a:rPr lang="en-US" dirty="0" smtClean="0"/>
              <a:t>HTML/HTTP) and </a:t>
            </a:r>
            <a:r>
              <a:rPr lang="en-US" dirty="0"/>
              <a:t>server </a:t>
            </a:r>
            <a:r>
              <a:rPr lang="en-US" dirty="0" smtClean="0"/>
              <a:t>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37" y="2851688"/>
            <a:ext cx="8231041" cy="38125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1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(distributed) board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46781"/>
          </a:xfrm>
        </p:spPr>
        <p:txBody>
          <a:bodyPr numCol="1">
            <a:normAutofit/>
          </a:bodyPr>
          <a:lstStyle/>
          <a:p>
            <a:r>
              <a:rPr lang="en-US" dirty="0"/>
              <a:t>Each function has a name </a:t>
            </a:r>
            <a:r>
              <a:rPr lang="en-US" dirty="0" smtClean="0"/>
              <a:t>and parameters </a:t>
            </a:r>
            <a:endParaRPr lang="en-US" dirty="0"/>
          </a:p>
          <a:p>
            <a:r>
              <a:rPr lang="en-US" dirty="0"/>
              <a:t>REST: </a:t>
            </a:r>
            <a:r>
              <a:rPr lang="en-US" dirty="0">
                <a:solidFill>
                  <a:srgbClr val="7030A0"/>
                </a:solidFill>
              </a:rPr>
              <a:t>HTTP method </a:t>
            </a:r>
            <a:r>
              <a:rPr lang="en-US" dirty="0"/>
              <a:t>+ </a:t>
            </a:r>
            <a:r>
              <a:rPr lang="en-US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URL</a:t>
            </a:r>
          </a:p>
          <a:p>
            <a:pPr marL="0" indent="0">
              <a:buNone/>
            </a:pPr>
            <a:endParaRPr lang="en-US" b="1" u="sng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9806" y="2907626"/>
          <a:ext cx="103705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220"/>
                <a:gridCol w="2573760"/>
                <a:gridCol w="1622803"/>
                <a:gridCol w="35247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 smtClean="0"/>
                        <a:t>Functions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the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board</a:t>
                      </a:r>
                      <a:r>
                        <a:rPr lang="en-US" dirty="0" smtClean="0"/>
                        <a:t>’s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whole board </a:t>
                      </a:r>
                      <a:r>
                        <a:rPr lang="en-US" baseline="0" dirty="0" smtClean="0"/>
                        <a:t>start page : 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Retrieve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entries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available entries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(not the full page) : html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 a new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: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Retrieve one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entryID</a:t>
                      </a:r>
                      <a:endParaRPr lang="en-US" dirty="0" smtClean="0">
                        <a:solidFill>
                          <a:srgbClr val="FF0000"/>
                        </a:solidFill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entry : html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Modify an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PUT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entryID</a:t>
                      </a:r>
                      <a:endParaRPr lang="en-US" dirty="0" smtClean="0">
                        <a:solidFill>
                          <a:srgbClr val="FF0000"/>
                        </a:solidFill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entry :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Delete an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entryID</a:t>
                      </a:r>
                      <a:endParaRPr lang="en-US" dirty="0" smtClean="0">
                        <a:solidFill>
                          <a:srgbClr val="FF0000"/>
                        </a:solidFill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72405" y="2893671"/>
            <a:ext cx="2581155" cy="29515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</a:t>
            </a:r>
            <a:r>
              <a:rPr lang="en-US" dirty="0">
                <a:solidFill>
                  <a:srgbClr val="7030A0"/>
                </a:solidFill>
              </a:rPr>
              <a:t>GET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Clicking a link generates a </a:t>
            </a:r>
            <a:r>
              <a:rPr lang="en-US" dirty="0">
                <a:solidFill>
                  <a:srgbClr val="7030A0"/>
                </a:solidFill>
              </a:rPr>
              <a:t>GET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Dynamic update – implemented for you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 JS timer to </a:t>
            </a:r>
            <a:r>
              <a:rPr lang="en-US" dirty="0" smtClean="0"/>
              <a:t>periodically refresh the page</a:t>
            </a:r>
          </a:p>
          <a:p>
            <a:pPr lvl="2"/>
            <a:r>
              <a:rPr lang="en-US" dirty="0" smtClean="0"/>
              <a:t>Look for: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var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page_reload_timeout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5; //in seconds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/>
              <a:t>The user does not feel good when interrupted by page reload</a:t>
            </a:r>
          </a:p>
          <a:p>
            <a:pPr lvl="1"/>
            <a:r>
              <a:rPr lang="en-US" dirty="0" smtClean="0"/>
              <a:t>We want to refresh a specific section of the page, i.e., the board contents</a:t>
            </a:r>
          </a:p>
          <a:p>
            <a:pPr lvl="1"/>
            <a:r>
              <a:rPr lang="en-US" dirty="0" smtClean="0"/>
              <a:t>emulate a static GUI with dynamic contents</a:t>
            </a:r>
          </a:p>
        </p:txBody>
      </p:sp>
    </p:spTree>
    <p:extLst>
      <p:ext uri="{BB962C8B-B14F-4D97-AF65-F5344CB8AC3E}">
        <p14:creationId xmlns:p14="http://schemas.microsoft.com/office/powerpoint/2010/main" val="1365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</a:t>
            </a:r>
            <a:r>
              <a:rPr lang="en-US" dirty="0">
                <a:solidFill>
                  <a:srgbClr val="7030A0"/>
                </a:solidFill>
              </a:rPr>
              <a:t>GET </a:t>
            </a:r>
            <a:r>
              <a:rPr lang="en-US" dirty="0" smtClean="0"/>
              <a:t>Request -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reload using JavaScript (JS) – implemented for you</a:t>
            </a:r>
            <a:endParaRPr lang="en-US" dirty="0"/>
          </a:p>
          <a:p>
            <a:pPr lvl="1"/>
            <a:r>
              <a:rPr lang="en-US" dirty="0" smtClean="0"/>
              <a:t>Sends </a:t>
            </a:r>
            <a:r>
              <a:rPr lang="en-US" dirty="0"/>
              <a:t>the same request as if you press the browser reload button</a:t>
            </a:r>
          </a:p>
          <a:p>
            <a:pPr lvl="1"/>
            <a:r>
              <a:rPr lang="en-US" dirty="0" smtClean="0"/>
              <a:t>Extracts </a:t>
            </a:r>
            <a:r>
              <a:rPr lang="en-US" dirty="0"/>
              <a:t>the relevant element from the </a:t>
            </a:r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Updates the </a:t>
            </a:r>
            <a:r>
              <a:rPr lang="en-US" dirty="0"/>
              <a:t>display of </a:t>
            </a:r>
            <a:r>
              <a:rPr lang="en-US" dirty="0" smtClean="0"/>
              <a:t>the </a:t>
            </a:r>
            <a:r>
              <a:rPr lang="en-US" dirty="0"/>
              <a:t>HTML element with </a:t>
            </a:r>
            <a:r>
              <a:rPr lang="en-US" dirty="0" smtClean="0"/>
              <a:t>the specified ID only</a:t>
            </a:r>
            <a:endParaRPr lang="en-US" dirty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server needs to </a:t>
            </a:r>
            <a:r>
              <a:rPr lang="en-US" b="1" dirty="0" smtClean="0"/>
              <a:t>tag the </a:t>
            </a:r>
            <a:r>
              <a:rPr lang="en-US" b="1" dirty="0"/>
              <a:t>board contents</a:t>
            </a:r>
            <a:r>
              <a:rPr lang="en-US" dirty="0"/>
              <a:t> with </a:t>
            </a:r>
            <a:r>
              <a:rPr lang="en-US" dirty="0" smtClean="0"/>
              <a:t>the same ID; e.g.,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5"/>
                </a:solidFill>
              </a:rPr>
              <a:t>&lt;div id="</a:t>
            </a:r>
            <a:r>
              <a:rPr lang="en-US" b="1" dirty="0" err="1">
                <a:solidFill>
                  <a:schemeClr val="accent5"/>
                </a:solidFill>
              </a:rPr>
              <a:t>boardcontents_placeholder</a:t>
            </a:r>
            <a:r>
              <a:rPr lang="en-US" b="1" dirty="0">
                <a:solidFill>
                  <a:schemeClr val="accent5"/>
                </a:solidFill>
              </a:rPr>
              <a:t>”&gt;</a:t>
            </a:r>
            <a:r>
              <a:rPr lang="en-US" dirty="0">
                <a:solidFill>
                  <a:schemeClr val="accent5"/>
                </a:solidFill>
              </a:rPr>
              <a:t>...</a:t>
            </a:r>
            <a:r>
              <a:rPr lang="en-US" b="1" dirty="0">
                <a:solidFill>
                  <a:schemeClr val="accent5"/>
                </a:solidFill>
              </a:rPr>
              <a:t>&lt;/div</a:t>
            </a:r>
            <a:r>
              <a:rPr lang="en-US" b="1" dirty="0" smtClean="0">
                <a:solidFill>
                  <a:schemeClr val="accent5"/>
                </a:solidFill>
              </a:rPr>
              <a:t>&gt;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</a:t>
            </a:r>
            <a:r>
              <a:rPr lang="en-US" dirty="0" smtClean="0">
                <a:solidFill>
                  <a:srgbClr val="7030A0"/>
                </a:solidFill>
              </a:rPr>
              <a:t>POST</a:t>
            </a:r>
            <a:r>
              <a:rPr lang="en-US" dirty="0" smtClean="0"/>
              <a:t> request - HTML forms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POST </a:t>
            </a:r>
            <a:r>
              <a:rPr lang="en-US" b="1" dirty="0">
                <a:solidFill>
                  <a:srgbClr val="FF0000"/>
                </a:solidFill>
                <a:ea typeface="Courier New" charset="0"/>
                <a:cs typeface="Courier New" charset="0"/>
              </a:rPr>
              <a:t>/entries </a:t>
            </a:r>
            <a:r>
              <a:rPr lang="en-US" dirty="0" smtClean="0"/>
              <a:t> </a:t>
            </a:r>
            <a:r>
              <a:rPr lang="en-US" dirty="0"/>
              <a:t>send new entries to the </a:t>
            </a:r>
            <a:r>
              <a:rPr lang="en-US" dirty="0" smtClean="0"/>
              <a:t>board</a:t>
            </a:r>
          </a:p>
          <a:p>
            <a:r>
              <a:rPr lang="en-US" dirty="0" smtClean="0"/>
              <a:t>HTML </a:t>
            </a:r>
            <a:r>
              <a:rPr lang="en-US" dirty="0"/>
              <a:t>form 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Method</a:t>
            </a:r>
            <a:r>
              <a:rPr lang="en-US" dirty="0" smtClean="0"/>
              <a:t>: </a:t>
            </a:r>
            <a:r>
              <a:rPr lang="en-US" dirty="0"/>
              <a:t>HTML supports only </a:t>
            </a:r>
            <a:r>
              <a:rPr lang="en-US" b="1" dirty="0">
                <a:solidFill>
                  <a:srgbClr val="7030A0"/>
                </a:solidFill>
              </a:rPr>
              <a:t>GET </a:t>
            </a:r>
            <a:r>
              <a:rPr lang="en-US" dirty="0"/>
              <a:t>or </a:t>
            </a:r>
            <a:r>
              <a:rPr lang="en-US" b="1" dirty="0">
                <a:solidFill>
                  <a:srgbClr val="7030A0"/>
                </a:solidFill>
              </a:rPr>
              <a:t>POST </a:t>
            </a:r>
            <a:r>
              <a:rPr lang="en-US" dirty="0" smtClean="0"/>
              <a:t>requests (No </a:t>
            </a:r>
            <a:r>
              <a:rPr lang="en-US" b="1" dirty="0">
                <a:solidFill>
                  <a:srgbClr val="7030A0"/>
                </a:solidFill>
              </a:rPr>
              <a:t>DELETE</a:t>
            </a:r>
            <a:r>
              <a:rPr lang="en-US" dirty="0" smtClean="0"/>
              <a:t> or </a:t>
            </a:r>
            <a:r>
              <a:rPr lang="en-US" b="1" dirty="0">
                <a:solidFill>
                  <a:srgbClr val="7030A0"/>
                </a:solidFill>
              </a:rPr>
              <a:t>PUT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Action</a:t>
            </a:r>
            <a:r>
              <a:rPr lang="en-US" i="1" dirty="0"/>
              <a:t>: </a:t>
            </a:r>
            <a:r>
              <a:rPr lang="en-US" dirty="0" smtClean="0"/>
              <a:t>the URL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7700"/>
                </a:solidFill>
              </a:rPr>
              <a:t>&lt;form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id=</a:t>
            </a:r>
            <a:r>
              <a:rPr lang="en-US" sz="2000" dirty="0"/>
              <a:t>"</a:t>
            </a:r>
            <a:r>
              <a:rPr lang="en-US" sz="2000" dirty="0" err="1"/>
              <a:t>usrform</a:t>
            </a:r>
            <a:r>
              <a:rPr lang="en-US" sz="2000" dirty="0"/>
              <a:t>" </a:t>
            </a:r>
            <a:r>
              <a:rPr lang="en-US" sz="2000" dirty="0">
                <a:solidFill>
                  <a:srgbClr val="0000CC"/>
                </a:solidFill>
              </a:rPr>
              <a:t>target=</a:t>
            </a:r>
            <a:r>
              <a:rPr lang="en-US" sz="2000" dirty="0"/>
              <a:t>"</a:t>
            </a:r>
            <a:r>
              <a:rPr lang="en-US" sz="2000" dirty="0" err="1"/>
              <a:t>noreload</a:t>
            </a:r>
            <a:r>
              <a:rPr lang="en-US" sz="2000" dirty="0"/>
              <a:t>-form-target"</a:t>
            </a:r>
            <a:r>
              <a:rPr lang="en-US" sz="2000" dirty="0">
                <a:solidFill>
                  <a:srgbClr val="007700"/>
                </a:solidFill>
              </a:rPr>
              <a:t>&gt;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7700"/>
                </a:solidFill>
              </a:rPr>
              <a:t>&lt;</a:t>
            </a:r>
            <a:r>
              <a:rPr lang="en-US" sz="1800" dirty="0">
                <a:solidFill>
                  <a:srgbClr val="0077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CC"/>
                </a:solidFill>
              </a:rPr>
              <a:t>type=</a:t>
            </a:r>
            <a:r>
              <a:rPr lang="en-US" sz="1800" dirty="0"/>
              <a:t>"text" </a:t>
            </a:r>
            <a:r>
              <a:rPr lang="en-US" sz="1800" dirty="0">
                <a:solidFill>
                  <a:srgbClr val="0000CC"/>
                </a:solidFill>
              </a:rPr>
              <a:t>name</a:t>
            </a:r>
            <a:r>
              <a:rPr lang="en-US" sz="1800" dirty="0" smtClean="0">
                <a:solidFill>
                  <a:srgbClr val="0000CC"/>
                </a:solidFill>
              </a:rPr>
              <a:t>=</a:t>
            </a:r>
            <a:r>
              <a:rPr lang="en-US" sz="1800" dirty="0" smtClean="0"/>
              <a:t>”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entry</a:t>
            </a:r>
            <a:r>
              <a:rPr lang="en-US" sz="1800" dirty="0" smtClean="0"/>
              <a:t>" </a:t>
            </a:r>
            <a:r>
              <a:rPr lang="en-US" sz="1800" dirty="0">
                <a:solidFill>
                  <a:srgbClr val="0000CC"/>
                </a:solidFill>
              </a:rPr>
              <a:t>size=</a:t>
            </a:r>
            <a:r>
              <a:rPr lang="en-US" sz="1800" dirty="0"/>
              <a:t>"50" </a:t>
            </a:r>
            <a:r>
              <a:rPr lang="en-US" sz="1800" dirty="0">
                <a:solidFill>
                  <a:srgbClr val="0000CC"/>
                </a:solidFill>
              </a:rPr>
              <a:t>autofocus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CC"/>
                </a:solidFill>
              </a:rPr>
              <a:t>required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700"/>
                </a:solidFill>
              </a:rPr>
              <a:t>/&gt;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7700"/>
                </a:solidFill>
              </a:rPr>
              <a:t>&lt;</a:t>
            </a:r>
            <a:r>
              <a:rPr lang="en-US" sz="1800" dirty="0">
                <a:solidFill>
                  <a:srgbClr val="0077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CC"/>
                </a:solidFill>
              </a:rPr>
              <a:t>type=</a:t>
            </a:r>
            <a:r>
              <a:rPr lang="en-US" sz="1800" dirty="0"/>
              <a:t>"submit" </a:t>
            </a:r>
            <a:r>
              <a:rPr lang="en-US" sz="1800" dirty="0" err="1">
                <a:solidFill>
                  <a:srgbClr val="0000CC"/>
                </a:solidFill>
              </a:rPr>
              <a:t>formmethod</a:t>
            </a:r>
            <a:r>
              <a:rPr lang="en-US" sz="1800" dirty="0" smtClean="0">
                <a:solidFill>
                  <a:srgbClr val="0000CC"/>
                </a:solidFill>
              </a:rPr>
              <a:t>=</a:t>
            </a:r>
            <a:r>
              <a:rPr lang="en-US" sz="1800" dirty="0" smtClean="0"/>
              <a:t>"</a:t>
            </a:r>
            <a:r>
              <a:rPr lang="en-US" sz="1800" dirty="0" smtClean="0">
                <a:solidFill>
                  <a:srgbClr val="7030A0"/>
                </a:solidFill>
              </a:rPr>
              <a:t>post</a:t>
            </a:r>
            <a:r>
              <a:rPr lang="en-US" sz="1800" dirty="0" smtClean="0"/>
              <a:t>" </a:t>
            </a:r>
            <a:r>
              <a:rPr lang="en-US" sz="1800" dirty="0" err="1">
                <a:solidFill>
                  <a:srgbClr val="0000CC"/>
                </a:solidFill>
              </a:rPr>
              <a:t>formaction</a:t>
            </a:r>
            <a:r>
              <a:rPr lang="en-US" sz="1800" dirty="0" smtClean="0">
                <a:solidFill>
                  <a:srgbClr val="0000CC"/>
                </a:solidFill>
              </a:rPr>
              <a:t>=</a:t>
            </a:r>
            <a:r>
              <a:rPr lang="en-US" sz="1800" dirty="0" smtClean="0"/>
              <a:t>”</a:t>
            </a:r>
            <a:r>
              <a:rPr lang="en-US" sz="1800" dirty="0" smtClean="0">
                <a:solidFill>
                  <a:srgbClr val="FF0000"/>
                </a:solidFill>
              </a:rPr>
              <a:t>entries</a:t>
            </a:r>
            <a:r>
              <a:rPr lang="en-US" sz="1800" dirty="0" smtClean="0"/>
              <a:t>" </a:t>
            </a:r>
            <a:r>
              <a:rPr lang="en-US" sz="1800" dirty="0">
                <a:solidFill>
                  <a:srgbClr val="0000CC"/>
                </a:solidFill>
              </a:rPr>
              <a:t>value=</a:t>
            </a:r>
            <a:r>
              <a:rPr lang="en-US" sz="1800" dirty="0"/>
              <a:t>"Submit to board"</a:t>
            </a:r>
            <a:r>
              <a:rPr lang="en-US" sz="1800" dirty="0">
                <a:solidFill>
                  <a:srgbClr val="007700"/>
                </a:solidFill>
              </a:rPr>
              <a:t>/&gt;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700"/>
                </a:solidFill>
              </a:rPr>
              <a:t>&lt;/</a:t>
            </a:r>
            <a:r>
              <a:rPr lang="en-US" sz="2000" dirty="0">
                <a:solidFill>
                  <a:srgbClr val="007700"/>
                </a:solidFill>
              </a:rPr>
              <a:t>form&gt;</a:t>
            </a:r>
            <a:r>
              <a:rPr lang="en-US" sz="2000" dirty="0"/>
              <a:t> </a:t>
            </a:r>
          </a:p>
          <a:p>
            <a:r>
              <a:rPr lang="en-US" dirty="0" smtClean="0"/>
              <a:t>Submitting the form generates a </a:t>
            </a:r>
            <a:r>
              <a:rPr lang="en-US" dirty="0" smtClean="0">
                <a:solidFill>
                  <a:srgbClr val="7030A0"/>
                </a:solidFill>
              </a:rPr>
              <a:t>post</a:t>
            </a:r>
            <a:r>
              <a:rPr lang="en-US" dirty="0" smtClean="0"/>
              <a:t> request with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entry </a:t>
            </a:r>
            <a:r>
              <a:rPr lang="en-US" dirty="0" smtClean="0"/>
              <a:t>in the body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entry</a:t>
            </a:r>
            <a:r>
              <a:rPr lang="en-US" sz="2400" dirty="0" smtClean="0">
                <a:ea typeface="Courier New" charset="0"/>
                <a:cs typeface="Courier New" charset="0"/>
              </a:rPr>
              <a:t>=‘</a:t>
            </a:r>
            <a:r>
              <a:rPr lang="is-IS" sz="2400" dirty="0" smtClean="0">
                <a:ea typeface="Courier New" charset="0"/>
                <a:cs typeface="Courier New" charset="0"/>
              </a:rPr>
              <a:t>…..</a:t>
            </a:r>
            <a:r>
              <a:rPr lang="en-US" sz="2400" dirty="0" smtClean="0">
                <a:ea typeface="Courier New" charset="0"/>
                <a:cs typeface="Courier New" charset="0"/>
              </a:rPr>
              <a:t>’</a:t>
            </a:r>
          </a:p>
          <a:p>
            <a:r>
              <a:rPr lang="en-US" sz="2400" dirty="0" smtClean="0">
                <a:ea typeface="Courier New" charset="0"/>
                <a:cs typeface="Courier New" charset="0"/>
              </a:rPr>
              <a:t>If we use </a:t>
            </a:r>
            <a:r>
              <a:rPr lang="en-US" sz="2400" dirty="0" smtClean="0">
                <a:solidFill>
                  <a:srgbClr val="7030A0"/>
                </a:solidFill>
                <a:ea typeface="Courier New" charset="0"/>
                <a:cs typeface="Courier New" charset="0"/>
              </a:rPr>
              <a:t>GET </a:t>
            </a:r>
            <a:r>
              <a:rPr lang="en-US" sz="2400" dirty="0" smtClean="0">
                <a:ea typeface="Courier New" charset="0"/>
                <a:cs typeface="Courier New" charset="0"/>
              </a:rPr>
              <a:t>instead, the parameter will be appended to the URL</a:t>
            </a:r>
            <a:br>
              <a:rPr lang="en-US" sz="2400" dirty="0" smtClean="0">
                <a:ea typeface="Courier New" charset="0"/>
                <a:cs typeface="Courier New" charset="0"/>
              </a:rPr>
            </a:br>
            <a:r>
              <a:rPr lang="en-US" sz="2400" dirty="0" smtClean="0">
                <a:ea typeface="Courier New" charset="0"/>
                <a:cs typeface="Courier New" charset="0"/>
              </a:rPr>
              <a:t>GET </a:t>
            </a:r>
            <a:r>
              <a:rPr lang="en-US" sz="2400" b="1" dirty="0">
                <a:solidFill>
                  <a:srgbClr val="FF0000"/>
                </a:solidFill>
                <a:ea typeface="Courier New" charset="0"/>
                <a:cs typeface="Courier New" charset="0"/>
              </a:rPr>
              <a:t>/</a:t>
            </a:r>
            <a:r>
              <a:rPr lang="en-US" sz="2400" b="1" dirty="0" err="1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entries</a:t>
            </a:r>
            <a:r>
              <a:rPr lang="en-US" sz="2400" b="1" dirty="0" err="1" smtClean="0">
                <a:ea typeface="Courier New" charset="0"/>
                <a:cs typeface="Courier New" charset="0"/>
              </a:rPr>
              <a:t>?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entry</a:t>
            </a:r>
            <a:r>
              <a:rPr lang="en-US" sz="2400" dirty="0">
                <a:ea typeface="Courier New" charset="0"/>
                <a:cs typeface="Courier New" charset="0"/>
              </a:rPr>
              <a:t>=‘</a:t>
            </a:r>
            <a:r>
              <a:rPr lang="is-IS" sz="2400" dirty="0">
                <a:ea typeface="Courier New" charset="0"/>
                <a:cs typeface="Courier New" charset="0"/>
              </a:rPr>
              <a:t>…..</a:t>
            </a:r>
            <a:r>
              <a:rPr lang="en-US" sz="2400" dirty="0" smtClean="0">
                <a:ea typeface="Courier New" charset="0"/>
                <a:cs typeface="Courier New" charset="0"/>
              </a:rPr>
              <a:t>’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7744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>
                <a:solidFill>
                  <a:srgbClr val="7030A0"/>
                </a:solidFill>
              </a:rPr>
              <a:t>GET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7030A0"/>
                </a:solidFill>
              </a:rPr>
              <a:t>POST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browser navigates to the new address</a:t>
            </a:r>
          </a:p>
          <a:p>
            <a:r>
              <a:rPr lang="en-US" dirty="0" smtClean="0"/>
              <a:t>and expects a response from the server</a:t>
            </a:r>
          </a:p>
          <a:p>
            <a:pPr lvl="1"/>
            <a:r>
              <a:rPr lang="en-US" dirty="0" smtClean="0"/>
              <a:t>Good for </a:t>
            </a:r>
            <a:r>
              <a:rPr lang="en-US" dirty="0" smtClean="0">
                <a:solidFill>
                  <a:srgbClr val="7030A0"/>
                </a:solidFill>
              </a:rPr>
              <a:t>GET </a:t>
            </a:r>
            <a:r>
              <a:rPr lang="en-US" dirty="0" smtClean="0"/>
              <a:t>most of the time since you want to see the new result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POST </a:t>
            </a:r>
            <a:r>
              <a:rPr lang="en-US" dirty="0" smtClean="0"/>
              <a:t>from a form results in loading a new page</a:t>
            </a:r>
          </a:p>
          <a:p>
            <a:pPr lvl="2"/>
            <a:r>
              <a:rPr lang="en-US" dirty="0" smtClean="0"/>
              <a:t>Interrupts the user - Not nice</a:t>
            </a:r>
          </a:p>
          <a:p>
            <a:pPr lvl="1"/>
            <a:r>
              <a:rPr lang="en-US" dirty="0" smtClean="0"/>
              <a:t>Work around: </a:t>
            </a:r>
          </a:p>
          <a:p>
            <a:pPr lvl="2"/>
            <a:r>
              <a:rPr lang="en-US" dirty="0" smtClean="0"/>
              <a:t>Change the default behavior using JS</a:t>
            </a:r>
          </a:p>
          <a:p>
            <a:pPr lvl="2"/>
            <a:r>
              <a:rPr lang="en-US" dirty="0" smtClean="0"/>
              <a:t>Use form target – defines where the response of the post goes to</a:t>
            </a:r>
          </a:p>
          <a:p>
            <a:pPr lvl="3"/>
            <a:r>
              <a:rPr lang="en-US" dirty="0" smtClean="0"/>
              <a:t>Instead of loading the whole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</a:t>
            </a:r>
            <a:r>
              <a:rPr lang="en-US" dirty="0" smtClean="0">
                <a:solidFill>
                  <a:srgbClr val="7030A0"/>
                </a:solidFill>
              </a:rPr>
              <a:t>DELETE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PUT</a:t>
            </a:r>
            <a:r>
              <a:rPr lang="en-US" dirty="0" smtClean="0"/>
              <a:t> requests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1504"/>
          </a:xfrm>
        </p:spPr>
        <p:txBody>
          <a:bodyPr>
            <a:normAutofit/>
          </a:bodyPr>
          <a:lstStyle/>
          <a:p>
            <a:r>
              <a:rPr lang="en-US" dirty="0" smtClean="0"/>
              <a:t>HTML forms supports </a:t>
            </a:r>
            <a:r>
              <a:rPr lang="en-US" dirty="0"/>
              <a:t>only </a:t>
            </a:r>
            <a:r>
              <a:rPr lang="en-US" b="1" dirty="0">
                <a:solidFill>
                  <a:srgbClr val="7030A0"/>
                </a:solidFill>
              </a:rPr>
              <a:t>GET </a:t>
            </a:r>
            <a:r>
              <a:rPr lang="en-US" dirty="0"/>
              <a:t>or </a:t>
            </a:r>
            <a:r>
              <a:rPr lang="en-US" b="1" dirty="0">
                <a:solidFill>
                  <a:srgbClr val="7030A0"/>
                </a:solidFill>
              </a:rPr>
              <a:t>POST </a:t>
            </a:r>
            <a:r>
              <a:rPr lang="en-US" dirty="0" smtClean="0"/>
              <a:t>requests (No </a:t>
            </a:r>
            <a:r>
              <a:rPr lang="en-US" b="1" dirty="0">
                <a:solidFill>
                  <a:srgbClr val="7030A0"/>
                </a:solidFill>
              </a:rPr>
              <a:t>DELETE</a:t>
            </a:r>
            <a:r>
              <a:rPr lang="en-US" dirty="0" smtClean="0"/>
              <a:t> or </a:t>
            </a:r>
            <a:r>
              <a:rPr lang="en-US" b="1" dirty="0">
                <a:solidFill>
                  <a:srgbClr val="7030A0"/>
                </a:solidFill>
              </a:rPr>
              <a:t>PUT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Use JS to send the request</a:t>
            </a:r>
          </a:p>
          <a:p>
            <a:pPr lvl="1"/>
            <a:r>
              <a:rPr lang="en-US" dirty="0" smtClean="0"/>
              <a:t>Or for the sake of this course, change the API to use </a:t>
            </a:r>
            <a:r>
              <a:rPr lang="en-US" dirty="0">
                <a:solidFill>
                  <a:srgbClr val="7030A0"/>
                </a:solidFill>
              </a:rPr>
              <a:t>GET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7030A0"/>
                </a:solidFill>
              </a:rPr>
              <a:t>POST</a:t>
            </a:r>
            <a:endParaRPr lang="en-US" dirty="0" smtClean="0"/>
          </a:p>
          <a:p>
            <a:pPr lvl="2"/>
            <a:r>
              <a:rPr lang="en-US" dirty="0" smtClean="0"/>
              <a:t>Use extra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parameters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26145"/>
              </p:ext>
            </p:extLst>
          </p:nvPr>
        </p:nvGraphicFramePr>
        <p:xfrm>
          <a:off x="886105" y="3449255"/>
          <a:ext cx="103705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220"/>
                <a:gridCol w="2573760"/>
                <a:gridCol w="1622803"/>
                <a:gridCol w="35247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 a new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: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Modify an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PUT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entryID</a:t>
                      </a:r>
                      <a:endParaRPr lang="en-US" dirty="0" smtClean="0">
                        <a:solidFill>
                          <a:srgbClr val="FF0000"/>
                        </a:solidFill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entry :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Delete an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entryID</a:t>
                      </a:r>
                      <a:endParaRPr lang="en-US" dirty="0" smtClean="0">
                        <a:solidFill>
                          <a:srgbClr val="FF0000"/>
                        </a:solidFill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Modify</a:t>
                      </a:r>
                      <a:r>
                        <a:rPr lang="en-US" dirty="0" smtClean="0"/>
                        <a:t> or </a:t>
                      </a:r>
                      <a:r>
                        <a:rPr lang="en-US" u="sng" dirty="0" smtClean="0"/>
                        <a:t>Delete</a:t>
                      </a:r>
                      <a:r>
                        <a:rPr lang="en-US" dirty="0" smtClean="0"/>
                        <a:t> an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rgbClr val="7030A0"/>
                          </a:solidFill>
                        </a:rPr>
                        <a:t>POST </a:t>
                      </a:r>
                      <a:r>
                        <a:rPr lang="en-US" b="0" i="1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/entries/</a:t>
                      </a:r>
                      <a:r>
                        <a:rPr lang="en-US" b="0" i="1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entryID</a:t>
                      </a:r>
                      <a:r>
                        <a:rPr lang="en-US" b="0" i="1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entry : text</a:t>
                      </a:r>
                    </a:p>
                    <a:p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delete: logical</a:t>
                      </a: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8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/ Server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server </a:t>
            </a:r>
            <a:r>
              <a:rPr lang="en-US" dirty="0" smtClean="0"/>
              <a:t>sends each </a:t>
            </a:r>
            <a:r>
              <a:rPr lang="en-US" dirty="0"/>
              <a:t>entry as an HTML form</a:t>
            </a:r>
          </a:p>
          <a:p>
            <a:pPr lvl="1"/>
            <a:r>
              <a:rPr lang="en-US" dirty="0"/>
              <a:t>The text of the entry itself is put into a textbox so it can be edited</a:t>
            </a:r>
          </a:p>
          <a:p>
            <a:pPr lvl="1"/>
            <a:r>
              <a:rPr lang="en-US" dirty="0"/>
              <a:t>This form contains all the parameters necessary to identify the entry</a:t>
            </a:r>
            <a:endParaRPr lang="en-US" sz="2000" dirty="0" smtClean="0">
              <a:solidFill>
                <a:srgbClr val="0077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700"/>
                </a:solidFill>
              </a:rPr>
              <a:t>&lt;</a:t>
            </a:r>
            <a:r>
              <a:rPr lang="en-US" sz="2000" dirty="0">
                <a:solidFill>
                  <a:srgbClr val="0077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class=</a:t>
            </a:r>
            <a:r>
              <a:rPr lang="en-US" sz="2000" dirty="0"/>
              <a:t>"</a:t>
            </a:r>
            <a:r>
              <a:rPr lang="en-US" sz="2000" dirty="0" err="1" smtClean="0"/>
              <a:t>entryform</a:t>
            </a:r>
            <a:r>
              <a:rPr lang="en-US" sz="2000" dirty="0" smtClean="0"/>
              <a:t>" </a:t>
            </a:r>
            <a:r>
              <a:rPr lang="en-US" sz="2000" dirty="0" smtClean="0">
                <a:solidFill>
                  <a:srgbClr val="0000CC"/>
                </a:solidFill>
              </a:rPr>
              <a:t>target</a:t>
            </a:r>
            <a:r>
              <a:rPr lang="en-US" sz="2000" dirty="0">
                <a:solidFill>
                  <a:srgbClr val="0000CC"/>
                </a:solidFill>
              </a:rPr>
              <a:t>=</a:t>
            </a:r>
            <a:r>
              <a:rPr lang="en-US" sz="2000" dirty="0"/>
              <a:t>"</a:t>
            </a:r>
            <a:r>
              <a:rPr lang="en-US" sz="2000" dirty="0" err="1" smtClean="0"/>
              <a:t>noreload</a:t>
            </a:r>
            <a:r>
              <a:rPr lang="en-US" sz="2000" dirty="0" smtClean="0"/>
              <a:t>-form-target” </a:t>
            </a:r>
            <a:r>
              <a:rPr lang="en-US" sz="2000" dirty="0" smtClean="0">
                <a:solidFill>
                  <a:srgbClr val="0000CC"/>
                </a:solidFill>
              </a:rPr>
              <a:t>method</a:t>
            </a:r>
            <a:r>
              <a:rPr lang="en-US" sz="2000" dirty="0">
                <a:solidFill>
                  <a:srgbClr val="0000CC"/>
                </a:solidFill>
              </a:rPr>
              <a:t>=</a:t>
            </a:r>
            <a:r>
              <a:rPr lang="en-US" sz="2000" dirty="0"/>
              <a:t>"</a:t>
            </a:r>
            <a:r>
              <a:rPr lang="en-US" sz="2000" dirty="0">
                <a:solidFill>
                  <a:srgbClr val="7030A0"/>
                </a:solidFill>
              </a:rPr>
              <a:t>post</a:t>
            </a:r>
            <a:r>
              <a:rPr lang="en-US" sz="2000" dirty="0"/>
              <a:t>" </a:t>
            </a:r>
            <a:r>
              <a:rPr lang="en-US" sz="2000" dirty="0" smtClean="0">
                <a:solidFill>
                  <a:srgbClr val="0000CC"/>
                </a:solidFill>
              </a:rPr>
              <a:t>action</a:t>
            </a:r>
            <a:r>
              <a:rPr lang="en-US" sz="2000" dirty="0">
                <a:solidFill>
                  <a:srgbClr val="0000CC"/>
                </a:solidFill>
              </a:rPr>
              <a:t>=</a:t>
            </a:r>
            <a:r>
              <a:rPr lang="en-US" sz="2000" dirty="0"/>
              <a:t>"</a:t>
            </a:r>
            <a:r>
              <a:rPr lang="en-US" sz="2000" dirty="0">
                <a:solidFill>
                  <a:srgbClr val="FF0000"/>
                </a:solidFill>
              </a:rPr>
              <a:t>entries/1</a:t>
            </a:r>
            <a:r>
              <a:rPr lang="en-US" sz="2000" dirty="0"/>
              <a:t>"</a:t>
            </a:r>
            <a:r>
              <a:rPr lang="en-US" sz="2000" dirty="0" smtClean="0">
                <a:solidFill>
                  <a:srgbClr val="007700"/>
                </a:solidFill>
              </a:rPr>
              <a:t>&gt;</a:t>
            </a:r>
            <a:r>
              <a:rPr lang="en-US" sz="2000" dirty="0" smtClean="0"/>
              <a:t> 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chemeClr val="bg2">
                    <a:lumMod val="25000"/>
                  </a:schemeClr>
                </a:solidFill>
              </a:rPr>
              <a:t>&lt;input type="text" name=”id" value=”1" </a:t>
            </a:r>
            <a:r>
              <a:rPr lang="en-US" sz="1900" dirty="0" err="1" smtClean="0">
                <a:solidFill>
                  <a:schemeClr val="bg2">
                    <a:lumMod val="25000"/>
                  </a:schemeClr>
                </a:solidFill>
              </a:rPr>
              <a:t>readonly</a:t>
            </a:r>
            <a:r>
              <a:rPr lang="en-US" sz="1900" dirty="0" smtClean="0">
                <a:solidFill>
                  <a:schemeClr val="bg2">
                    <a:lumMod val="25000"/>
                  </a:schemeClr>
                </a:solidFill>
              </a:rPr>
              <a:t> disabled&gt;  &lt;!-- disabled field won’t be 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sent </a:t>
            </a:r>
            <a:r>
              <a:rPr lang="en-US" sz="1900" dirty="0" smtClean="0">
                <a:solidFill>
                  <a:schemeClr val="bg2">
                    <a:lumMod val="25000"/>
                  </a:schemeClr>
                </a:solidFill>
              </a:rPr>
              <a:t>--&gt;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>
                <a:solidFill>
                  <a:srgbClr val="007700"/>
                </a:solidFill>
              </a:rPr>
              <a:t>&lt;input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rgbClr val="0000CC"/>
                </a:solidFill>
              </a:rPr>
              <a:t>type=</a:t>
            </a:r>
            <a:r>
              <a:rPr lang="en-US" sz="1900" dirty="0" smtClean="0"/>
              <a:t>"text" </a:t>
            </a:r>
            <a:r>
              <a:rPr lang="en-US" sz="1900" dirty="0" smtClean="0">
                <a:solidFill>
                  <a:srgbClr val="0000CC"/>
                </a:solidFill>
              </a:rPr>
              <a:t>name=</a:t>
            </a:r>
            <a:r>
              <a:rPr lang="en-US" sz="1900" dirty="0" smtClean="0"/>
              <a:t>"</a:t>
            </a: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</a:rPr>
              <a:t>entry</a:t>
            </a:r>
            <a:r>
              <a:rPr lang="en-US" sz="1900" dirty="0" smtClean="0"/>
              <a:t>" </a:t>
            </a:r>
            <a:r>
              <a:rPr lang="en-US" sz="1900" dirty="0" smtClean="0">
                <a:solidFill>
                  <a:srgbClr val="0000CC"/>
                </a:solidFill>
              </a:rPr>
              <a:t>value=</a:t>
            </a:r>
            <a:r>
              <a:rPr lang="en-US" sz="1900" dirty="0" smtClean="0"/>
              <a:t>”</a:t>
            </a:r>
            <a:r>
              <a:rPr lang="en-US" sz="1900" dirty="0" err="1" smtClean="0">
                <a:solidFill>
                  <a:schemeClr val="bg2">
                    <a:lumMod val="25000"/>
                  </a:schemeClr>
                </a:solidFill>
              </a:rPr>
              <a:t>msg</a:t>
            </a:r>
            <a:r>
              <a:rPr lang="en-US" sz="1900" dirty="0" smtClean="0"/>
              <a:t>" </a:t>
            </a:r>
            <a:r>
              <a:rPr lang="en-US" sz="1900" dirty="0" smtClean="0">
                <a:solidFill>
                  <a:srgbClr val="0000CC"/>
                </a:solidFill>
              </a:rPr>
              <a:t>size=</a:t>
            </a:r>
            <a:r>
              <a:rPr lang="en-US" sz="1900" dirty="0" smtClean="0"/>
              <a:t>"50"</a:t>
            </a:r>
            <a:r>
              <a:rPr lang="en-US" sz="1900" dirty="0" smtClean="0">
                <a:solidFill>
                  <a:srgbClr val="007700"/>
                </a:solidFill>
              </a:rPr>
              <a:t>&gt;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dirty="0" smtClean="0">
                <a:solidFill>
                  <a:srgbClr val="007700"/>
                </a:solidFill>
              </a:rPr>
              <a:t>&lt;button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rgbClr val="0000CC"/>
                </a:solidFill>
              </a:rPr>
              <a:t>type=</a:t>
            </a:r>
            <a:r>
              <a:rPr lang="en-US" sz="1900" dirty="0" smtClean="0"/>
              <a:t>"submit" </a:t>
            </a:r>
            <a:r>
              <a:rPr lang="en-US" sz="1900" dirty="0" smtClean="0">
                <a:solidFill>
                  <a:srgbClr val="0000CC"/>
                </a:solidFill>
              </a:rPr>
              <a:t>name=</a:t>
            </a:r>
            <a:r>
              <a:rPr lang="en-US" sz="1900" dirty="0" smtClean="0"/>
              <a:t>"</a:t>
            </a: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</a:rPr>
              <a:t>delete</a:t>
            </a:r>
            <a:r>
              <a:rPr lang="en-US" sz="1900" dirty="0" smtClean="0"/>
              <a:t>" </a:t>
            </a:r>
            <a:r>
              <a:rPr lang="en-US" sz="1900" dirty="0" smtClean="0">
                <a:solidFill>
                  <a:srgbClr val="0000CC"/>
                </a:solidFill>
              </a:rPr>
              <a:t>value=</a:t>
            </a:r>
            <a:r>
              <a:rPr lang="en-US" sz="1900" dirty="0" smtClean="0"/>
              <a:t>"</a:t>
            </a:r>
            <a:r>
              <a:rPr lang="en-US" sz="1900" dirty="0" smtClean="0">
                <a:solidFill>
                  <a:schemeClr val="accent2"/>
                </a:solidFill>
              </a:rPr>
              <a:t>0</a:t>
            </a:r>
            <a:r>
              <a:rPr lang="en-US" sz="1900" dirty="0" smtClean="0"/>
              <a:t>"</a:t>
            </a:r>
            <a:r>
              <a:rPr lang="en-US" sz="1900" dirty="0" smtClean="0">
                <a:solidFill>
                  <a:srgbClr val="007700"/>
                </a:solidFill>
              </a:rPr>
              <a:t>&gt;</a:t>
            </a:r>
            <a:r>
              <a:rPr lang="en-US" sz="1900" dirty="0" smtClean="0"/>
              <a:t>Modify</a:t>
            </a:r>
            <a:r>
              <a:rPr lang="en-US" sz="1900" dirty="0" smtClean="0">
                <a:solidFill>
                  <a:srgbClr val="007700"/>
                </a:solidFill>
              </a:rPr>
              <a:t>&lt;/button&gt;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dirty="0" smtClean="0">
                <a:solidFill>
                  <a:srgbClr val="007700"/>
                </a:solidFill>
              </a:rPr>
              <a:t>&lt;button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rgbClr val="0000CC"/>
                </a:solidFill>
              </a:rPr>
              <a:t>type=</a:t>
            </a:r>
            <a:r>
              <a:rPr lang="en-US" sz="1900" dirty="0" smtClean="0"/>
              <a:t>"submit" </a:t>
            </a:r>
            <a:r>
              <a:rPr lang="en-US" sz="1900" dirty="0" smtClean="0">
                <a:solidFill>
                  <a:srgbClr val="0000CC"/>
                </a:solidFill>
              </a:rPr>
              <a:t>name=</a:t>
            </a:r>
            <a:r>
              <a:rPr lang="en-US" sz="1900" dirty="0" smtClean="0"/>
              <a:t>"</a:t>
            </a: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</a:rPr>
              <a:t>delete</a:t>
            </a:r>
            <a:r>
              <a:rPr lang="en-US" sz="1900" dirty="0" smtClean="0"/>
              <a:t>" </a:t>
            </a:r>
            <a:r>
              <a:rPr lang="en-US" sz="1900" dirty="0" smtClean="0">
                <a:solidFill>
                  <a:srgbClr val="0000CC"/>
                </a:solidFill>
              </a:rPr>
              <a:t>value=</a:t>
            </a:r>
            <a:r>
              <a:rPr lang="en-US" sz="1900" dirty="0" smtClean="0"/>
              <a:t>"</a:t>
            </a:r>
            <a:r>
              <a:rPr lang="en-US" sz="1900" dirty="0" smtClean="0">
                <a:solidFill>
                  <a:schemeClr val="accent2"/>
                </a:solidFill>
              </a:rPr>
              <a:t>1</a:t>
            </a:r>
            <a:r>
              <a:rPr lang="en-US" sz="1900" dirty="0" smtClean="0"/>
              <a:t>"</a:t>
            </a:r>
            <a:r>
              <a:rPr lang="en-US" sz="1900" dirty="0" smtClean="0">
                <a:solidFill>
                  <a:srgbClr val="007700"/>
                </a:solidFill>
              </a:rPr>
              <a:t>&gt;</a:t>
            </a:r>
            <a:r>
              <a:rPr lang="en-US" sz="1900" dirty="0" smtClean="0"/>
              <a:t>X</a:t>
            </a:r>
            <a:r>
              <a:rPr lang="en-US" sz="1900" dirty="0" smtClean="0">
                <a:solidFill>
                  <a:srgbClr val="007700"/>
                </a:solidFill>
              </a:rPr>
              <a:t>&lt;/button&gt;</a:t>
            </a:r>
            <a:r>
              <a:rPr lang="en-US" sz="1900" dirty="0" smtClean="0"/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700"/>
                </a:solidFill>
              </a:rPr>
              <a:t>&lt;/</a:t>
            </a:r>
            <a:r>
              <a:rPr lang="en-US" sz="2000" dirty="0">
                <a:solidFill>
                  <a:srgbClr val="007700"/>
                </a:solidFill>
              </a:rPr>
              <a:t>form&gt;</a:t>
            </a:r>
            <a:r>
              <a:rPr lang="en-US" sz="2000" dirty="0"/>
              <a:t> </a:t>
            </a:r>
          </a:p>
          <a:p>
            <a:r>
              <a:rPr lang="en-US" sz="3000" dirty="0" smtClean="0">
                <a:ea typeface="Courier New" charset="0"/>
                <a:cs typeface="Courier New" charset="0"/>
              </a:rPr>
              <a:t>When you press the button </a:t>
            </a:r>
            <a:r>
              <a:rPr lang="en-US" sz="3000" i="1" dirty="0" smtClean="0">
                <a:ea typeface="Courier New" charset="0"/>
                <a:cs typeface="Courier New" charset="0"/>
              </a:rPr>
              <a:t>Modify</a:t>
            </a:r>
            <a:r>
              <a:rPr lang="en-US" sz="3000" dirty="0" smtClean="0">
                <a:ea typeface="Courier New" charset="0"/>
                <a:cs typeface="Courier New" charset="0"/>
              </a:rPr>
              <a:t>:</a:t>
            </a:r>
          </a:p>
          <a:p>
            <a:pPr lvl="1"/>
            <a:r>
              <a:rPr lang="en-US" sz="2600" dirty="0" smtClean="0">
                <a:ea typeface="Courier New" charset="0"/>
                <a:cs typeface="Courier New" charset="0"/>
              </a:rPr>
              <a:t>The HTTP header: </a:t>
            </a:r>
            <a:r>
              <a:rPr lang="en-US" sz="2600" dirty="0" smtClean="0">
                <a:solidFill>
                  <a:srgbClr val="7030A0"/>
                </a:solidFill>
                <a:ea typeface="Courier New" charset="0"/>
                <a:cs typeface="Courier New" charset="0"/>
              </a:rPr>
              <a:t>POST</a:t>
            </a:r>
            <a:r>
              <a:rPr lang="en-US" sz="2600" dirty="0" smtClean="0">
                <a:ea typeface="Courier New" charset="0"/>
                <a:cs typeface="Courier New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ea typeface="Courier New" charset="0"/>
                <a:cs typeface="Courier New" charset="0"/>
              </a:rPr>
              <a:t>/</a:t>
            </a:r>
            <a:r>
              <a:rPr lang="en-US" sz="2800" dirty="0" smtClean="0">
                <a:solidFill>
                  <a:srgbClr val="FF0000"/>
                </a:solidFill>
              </a:rPr>
              <a:t>entries/1</a:t>
            </a:r>
            <a:endParaRPr lang="en-US" sz="2600" dirty="0" smtClean="0">
              <a:solidFill>
                <a:srgbClr val="FF0000"/>
              </a:solidFill>
              <a:ea typeface="Courier New" charset="0"/>
              <a:cs typeface="Courier New" charset="0"/>
            </a:endParaRPr>
          </a:p>
          <a:p>
            <a:pPr lvl="1"/>
            <a:r>
              <a:rPr lang="en-US" sz="2600" dirty="0" smtClean="0">
                <a:ea typeface="Courier New" charset="0"/>
                <a:cs typeface="Courier New" charset="0"/>
              </a:rPr>
              <a:t>The body of the post: </a:t>
            </a:r>
            <a:r>
              <a:rPr lang="en-US" sz="2600" b="1" dirty="0" smtClean="0">
                <a:solidFill>
                  <a:schemeClr val="accent4">
                    <a:lumMod val="50000"/>
                  </a:schemeClr>
                </a:solidFill>
                <a:ea typeface="Courier New" charset="0"/>
                <a:cs typeface="Courier New" charset="0"/>
              </a:rPr>
              <a:t>entry</a:t>
            </a:r>
            <a:r>
              <a:rPr lang="en-US" sz="2600" b="1" dirty="0" smtClean="0">
                <a:ea typeface="Courier New" charset="0"/>
                <a:cs typeface="Courier New" charset="0"/>
              </a:rPr>
              <a:t>=‘</a:t>
            </a:r>
            <a:r>
              <a:rPr lang="en-US" sz="2600" b="1" dirty="0" err="1" smtClean="0">
                <a:ea typeface="Courier New" charset="0"/>
                <a:cs typeface="Courier New" charset="0"/>
              </a:rPr>
              <a:t>msg</a:t>
            </a:r>
            <a:r>
              <a:rPr lang="en-US" sz="2600" b="1" dirty="0" smtClean="0">
                <a:ea typeface="Courier New" charset="0"/>
                <a:cs typeface="Courier New" charset="0"/>
              </a:rPr>
              <a:t>’&amp;</a:t>
            </a:r>
            <a:r>
              <a:rPr lang="en-US" sz="2600" b="1" dirty="0" smtClean="0">
                <a:solidFill>
                  <a:schemeClr val="accent4">
                    <a:lumMod val="50000"/>
                  </a:schemeClr>
                </a:solidFill>
                <a:ea typeface="Courier New" charset="0"/>
                <a:cs typeface="Courier New" charset="0"/>
              </a:rPr>
              <a:t>delete</a:t>
            </a:r>
            <a:r>
              <a:rPr lang="en-US" sz="2600" b="1" dirty="0" smtClean="0">
                <a:ea typeface="Courier New" charset="0"/>
                <a:cs typeface="Courier New" charset="0"/>
              </a:rPr>
              <a:t>=0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Note that the parameters are separated by </a:t>
            </a:r>
            <a:r>
              <a:rPr lang="en-US" dirty="0" smtClean="0">
                <a:ea typeface="Courier New" charset="0"/>
                <a:cs typeface="Courier New" charset="0"/>
              </a:rPr>
              <a:t>&amp;</a:t>
            </a:r>
            <a:endParaRPr lang="en-US" dirty="0"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91" b="25287"/>
          <a:stretch/>
        </p:blipFill>
        <p:spPr>
          <a:xfrm>
            <a:off x="988579" y="1413164"/>
            <a:ext cx="8231041" cy="332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665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Skeleton</a:t>
            </a:r>
          </a:p>
          <a:p>
            <a:pPr lvl="1"/>
            <a:r>
              <a:rPr lang="en-US" dirty="0" smtClean="0"/>
              <a:t>Python (server code) + HTML templates (GUI)</a:t>
            </a:r>
          </a:p>
          <a:p>
            <a:pPr lvl="1"/>
            <a:r>
              <a:rPr lang="en-US" dirty="0" smtClean="0"/>
              <a:t>The files are full of comments. Read them.</a:t>
            </a:r>
          </a:p>
          <a:p>
            <a:pPr lvl="1"/>
            <a:r>
              <a:rPr lang="en-US" dirty="0" smtClean="0"/>
              <a:t>It is optional to use this skeleton</a:t>
            </a:r>
          </a:p>
          <a:p>
            <a:pPr lvl="1"/>
            <a:r>
              <a:rPr lang="en-US" dirty="0" smtClean="0"/>
              <a:t>I strongly recommend it for making your (labs) life easy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>
                <a:sym typeface="Wingdings"/>
              </a:rPr>
              <a:t>Separate the core from GUI</a:t>
            </a:r>
          </a:p>
          <a:p>
            <a:pPr lvl="1"/>
            <a:r>
              <a:rPr lang="en-US" dirty="0" smtClean="0">
                <a:sym typeface="Wingdings"/>
              </a:rPr>
              <a:t>For </a:t>
            </a:r>
            <a:r>
              <a:rPr lang="en-US" dirty="0">
                <a:sym typeface="Wingdings"/>
              </a:rPr>
              <a:t>code readability: Avoid mixing core code with HTML </a:t>
            </a:r>
            <a:r>
              <a:rPr lang="en-US" dirty="0" smtClean="0">
                <a:sym typeface="Wingdings"/>
              </a:rPr>
              <a:t>markup</a:t>
            </a:r>
          </a:p>
          <a:p>
            <a:pPr lvl="2"/>
            <a:r>
              <a:rPr lang="en-US" dirty="0" smtClean="0">
                <a:sym typeface="Wingdings"/>
              </a:rPr>
              <a:t>Use HTML templates</a:t>
            </a:r>
          </a:p>
          <a:p>
            <a:pPr lvl="2"/>
            <a:r>
              <a:rPr lang="en-US" dirty="0" smtClean="0">
                <a:sym typeface="Wingdings"/>
              </a:rPr>
              <a:t>Don’t waste time trying to make it look beautiful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Use exception </a:t>
            </a:r>
            <a:r>
              <a:rPr lang="en-US" dirty="0" smtClean="0">
                <a:sym typeface="Wingdings"/>
              </a:rPr>
              <a:t>handling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29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 for use with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template is saved in external file </a:t>
            </a:r>
            <a:endParaRPr lang="en-US" dirty="0" smtClean="0"/>
          </a:p>
          <a:p>
            <a:pPr lvl="1"/>
            <a:r>
              <a:rPr lang="en-US" dirty="0" smtClean="0"/>
              <a:t>Use python format (e.g.; </a:t>
            </a:r>
            <a:r>
              <a:rPr lang="en-US" dirty="0" smtClean="0">
                <a:solidFill>
                  <a:srgbClr val="FF0000"/>
                </a:solidFill>
              </a:rPr>
              <a:t>%d</a:t>
            </a:r>
            <a:r>
              <a:rPr lang="en-US" dirty="0" smtClean="0"/>
              <a:t> for integers, </a:t>
            </a:r>
            <a:r>
              <a:rPr lang="en-US" dirty="0" smtClean="0">
                <a:solidFill>
                  <a:srgbClr val="FF0000"/>
                </a:solidFill>
              </a:rPr>
              <a:t>%s</a:t>
            </a:r>
            <a:r>
              <a:rPr lang="en-US" dirty="0" smtClean="0"/>
              <a:t> for strings, </a:t>
            </a:r>
            <a:r>
              <a:rPr lang="is-IS" dirty="0" smtClean="0"/>
              <a:t>… etc.)</a:t>
            </a:r>
            <a:endParaRPr lang="en-US" dirty="0" smtClean="0"/>
          </a:p>
          <a:p>
            <a:pPr lvl="1"/>
            <a:r>
              <a:rPr lang="en-US" dirty="0" smtClean="0"/>
              <a:t>Escape special characters (like 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 new entry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the template </a:t>
            </a:r>
            <a:r>
              <a:rPr lang="en-US" dirty="0" smtClean="0"/>
              <a:t>file to a variable</a:t>
            </a:r>
          </a:p>
          <a:p>
            <a:pPr lvl="1"/>
            <a:r>
              <a:rPr lang="en-US" dirty="0" smtClean="0"/>
              <a:t>Fill the parameters in the template</a:t>
            </a:r>
          </a:p>
          <a:p>
            <a:pPr lvl="2"/>
            <a:r>
              <a:rPr lang="en-US" dirty="0" err="1" smtClean="0"/>
              <a:t>newEntry</a:t>
            </a:r>
            <a:r>
              <a:rPr lang="en-US" dirty="0" smtClean="0"/>
              <a:t> = template % (”entries/1”,  1, ”First message” )</a:t>
            </a:r>
          </a:p>
          <a:p>
            <a:r>
              <a:rPr lang="en-US" dirty="0"/>
              <a:t>Template example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700"/>
                </a:solidFill>
              </a:rPr>
              <a:t>&lt;</a:t>
            </a:r>
            <a:r>
              <a:rPr lang="en-US" sz="2400" dirty="0">
                <a:solidFill>
                  <a:srgbClr val="007700"/>
                </a:solidFill>
              </a:rPr>
              <a:t>form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class=</a:t>
            </a:r>
            <a:r>
              <a:rPr lang="en-US" sz="2400" dirty="0"/>
              <a:t>"</a:t>
            </a:r>
            <a:r>
              <a:rPr lang="en-US" sz="2400" dirty="0" err="1"/>
              <a:t>entryform</a:t>
            </a:r>
            <a:r>
              <a:rPr lang="en-US" sz="2400" dirty="0"/>
              <a:t>" </a:t>
            </a:r>
            <a:r>
              <a:rPr lang="en-US" sz="2400" dirty="0">
                <a:solidFill>
                  <a:srgbClr val="0000CC"/>
                </a:solidFill>
              </a:rPr>
              <a:t>target=</a:t>
            </a:r>
            <a:r>
              <a:rPr lang="en-US" sz="2400" dirty="0"/>
              <a:t>"</a:t>
            </a:r>
            <a:r>
              <a:rPr lang="en-US" sz="2400" dirty="0" err="1"/>
              <a:t>noreload</a:t>
            </a:r>
            <a:r>
              <a:rPr lang="en-US" sz="2400" dirty="0"/>
              <a:t>-form-target" </a:t>
            </a:r>
            <a:r>
              <a:rPr lang="en-US" sz="2400" dirty="0">
                <a:solidFill>
                  <a:srgbClr val="0000CC"/>
                </a:solidFill>
              </a:rPr>
              <a:t>method=</a:t>
            </a:r>
            <a:r>
              <a:rPr lang="en-US" sz="2400" dirty="0"/>
              <a:t>"post" </a:t>
            </a:r>
            <a:r>
              <a:rPr lang="en-US" sz="2400" dirty="0">
                <a:solidFill>
                  <a:srgbClr val="0000CC"/>
                </a:solidFill>
              </a:rPr>
              <a:t>action=</a:t>
            </a:r>
            <a:r>
              <a:rPr lang="en-US" sz="2400" dirty="0"/>
              <a:t>"</a:t>
            </a:r>
            <a:r>
              <a:rPr lang="en-US" sz="2400" dirty="0">
                <a:solidFill>
                  <a:srgbClr val="FF0000"/>
                </a:solidFill>
              </a:rPr>
              <a:t>%s</a:t>
            </a:r>
            <a:r>
              <a:rPr lang="en-US" sz="2400" dirty="0"/>
              <a:t>"</a:t>
            </a:r>
            <a:r>
              <a:rPr lang="en-US" sz="2400" dirty="0">
                <a:solidFill>
                  <a:srgbClr val="007700"/>
                </a:solidFill>
              </a:rPr>
              <a:t>&gt;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smtClean="0">
                <a:solidFill>
                  <a:srgbClr val="007700"/>
                </a:solidFill>
              </a:rPr>
              <a:t>&lt;input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type=</a:t>
            </a:r>
            <a:r>
              <a:rPr lang="en-US" sz="2400" dirty="0" smtClean="0"/>
              <a:t>"text" </a:t>
            </a:r>
            <a:r>
              <a:rPr lang="en-US" sz="2400" dirty="0" smtClean="0">
                <a:solidFill>
                  <a:srgbClr val="0000CC"/>
                </a:solidFill>
              </a:rPr>
              <a:t>name=</a:t>
            </a:r>
            <a:r>
              <a:rPr lang="en-US" sz="2400" dirty="0" smtClean="0"/>
              <a:t>"id" </a:t>
            </a:r>
            <a:r>
              <a:rPr lang="en-US" sz="2400" dirty="0" smtClean="0">
                <a:solidFill>
                  <a:srgbClr val="0000CC"/>
                </a:solidFill>
              </a:rPr>
              <a:t>value=</a:t>
            </a:r>
            <a:r>
              <a:rPr lang="en-US" sz="2400" dirty="0" smtClean="0"/>
              <a:t>"</a:t>
            </a:r>
            <a:r>
              <a:rPr lang="en-US" sz="2400" dirty="0" smtClean="0">
                <a:solidFill>
                  <a:srgbClr val="FF0000"/>
                </a:solidFill>
              </a:rPr>
              <a:t>%d</a:t>
            </a:r>
            <a:r>
              <a:rPr lang="en-US" sz="2400" dirty="0" smtClean="0"/>
              <a:t>" </a:t>
            </a:r>
            <a:r>
              <a:rPr lang="en-US" sz="2400" dirty="0" err="1" smtClean="0">
                <a:solidFill>
                  <a:srgbClr val="0000CC"/>
                </a:solidFill>
              </a:rPr>
              <a:t>readonly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disabled</a:t>
            </a:r>
            <a:r>
              <a:rPr lang="en-US" sz="2400" dirty="0" smtClean="0">
                <a:solidFill>
                  <a:srgbClr val="007700"/>
                </a:solidFill>
              </a:rPr>
              <a:t>&gt;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7700"/>
                </a:solidFill>
              </a:rPr>
              <a:t>&lt;input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type=</a:t>
            </a:r>
            <a:r>
              <a:rPr lang="en-US" sz="2400" dirty="0" smtClean="0"/>
              <a:t>"text" </a:t>
            </a:r>
            <a:r>
              <a:rPr lang="en-US" sz="2400" dirty="0" smtClean="0">
                <a:solidFill>
                  <a:srgbClr val="0000CC"/>
                </a:solidFill>
              </a:rPr>
              <a:t>name=</a:t>
            </a:r>
            <a:r>
              <a:rPr lang="en-US" sz="2400" dirty="0" smtClean="0"/>
              <a:t>"</a:t>
            </a:r>
            <a:r>
              <a:rPr lang="en-US" sz="2400" dirty="0" err="1" smtClean="0"/>
              <a:t>entry</a:t>
            </a:r>
            <a:r>
              <a:rPr lang="en-US" sz="2400" dirty="0" smtClean="0"/>
              <a:t>" </a:t>
            </a:r>
            <a:r>
              <a:rPr lang="en-US" sz="2400" dirty="0" smtClean="0">
                <a:solidFill>
                  <a:srgbClr val="0000CC"/>
                </a:solidFill>
              </a:rPr>
              <a:t>value=</a:t>
            </a:r>
            <a:r>
              <a:rPr lang="en-US" sz="2400" dirty="0" smtClean="0"/>
              <a:t>"</a:t>
            </a:r>
            <a:r>
              <a:rPr lang="en-US" sz="2400" dirty="0" smtClean="0">
                <a:solidFill>
                  <a:srgbClr val="FF0000"/>
                </a:solidFill>
              </a:rPr>
              <a:t>%s</a:t>
            </a:r>
            <a:r>
              <a:rPr lang="en-US" sz="2400" dirty="0" smtClean="0"/>
              <a:t>" </a:t>
            </a:r>
            <a:r>
              <a:rPr lang="en-US" sz="2400" dirty="0" smtClean="0">
                <a:solidFill>
                  <a:srgbClr val="0000CC"/>
                </a:solidFill>
              </a:rPr>
              <a:t>size=</a:t>
            </a:r>
            <a:r>
              <a:rPr lang="en-US" sz="2400" dirty="0" smtClean="0"/>
              <a:t>"70</a:t>
            </a:r>
            <a:r>
              <a:rPr lang="en-US" sz="2400" dirty="0" smtClean="0">
                <a:solidFill>
                  <a:srgbClr val="FF0000"/>
                </a:solidFill>
              </a:rPr>
              <a:t>%%</a:t>
            </a:r>
            <a:r>
              <a:rPr lang="en-US" sz="2400" dirty="0" smtClean="0"/>
              <a:t>"</a:t>
            </a:r>
            <a:r>
              <a:rPr lang="en-US" sz="2400" dirty="0" smtClean="0">
                <a:solidFill>
                  <a:srgbClr val="007700"/>
                </a:solidFill>
              </a:rPr>
              <a:t>&gt;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700"/>
                </a:solidFill>
              </a:rPr>
              <a:t>&lt;button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type=</a:t>
            </a:r>
            <a:r>
              <a:rPr lang="en-US" sz="2400" dirty="0" smtClean="0"/>
              <a:t>"submit" </a:t>
            </a:r>
            <a:r>
              <a:rPr lang="en-US" sz="2400" dirty="0" smtClean="0">
                <a:solidFill>
                  <a:srgbClr val="0000CC"/>
                </a:solidFill>
              </a:rPr>
              <a:t>name=</a:t>
            </a:r>
            <a:r>
              <a:rPr lang="en-US" sz="2400" dirty="0" smtClean="0"/>
              <a:t>"delete" </a:t>
            </a:r>
            <a:r>
              <a:rPr lang="en-US" sz="2400" dirty="0" smtClean="0">
                <a:solidFill>
                  <a:srgbClr val="0000CC"/>
                </a:solidFill>
              </a:rPr>
              <a:t>value=</a:t>
            </a:r>
            <a:r>
              <a:rPr lang="en-US" sz="2400" dirty="0" smtClean="0"/>
              <a:t>"0"</a:t>
            </a:r>
            <a:r>
              <a:rPr lang="en-US" sz="2400" dirty="0" smtClean="0">
                <a:solidFill>
                  <a:srgbClr val="007700"/>
                </a:solidFill>
              </a:rPr>
              <a:t>&gt;</a:t>
            </a:r>
            <a:r>
              <a:rPr lang="en-US" sz="2400" dirty="0" smtClean="0"/>
              <a:t>Modify</a:t>
            </a:r>
            <a:r>
              <a:rPr lang="en-US" sz="2400" dirty="0" smtClean="0">
                <a:solidFill>
                  <a:srgbClr val="007700"/>
                </a:solidFill>
              </a:rPr>
              <a:t>&lt;/button&gt;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7700"/>
                </a:solidFill>
              </a:rPr>
              <a:t>&lt;button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type</a:t>
            </a:r>
            <a:r>
              <a:rPr lang="en-US" sz="2400" dirty="0">
                <a:solidFill>
                  <a:srgbClr val="0000CC"/>
                </a:solidFill>
              </a:rPr>
              <a:t>=</a:t>
            </a:r>
            <a:r>
              <a:rPr lang="en-US" sz="2400" dirty="0"/>
              <a:t>"submit" </a:t>
            </a:r>
            <a:r>
              <a:rPr lang="en-US" sz="2400" dirty="0">
                <a:solidFill>
                  <a:srgbClr val="0000CC"/>
                </a:solidFill>
              </a:rPr>
              <a:t>name=</a:t>
            </a:r>
            <a:r>
              <a:rPr lang="en-US" sz="2400" dirty="0"/>
              <a:t>"delete" </a:t>
            </a:r>
            <a:r>
              <a:rPr lang="en-US" sz="2400" dirty="0">
                <a:solidFill>
                  <a:srgbClr val="0000CC"/>
                </a:solidFill>
              </a:rPr>
              <a:t>value=</a:t>
            </a:r>
            <a:r>
              <a:rPr lang="en-US" sz="2400" dirty="0"/>
              <a:t>"1"</a:t>
            </a:r>
            <a:r>
              <a:rPr lang="en-US" sz="2400" dirty="0">
                <a:solidFill>
                  <a:srgbClr val="007700"/>
                </a:solidFill>
              </a:rPr>
              <a:t>&gt;</a:t>
            </a:r>
            <a:r>
              <a:rPr lang="en-US" sz="2400" dirty="0"/>
              <a:t>X</a:t>
            </a:r>
            <a:r>
              <a:rPr lang="en-US" sz="2400" dirty="0">
                <a:solidFill>
                  <a:srgbClr val="007700"/>
                </a:solidFill>
              </a:rPr>
              <a:t>&lt;/button&gt;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7700"/>
                </a:solidFill>
              </a:rPr>
              <a:t>&lt;/form&gt;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API: What,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= Application Programming Interface</a:t>
            </a:r>
          </a:p>
          <a:p>
            <a:r>
              <a:rPr lang="en-US" dirty="0"/>
              <a:t>You use API’s all the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/>
              <a:t>Web API: A set of methods exposed over the web via HTTP to allow programmatic access to applications.</a:t>
            </a:r>
          </a:p>
          <a:p>
            <a:r>
              <a:rPr lang="en-US" dirty="0"/>
              <a:t>Allows you to quickly add functionality/data that others have created.</a:t>
            </a:r>
          </a:p>
          <a:p>
            <a:r>
              <a:rPr lang="en-US" dirty="0" smtClean="0"/>
              <a:t>Allows </a:t>
            </a:r>
            <a:r>
              <a:rPr lang="en-US" dirty="0"/>
              <a:t>frontend developers and backend developers to agree on a common interface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2</a:t>
            </a:fld>
            <a:endParaRPr lang="el-G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91553" y="4917536"/>
            <a:ext cx="7609667" cy="194046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u="sng" dirty="0" smtClean="0"/>
              <a:t>Functions</a:t>
            </a:r>
          </a:p>
          <a:p>
            <a:r>
              <a:rPr lang="en-US" sz="2400" dirty="0" smtClean="0"/>
              <a:t>View the board</a:t>
            </a:r>
          </a:p>
          <a:p>
            <a:r>
              <a:rPr lang="en-US" sz="2400" dirty="0" smtClean="0"/>
              <a:t>Add a new entry</a:t>
            </a:r>
          </a:p>
          <a:p>
            <a:r>
              <a:rPr lang="en-US" sz="2400" dirty="0" smtClean="0"/>
              <a:t>Delete an entry</a:t>
            </a:r>
            <a:endParaRPr lang="en-US" sz="2400" b="1" u="sng" dirty="0" smtClean="0"/>
          </a:p>
          <a:p>
            <a:pPr marL="0" indent="0">
              <a:buFont typeface="Arial"/>
              <a:buNone/>
            </a:pPr>
            <a:r>
              <a:rPr lang="en-US" sz="2400" b="1" u="sng" dirty="0" smtClean="0"/>
              <a:t>An example API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GET </a:t>
            </a:r>
            <a:r>
              <a:rPr lang="en-US" sz="24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/board 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POST </a:t>
            </a:r>
            <a:r>
              <a:rPr lang="en-US" sz="24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/entries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DELETE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/entries/</a:t>
            </a:r>
            <a:r>
              <a:rPr lang="en-US" sz="2400" dirty="0" err="1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entryID</a:t>
            </a:r>
            <a:endParaRPr lang="en-US" sz="2400" dirty="0" smtClean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efficient development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3200" dirty="0" smtClean="0"/>
              <a:t>Automate repetitive tasks:</a:t>
            </a:r>
          </a:p>
          <a:p>
            <a:pPr marL="685800" lvl="3">
              <a:spcBef>
                <a:spcPts val="1000"/>
              </a:spcBef>
            </a:pPr>
            <a:r>
              <a:rPr lang="en-US" sz="3000" dirty="0" smtClean="0"/>
              <a:t>Show boards from different servers in one window</a:t>
            </a:r>
            <a:br>
              <a:rPr lang="en-US" sz="3000" dirty="0" smtClean="0"/>
            </a:br>
            <a:r>
              <a:rPr lang="en-US" sz="3000" dirty="0" smtClean="0"/>
              <a:t>e.g.; use frames</a:t>
            </a:r>
          </a:p>
          <a:p>
            <a:pPr marL="1143000" lvl="4">
              <a:spcBef>
                <a:spcPts val="1000"/>
              </a:spcBef>
            </a:pPr>
            <a:r>
              <a:rPr lang="en-US" sz="3000" dirty="0" err="1" smtClean="0">
                <a:solidFill>
                  <a:schemeClr val="accent5"/>
                </a:solidFill>
              </a:rPr>
              <a:t>test_multiple_instances.html</a:t>
            </a:r>
            <a:r>
              <a:rPr lang="en-US" sz="3000" dirty="0" smtClean="0"/>
              <a:t>– update the addresses</a:t>
            </a:r>
            <a:endParaRPr lang="en-US" sz="3000" dirty="0"/>
          </a:p>
          <a:p>
            <a:pPr marL="1600200" lvl="5">
              <a:spcBef>
                <a:spcPts val="1000"/>
              </a:spcBef>
            </a:pPr>
            <a:r>
              <a:rPr lang="en-US" sz="3000" dirty="0" smtClean="0"/>
              <a:t>To make it automatically, fill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neighborlist.txt</a:t>
            </a:r>
            <a:r>
              <a:rPr lang="en-US" sz="3000" dirty="0" smtClean="0"/>
              <a:t> and run</a:t>
            </a:r>
            <a:br>
              <a:rPr lang="en-US" sz="3000" dirty="0" smtClean="0"/>
            </a:b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sh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make_frames.sh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&gt;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test_multiple_instances.html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685800" lvl="3">
              <a:spcBef>
                <a:spcPts val="1000"/>
              </a:spcBef>
            </a:pPr>
            <a:r>
              <a:rPr lang="en-US" sz="3000" dirty="0" smtClean="0"/>
              <a:t>Automate sending requests to quickly find bugs</a:t>
            </a:r>
          </a:p>
          <a:p>
            <a:pPr marL="1143000" lvl="4">
              <a:spcBef>
                <a:spcPts val="1000"/>
              </a:spcBef>
            </a:pPr>
            <a:r>
              <a:rPr lang="en-US" sz="3000" dirty="0" smtClean="0"/>
              <a:t>Use </a:t>
            </a:r>
            <a:r>
              <a:rPr lang="en-US" sz="2800" i="1" dirty="0" smtClean="0">
                <a:latin typeface="Lucida Console" charset="0"/>
                <a:ea typeface="Lucida Console" charset="0"/>
                <a:cs typeface="Lucida Console" charset="0"/>
              </a:rPr>
              <a:t>curl</a:t>
            </a:r>
            <a:r>
              <a:rPr lang="en-US" sz="3000" dirty="0" smtClean="0"/>
              <a:t> for example. See slide </a:t>
            </a:r>
            <a:r>
              <a:rPr lang="en-US" sz="3000" dirty="0" smtClean="0">
                <a:hlinkClick r:id="rId2" action="ppaction://hlinksldjump"/>
              </a:rPr>
              <a:t>7. How to consume an API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58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HTTPServer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2.7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676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How to make a basic server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HTTPServer</a:t>
            </a:r>
            <a:r>
              <a:rPr lang="en-US" noProof="0" dirty="0" smtClean="0"/>
              <a:t> is the class running the server</a:t>
            </a:r>
          </a:p>
          <a:p>
            <a:pPr lvl="1"/>
            <a:r>
              <a:rPr lang="en-US" noProof="0" dirty="0" smtClean="0"/>
              <a:t>You can extend it to manage variables</a:t>
            </a:r>
          </a:p>
          <a:p>
            <a:pPr lvl="1"/>
            <a:r>
              <a:rPr lang="en-US" noProof="0" dirty="0" smtClean="0"/>
              <a:t>Single-threaded and event-driven</a:t>
            </a:r>
          </a:p>
          <a:p>
            <a:r>
              <a:rPr lang="en-US" noProof="0" dirty="0" err="1" smtClean="0"/>
              <a:t>BaseHTTPRequestHandler</a:t>
            </a:r>
            <a:endParaRPr lang="en-US" noProof="0" dirty="0" smtClean="0"/>
          </a:p>
          <a:p>
            <a:pPr lvl="1"/>
            <a:r>
              <a:rPr lang="en-US" noProof="0" dirty="0" smtClean="0"/>
              <a:t>Handle the requests received by the server through </a:t>
            </a:r>
            <a:r>
              <a:rPr lang="en-US" noProof="0" dirty="0" err="1" smtClean="0"/>
              <a:t>do_GET</a:t>
            </a:r>
            <a:r>
              <a:rPr lang="en-US" noProof="0" dirty="0" smtClean="0"/>
              <a:t> and </a:t>
            </a:r>
            <a:r>
              <a:rPr lang="en-US" noProof="0" dirty="0" err="1" smtClean="0"/>
              <a:t>do_POST</a:t>
            </a:r>
            <a:endParaRPr lang="en-US" noProof="0" dirty="0" smtClean="0"/>
          </a:p>
          <a:p>
            <a:pPr lvl="1"/>
            <a:r>
              <a:rPr lang="en-US" noProof="0" dirty="0" smtClean="0"/>
              <a:t>the server is an instance variable of the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0086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Parsing POST requests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POST requests data is usually encoded as an </a:t>
            </a:r>
            <a:r>
              <a:rPr lang="en-US" noProof="0" dirty="0" smtClean="0">
                <a:hlinkClick r:id="rId2" tooltip="Application/x-www-form-urlencoded"/>
              </a:rPr>
              <a:t>application/x-www-form-urlencoded</a:t>
            </a:r>
            <a:endParaRPr lang="en-US" noProof="0" dirty="0" smtClean="0"/>
          </a:p>
          <a:p>
            <a:r>
              <a:rPr lang="en-US" noProof="0" dirty="0" smtClean="0"/>
              <a:t>Looks like that: </a:t>
            </a:r>
            <a:r>
              <a:rPr lang="en-US" i="1" noProof="0" dirty="0" smtClean="0"/>
              <a:t>field1=this+is+the+value&amp;field2=</a:t>
            </a:r>
            <a:r>
              <a:rPr lang="en-US" i="1" noProof="0" dirty="0" err="1" smtClean="0"/>
              <a:t>is+encoded</a:t>
            </a:r>
            <a:endParaRPr lang="en-US" i="1" noProof="0" dirty="0" smtClean="0"/>
          </a:p>
          <a:p>
            <a:r>
              <a:rPr lang="en-US" dirty="0"/>
              <a:t>P</a:t>
            </a:r>
            <a:r>
              <a:rPr lang="en-US" noProof="0" dirty="0" err="1" smtClean="0"/>
              <a:t>arse</a:t>
            </a:r>
            <a:r>
              <a:rPr lang="en-US" noProof="0" dirty="0" smtClean="0"/>
              <a:t> the request to retrieve information</a:t>
            </a:r>
          </a:p>
          <a:p>
            <a:pPr lvl="1"/>
            <a:r>
              <a:rPr lang="en-US" noProof="0" dirty="0" smtClean="0"/>
              <a:t>Either implement it yourself, </a:t>
            </a:r>
          </a:p>
          <a:p>
            <a:pPr lvl="1"/>
            <a:r>
              <a:rPr lang="en-US" noProof="0" dirty="0" smtClean="0"/>
              <a:t>or use </a:t>
            </a:r>
            <a:r>
              <a:rPr lang="en-US" noProof="0" dirty="0" err="1" smtClean="0"/>
              <a:t>parse_qs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54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Connect to a HTTP Server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HTTPConnection</a:t>
            </a:r>
            <a:endParaRPr lang="en-US" noProof="0" dirty="0" smtClean="0"/>
          </a:p>
          <a:p>
            <a:r>
              <a:rPr lang="en-US" noProof="0" dirty="0" smtClean="0"/>
              <a:t>an instance of the class represents a HTTP connection with a server</a:t>
            </a:r>
          </a:p>
          <a:p>
            <a:r>
              <a:rPr lang="en-US" noProof="0" dirty="0" smtClean="0"/>
              <a:t>You can choose the method (GET,POST,…), and plenty of other parameters</a:t>
            </a:r>
          </a:p>
          <a:p>
            <a:r>
              <a:rPr lang="en-US" noProof="0" dirty="0" smtClean="0"/>
              <a:t>You should check the HTTP response code to be sure the server understood your request</a:t>
            </a:r>
          </a:p>
          <a:p>
            <a:r>
              <a:rPr lang="en-US" noProof="0" dirty="0" smtClean="0"/>
              <a:t>And catch exceptions!!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0316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the server in action</a:t>
            </a:r>
          </a:p>
          <a:p>
            <a:r>
              <a:rPr lang="en-US" dirty="0" smtClean="0"/>
              <a:t>Tour of the code</a:t>
            </a:r>
          </a:p>
          <a:p>
            <a:r>
              <a:rPr lang="en-US" dirty="0" smtClean="0"/>
              <a:t>Show the source of </a:t>
            </a:r>
            <a:r>
              <a:rPr lang="en-US" b="1" dirty="0" err="1" smtClean="0">
                <a:solidFill>
                  <a:schemeClr val="accent5"/>
                </a:solidFill>
              </a:rPr>
              <a:t>test_multiple_instances.html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API Crash </a:t>
            </a:r>
            <a:r>
              <a:rPr lang="en-US" i="1" dirty="0" smtClean="0"/>
              <a:t>Course</a:t>
            </a:r>
            <a:r>
              <a:rPr lang="en-US" dirty="0" smtClean="0"/>
              <a:t>, </a:t>
            </a:r>
            <a:r>
              <a:rPr lang="en-US" dirty="0"/>
              <a:t>Patrick </a:t>
            </a:r>
            <a:r>
              <a:rPr lang="en-US" dirty="0" smtClean="0"/>
              <a:t>Murphy at CWU </a:t>
            </a:r>
            <a:r>
              <a:rPr lang="en-US" dirty="0"/>
              <a:t>Startup Club,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cwustartup.com/APICrashCourse.pptx</a:t>
            </a:r>
            <a:r>
              <a:rPr lang="en-US" dirty="0" smtClean="0"/>
              <a:t> </a:t>
            </a:r>
            <a:endParaRPr lang="en-US" i="1" dirty="0" smtClean="0"/>
          </a:p>
          <a:p>
            <a:r>
              <a:rPr lang="en-US" i="1" dirty="0" smtClean="0"/>
              <a:t>Building </a:t>
            </a:r>
            <a:r>
              <a:rPr lang="en-US" i="1" dirty="0"/>
              <a:t>Web Services the REST </a:t>
            </a:r>
            <a:r>
              <a:rPr lang="en-US" i="1" dirty="0" smtClean="0"/>
              <a:t>Way</a:t>
            </a:r>
            <a:r>
              <a:rPr lang="en-US" dirty="0" smtClean="0"/>
              <a:t>, Roger </a:t>
            </a:r>
            <a:r>
              <a:rPr lang="en-US" dirty="0"/>
              <a:t>L. </a:t>
            </a:r>
            <a:r>
              <a:rPr lang="en-US" dirty="0" smtClean="0"/>
              <a:t>Costello,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www.xfront.com/REST-Web-Services.html</a:t>
            </a:r>
            <a:endParaRPr lang="en-US" dirty="0"/>
          </a:p>
          <a:p>
            <a:r>
              <a:rPr lang="en-US" i="1" dirty="0"/>
              <a:t>REST Architecture Model: Definition, Constraints and </a:t>
            </a:r>
            <a:r>
              <a:rPr lang="en-US" i="1" dirty="0" smtClean="0"/>
              <a:t>Benefits</a:t>
            </a:r>
            <a:r>
              <a:rPr lang="en-US" dirty="0" smtClean="0"/>
              <a:t>, </a:t>
            </a:r>
            <a:r>
              <a:rPr lang="en-US" dirty="0"/>
              <a:t>Ricardo Plansky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://imasters.expert/rest-architecture-model-definition-constraints-benefits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i="1" dirty="0"/>
              <a:t>API Integration in Python - Part </a:t>
            </a:r>
            <a:r>
              <a:rPr lang="en-US" i="1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/>
              <a:t> Aaron </a:t>
            </a:r>
            <a:r>
              <a:rPr lang="en-US" dirty="0" smtClean="0"/>
              <a:t>Maxwell,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://realpython.com/blog/python/api-integration-in-python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en.wikipedia.org/wiki/Representational_state_transfer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www.w3schools.com/html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An Architectural Style, Not a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HTTP-based RESTful </a:t>
            </a:r>
            <a:r>
              <a:rPr lang="en-US" dirty="0" smtClean="0"/>
              <a:t>APIs</a:t>
            </a:r>
            <a:endParaRPr lang="en-US" dirty="0"/>
          </a:p>
          <a:p>
            <a:pPr lvl="1"/>
            <a:r>
              <a:rPr lang="en-US" dirty="0" smtClean="0"/>
              <a:t>Base</a:t>
            </a:r>
            <a:r>
              <a:rPr lang="en-US" dirty="0"/>
              <a:t> </a:t>
            </a:r>
            <a:r>
              <a:rPr lang="en-US" dirty="0">
                <a:hlinkClick r:id="rId2" tooltip="URL"/>
              </a:rPr>
              <a:t>URL</a:t>
            </a:r>
            <a:r>
              <a:rPr lang="en-US" dirty="0"/>
              <a:t>, such as http://</a:t>
            </a:r>
            <a:r>
              <a:rPr lang="en-US" dirty="0" err="1"/>
              <a:t>api.example.com</a:t>
            </a:r>
            <a:r>
              <a:rPr lang="en-US" dirty="0"/>
              <a:t>/resources/</a:t>
            </a:r>
          </a:p>
          <a:p>
            <a:pPr lvl="1"/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dirty="0">
                <a:hlinkClick r:id="rId3" tooltip="Internet media type"/>
              </a:rPr>
              <a:t>internet media type</a:t>
            </a:r>
            <a:r>
              <a:rPr lang="en-US" dirty="0"/>
              <a:t> </a:t>
            </a:r>
          </a:p>
          <a:p>
            <a:pPr lvl="1"/>
            <a:r>
              <a:rPr lang="en-US" dirty="0" smtClean="0"/>
              <a:t>Standard</a:t>
            </a:r>
            <a:r>
              <a:rPr lang="en-US" dirty="0"/>
              <a:t> </a:t>
            </a:r>
            <a:r>
              <a:rPr lang="en-US" dirty="0">
                <a:hlinkClick r:id="rId4" tooltip="HTTP method"/>
              </a:rPr>
              <a:t>HTTP methods</a:t>
            </a:r>
            <a:r>
              <a:rPr lang="en-US" dirty="0"/>
              <a:t> (e.g., OPTIONS, GET, PUT, POST, and DELETE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While </a:t>
            </a:r>
            <a:r>
              <a:rPr lang="en-US" dirty="0"/>
              <a:t>REST is not a standard, it does use standards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HTTP, </a:t>
            </a:r>
          </a:p>
          <a:p>
            <a:pPr lvl="1"/>
            <a:r>
              <a:rPr lang="en-US" dirty="0" smtClean="0"/>
              <a:t>URL, </a:t>
            </a:r>
          </a:p>
          <a:p>
            <a:pPr lvl="1"/>
            <a:r>
              <a:rPr lang="en-US" dirty="0" smtClean="0"/>
              <a:t>XML/HTML/GIF/JPEG/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/>
              <a:t>(Resource </a:t>
            </a:r>
            <a:r>
              <a:rPr lang="en-US" dirty="0" smtClean="0"/>
              <a:t>Representations), </a:t>
            </a:r>
          </a:p>
          <a:p>
            <a:pPr lvl="1"/>
            <a:r>
              <a:rPr lang="en-US" dirty="0" smtClean="0"/>
              <a:t>text/xml</a:t>
            </a:r>
            <a:r>
              <a:rPr lang="en-US" dirty="0"/>
              <a:t>, text/html, image/gif, image/jpeg, </a:t>
            </a:r>
            <a:r>
              <a:rPr lang="en-US" dirty="0" err="1"/>
              <a:t>etc</a:t>
            </a:r>
            <a:r>
              <a:rPr lang="en-US" dirty="0"/>
              <a:t> (MIME Types</a:t>
            </a:r>
            <a:r>
              <a:rPr lang="en-US" dirty="0" smtClean="0"/>
              <a:t>)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9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Client-Server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pull-based interaction 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Stateless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request from client to server must contain all the information necessary to understand the </a:t>
            </a:r>
            <a:r>
              <a:rPr lang="en-US" dirty="0" smtClean="0"/>
              <a:t>request.</a:t>
            </a:r>
            <a:endParaRPr lang="en-US" dirty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Cache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to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 network efficiency responses must be capable of being labeled as cacheable or non-cacheable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Layered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intermediaries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such as proxy servers, cache servers, gateways,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... etc.,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can be inserted between clients and resources to support performance, security, etc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RESTful: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31603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Organized around </a:t>
            </a:r>
            <a:r>
              <a:rPr lang="en-US" i="1" dirty="0" smtClean="0"/>
              <a:t>resources</a:t>
            </a:r>
          </a:p>
          <a:p>
            <a:r>
              <a:rPr lang="en-US" dirty="0" smtClean="0"/>
              <a:t>Uniform interface </a:t>
            </a:r>
          </a:p>
          <a:p>
            <a:pPr lvl="1"/>
            <a:r>
              <a:rPr lang="en-US" dirty="0" smtClean="0"/>
              <a:t>Resources can be accessed using a generic interface;</a:t>
            </a:r>
          </a:p>
          <a:p>
            <a:pPr lvl="1"/>
            <a:r>
              <a:rPr lang="en-US" dirty="0" smtClean="0"/>
              <a:t>e.g., HTTP GET, POST, PUT, DELETE</a:t>
            </a:r>
          </a:p>
          <a:p>
            <a:r>
              <a:rPr lang="en-US" dirty="0" smtClean="0"/>
              <a:t>Named resources </a:t>
            </a:r>
          </a:p>
          <a:p>
            <a:pPr lvl="1"/>
            <a:r>
              <a:rPr lang="en-US" dirty="0" smtClean="0"/>
              <a:t>Each resource has a URI.</a:t>
            </a:r>
          </a:p>
          <a:p>
            <a:r>
              <a:rPr lang="en-US" dirty="0" smtClean="0"/>
              <a:t>Resource representation: </a:t>
            </a:r>
          </a:p>
          <a:p>
            <a:pPr lvl="1" fontAlgn="base"/>
            <a:r>
              <a:rPr lang="en-US" dirty="0" smtClean="0"/>
              <a:t>Generic </a:t>
            </a:r>
            <a:r>
              <a:rPr lang="en-US" dirty="0"/>
              <a:t>formats; e.g., HTML, XML, JSON, TXT</a:t>
            </a:r>
            <a:r>
              <a:rPr lang="en-US" dirty="0" smtClean="0"/>
              <a:t>,..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5</a:t>
            </a:fld>
            <a:endParaRPr lang="el-G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80136" y="4479009"/>
            <a:ext cx="5811864" cy="1511085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u="sng" dirty="0" smtClean="0"/>
              <a:t>Functions</a:t>
            </a:r>
          </a:p>
          <a:p>
            <a:r>
              <a:rPr lang="en-US" sz="2400" dirty="0" smtClean="0"/>
              <a:t>View the board</a:t>
            </a:r>
          </a:p>
          <a:p>
            <a:r>
              <a:rPr lang="en-US" sz="2400" dirty="0" smtClean="0"/>
              <a:t>Add a new entry</a:t>
            </a:r>
          </a:p>
          <a:p>
            <a:r>
              <a:rPr lang="en-US" sz="2400" dirty="0" smtClean="0"/>
              <a:t>Delete an entry</a:t>
            </a:r>
            <a:endParaRPr lang="en-US" sz="2400" b="1" u="sng" dirty="0" smtClean="0"/>
          </a:p>
          <a:p>
            <a:pPr marL="0" indent="0">
              <a:buFont typeface="Arial"/>
              <a:buNone/>
            </a:pPr>
            <a:r>
              <a:rPr lang="en-US" sz="2400" b="1" u="sng" dirty="0" smtClean="0"/>
              <a:t>An example API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GET </a:t>
            </a:r>
            <a:r>
              <a:rPr lang="en-US" sz="24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/board 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POST </a:t>
            </a:r>
            <a:r>
              <a:rPr lang="en-US" sz="24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/entries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DELETE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/entries/</a:t>
            </a:r>
            <a:r>
              <a:rPr lang="en-US" sz="2400" dirty="0" err="1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entryID</a:t>
            </a:r>
            <a:endParaRPr lang="en-US" sz="2400" dirty="0" smtClean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RESTful: Uniform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dirty="0" smtClean="0"/>
              <a:t>Self-explanatory answer </a:t>
            </a:r>
          </a:p>
          <a:p>
            <a:pPr lvl="1" fontAlgn="base"/>
            <a:r>
              <a:rPr lang="en-US" dirty="0" smtClean="0"/>
              <a:t>Metadata in the request and response; </a:t>
            </a:r>
          </a:p>
          <a:p>
            <a:pPr lvl="1" fontAlgn="base"/>
            <a:r>
              <a:rPr lang="en-US" dirty="0" smtClean="0"/>
              <a:t>i.e., </a:t>
            </a:r>
            <a:r>
              <a:rPr lang="en-US" dirty="0" smtClean="0">
                <a:hlinkClick r:id="rId2"/>
              </a:rPr>
              <a:t>HTTP status code </a:t>
            </a:r>
            <a:r>
              <a:rPr lang="en-US" dirty="0" smtClean="0"/>
              <a:t>(OK 200, Not </a:t>
            </a:r>
            <a:r>
              <a:rPr lang="en-US" smtClean="0"/>
              <a:t>Found 404, </a:t>
            </a:r>
            <a:r>
              <a:rPr lang="is-IS" dirty="0" smtClean="0"/>
              <a:t>… </a:t>
            </a:r>
            <a:r>
              <a:rPr lang="en-US" dirty="0" smtClean="0"/>
              <a:t>etc.), Content-Type etc. </a:t>
            </a:r>
          </a:p>
          <a:p>
            <a:pPr lvl="1" fontAlgn="base"/>
            <a:r>
              <a:rPr lang="en-US" dirty="0" smtClean="0"/>
              <a:t>Example Request</a:t>
            </a:r>
          </a:p>
          <a:p>
            <a:pPr lvl="2"/>
            <a:r>
              <a:rPr lang="en-US" dirty="0"/>
              <a:t>POST /entries/1 </a:t>
            </a:r>
            <a:r>
              <a:rPr lang="en-US" dirty="0" smtClean="0"/>
              <a:t>HTTP/1.1</a:t>
            </a:r>
            <a:br>
              <a:rPr lang="en-US" dirty="0" smtClean="0"/>
            </a:br>
            <a:r>
              <a:rPr lang="nb-NO" dirty="0" smtClean="0"/>
              <a:t>Host</a:t>
            </a:r>
            <a:r>
              <a:rPr lang="nb-NO" dirty="0"/>
              <a:t>: 129.16.23.84:63100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Content-Length</a:t>
            </a:r>
            <a:r>
              <a:rPr lang="en-US" dirty="0"/>
              <a:t>: </a:t>
            </a:r>
            <a:r>
              <a:rPr lang="en-US" dirty="0" smtClean="0"/>
              <a:t>25</a:t>
            </a:r>
            <a:br>
              <a:rPr lang="en-US" dirty="0" smtClean="0"/>
            </a:br>
            <a:r>
              <a:rPr lang="en-US" dirty="0" smtClean="0"/>
              <a:t>Content-Type</a:t>
            </a:r>
            <a:r>
              <a:rPr lang="en-US" dirty="0"/>
              <a:t>: </a:t>
            </a:r>
            <a:r>
              <a:rPr lang="en-US" dirty="0" smtClean="0"/>
              <a:t>application/x-www-form-</a:t>
            </a:r>
            <a:r>
              <a:rPr lang="en-US" dirty="0" err="1" smtClean="0"/>
              <a:t>urlencoded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Accept</a:t>
            </a:r>
            <a:r>
              <a:rPr lang="en-US" dirty="0"/>
              <a:t>: </a:t>
            </a:r>
            <a:r>
              <a:rPr lang="en-US" dirty="0" smtClean="0"/>
              <a:t>text/html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entry=</a:t>
            </a:r>
            <a:r>
              <a:rPr lang="en-US" dirty="0" err="1" smtClean="0"/>
              <a:t>sample+msg&amp;delete</a:t>
            </a:r>
            <a:r>
              <a:rPr lang="en-US" dirty="0" smtClean="0"/>
              <a:t>=1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4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consume an </a:t>
            </a:r>
            <a:r>
              <a:rPr lang="en-US" dirty="0"/>
              <a:t>API </a:t>
            </a:r>
            <a:r>
              <a:rPr lang="en-US" dirty="0" smtClean="0"/>
              <a:t>-- </a:t>
            </a:r>
            <a:r>
              <a:rPr lang="en-US" dirty="0"/>
              <a:t>for testing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712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Terminal: curl</a:t>
            </a:r>
          </a:p>
          <a:p>
            <a:r>
              <a:rPr lang="en-US" dirty="0" smtClean="0"/>
              <a:t>Firefox: </a:t>
            </a:r>
            <a:r>
              <a:rPr lang="en-US" dirty="0" err="1" smtClean="0"/>
              <a:t>RESTClient</a:t>
            </a:r>
            <a:endParaRPr lang="en-US" dirty="0" smtClean="0"/>
          </a:p>
          <a:p>
            <a:r>
              <a:rPr lang="en-US" dirty="0" smtClean="0"/>
              <a:t>Chrome: Postman</a:t>
            </a:r>
          </a:p>
          <a:p>
            <a:r>
              <a:rPr lang="en-US" dirty="0"/>
              <a:t>Online: </a:t>
            </a:r>
            <a:r>
              <a:rPr lang="en-US" dirty="0">
                <a:hlinkClick r:id="rId2"/>
              </a:rPr>
              <a:t>https://www.hurl.it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nflarrest.com/api/v1/team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http://buscentral.herokuapp.com/suggestions</a:t>
            </a:r>
            <a:r>
              <a:rPr lang="en-US" dirty="0" smtClean="0"/>
              <a:t>  POST (Feedback, message) or GET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www.youtube.com/watch?v=suHY8dLKzCU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14"/>
          <a:stretch/>
        </p:blipFill>
        <p:spPr>
          <a:xfrm>
            <a:off x="1269999" y="0"/>
            <a:ext cx="9834945" cy="6858000"/>
          </a:xfrm>
        </p:spPr>
      </p:pic>
      <p:sp>
        <p:nvSpPr>
          <p:cNvPr id="6" name="Rectangle 5"/>
          <p:cNvSpPr/>
          <p:nvPr/>
        </p:nvSpPr>
        <p:spPr>
          <a:xfrm rot="1004650">
            <a:off x="6907078" y="2402238"/>
            <a:ext cx="60960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Real </a:t>
            </a:r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://www.flickr.com/services/api/upload.api.html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smtClean="0"/>
              <a:t>the Web Browser as a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hope you learn something cool 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/>
              <a:t>RESTful is cool (for industry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8427</TotalTime>
  <Words>1299</Words>
  <Application>Microsoft Macintosh PowerPoint</Application>
  <PresentationFormat>Widescreen</PresentationFormat>
  <Paragraphs>244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Courier New</vt:lpstr>
      <vt:lpstr>Lucida Console</vt:lpstr>
      <vt:lpstr>Wingdings</vt:lpstr>
      <vt:lpstr>Arial</vt:lpstr>
      <vt:lpstr>Office Theme</vt:lpstr>
      <vt:lpstr>Distributed Systems I  Lab Introduction - part 2</vt:lpstr>
      <vt:lpstr>API: What, Why?</vt:lpstr>
      <vt:lpstr>REST - An Architectural Style, Not a Standard</vt:lpstr>
      <vt:lpstr>RESTful Characteristics</vt:lpstr>
      <vt:lpstr>RESTful: Uniform Interface</vt:lpstr>
      <vt:lpstr>RESTful: Uniform Interface</vt:lpstr>
      <vt:lpstr>How to consume an API -- for testing code</vt:lpstr>
      <vt:lpstr>PowerPoint Presentation</vt:lpstr>
      <vt:lpstr>REST:  Using the Web Browser as a GUI</vt:lpstr>
      <vt:lpstr>The Web Browser as a GUI</vt:lpstr>
      <vt:lpstr>The (distributed) board API</vt:lpstr>
      <vt:lpstr>Sending a GET Request</vt:lpstr>
      <vt:lpstr>Sending a GET Request - Dynamic</vt:lpstr>
      <vt:lpstr>Sending a POST request - HTML forms</vt:lpstr>
      <vt:lpstr>After GET or POST </vt:lpstr>
      <vt:lpstr>Sending DELETE and PUT requests</vt:lpstr>
      <vt:lpstr>Client / Server HTML</vt:lpstr>
      <vt:lpstr>Code Skeleton</vt:lpstr>
      <vt:lpstr>HTML Template for use with python code</vt:lpstr>
      <vt:lpstr>Tips for efficient development cycle</vt:lpstr>
      <vt:lpstr>HTTPServer</vt:lpstr>
      <vt:lpstr>How to make a basic server</vt:lpstr>
      <vt:lpstr>Parsing POST requests</vt:lpstr>
      <vt:lpstr>Connect to a HTTP Server</vt:lpstr>
      <vt:lpstr>Demo</vt:lpstr>
      <vt:lpstr>References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67</cp:revision>
  <dcterms:created xsi:type="dcterms:W3CDTF">2015-11-05T16:50:28Z</dcterms:created>
  <dcterms:modified xsi:type="dcterms:W3CDTF">2017-11-02T06:44:43Z</dcterms:modified>
</cp:coreProperties>
</file>