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718" autoAdjust="0"/>
  </p:normalViewPr>
  <p:slideViewPr>
    <p:cSldViewPr snapToGrid="0">
      <p:cViewPr varScale="1">
        <p:scale>
          <a:sx n="111" d="100"/>
          <a:sy n="111" d="100"/>
        </p:scale>
        <p:origin x="12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2775893-FA73-4C75-8202-4FFC3F5CBF9F}" type="datetime1">
              <a:rPr lang="pt-PT" smtClean="0"/>
              <a:t>03/01/2022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88A98BC-2DB8-47A3-A77F-B9E32C2662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0E138-30D4-442A-B69E-BC872CD26E12}" type="datetime1">
              <a:rPr lang="pt-PT" smtClean="0"/>
              <a:pPr/>
              <a:t>03/01/2022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BB1A04-13E8-48CD-97F9-AC2568E1A8D4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 hidden="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12C95B2-173F-4BFA-BAC4-54D0E04E0606}" type="datetime1">
              <a:rPr lang="pt-PT" noProof="0" smtClean="0"/>
              <a:t>03/01/2022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4496EF-2971-4BD5-B462-BF5564E564F0}" type="datetime1">
              <a:rPr lang="pt-PT" noProof="0" smtClean="0"/>
              <a:t>03/01/2022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B423AB-B24F-486C-B0D1-72C32C9FA662}" type="datetime1">
              <a:rPr lang="pt-PT" noProof="0" smtClean="0"/>
              <a:t>03/01/2022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2" name="Marcador de Posição do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AC0350-4206-40FF-B8F6-3C1B4D92EDCB}" type="datetime1">
              <a:rPr lang="pt-PT" noProof="0" smtClean="0"/>
              <a:t>03/01/2022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55ED6B-4625-4D11-A41C-5936AADF18F8}" type="datetime1">
              <a:rPr lang="pt-PT" noProof="0" smtClean="0"/>
              <a:t>03/01/2022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7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8" name="Marcador de Posição do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Marcador de Posição do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1" name="Marcador de Posição do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2" name="Marcador de Posição do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6CD71-020F-4CD7-B3A0-4E2D397C020F}" type="datetime1">
              <a:rPr lang="pt-PT" noProof="0" smtClean="0"/>
              <a:t>03/01/2022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9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0" name="Marcador de Posição d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PT" noProof="0"/>
              <a:t>Clique no ícone para adicionar uma imagem</a:t>
            </a:r>
          </a:p>
        </p:txBody>
      </p:sp>
      <p:sp>
        <p:nvSpPr>
          <p:cNvPr id="21" name="Marcador de Posição do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2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3" name="Marcador de Posição d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PT" noProof="0"/>
              <a:t>Clique no ícone para adicionar uma imagem</a:t>
            </a:r>
          </a:p>
        </p:txBody>
      </p:sp>
      <p:sp>
        <p:nvSpPr>
          <p:cNvPr id="24" name="Marcador de Posição do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5" name="Marcador de Posição do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6" name="Marcador de Posição d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PT" noProof="0"/>
              <a:t>Clique no ícone para adicionar uma imagem</a:t>
            </a:r>
          </a:p>
        </p:txBody>
      </p:sp>
      <p:sp>
        <p:nvSpPr>
          <p:cNvPr id="27" name="Marcador de Posição do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BC9878-D7AF-4176-B6C9-CBB9987A5B67}" type="datetime1">
              <a:rPr lang="pt-PT" noProof="0" smtClean="0"/>
              <a:t>03/01/2022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73BC5C-2424-4AC0-9018-896F8F535167}" type="datetime1">
              <a:rPr lang="pt-PT" noProof="0" smtClean="0"/>
              <a:t>03/01/2022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C57727-9187-4CD5-822F-C8FD5392F1AF}" type="datetime1">
              <a:rPr lang="pt-PT" noProof="0" smtClean="0"/>
              <a:t>03/01/2022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0B519F-CBCA-4432-B103-31D8BAB1B5C1}" type="datetime1">
              <a:rPr lang="pt-PT" noProof="0" smtClean="0"/>
              <a:t>03/01/2022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9469EC-50AB-4830-BEF5-14B7099B5BA1}" type="datetime1">
              <a:rPr lang="pt-PT" noProof="0" smtClean="0"/>
              <a:t>03/01/2022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73194-C80C-4152-A5DF-402B08AF01C6}" type="datetime1">
              <a:rPr lang="pt-PT" noProof="0" smtClean="0"/>
              <a:t>03/01/2022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93C368-CF1A-4778-AC00-4A45F8BFD4DA}" type="datetime1">
              <a:rPr lang="pt-PT" noProof="0" smtClean="0"/>
              <a:t>03/01/2022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1373EC-9AE2-411C-8392-CBB4C7546C5A}" type="datetime1">
              <a:rPr lang="pt-PT" noProof="0" smtClean="0"/>
              <a:t>03/01/2022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4885E2-4F74-4BF9-8EDC-AA6928DA2627}" type="datetime1">
              <a:rPr lang="pt-PT" noProof="0" smtClean="0"/>
              <a:t>03/01/2022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97891E-6B77-47A1-91F3-8CBA4F157F18}" type="datetime1">
              <a:rPr lang="pt-PT" noProof="0" smtClean="0"/>
              <a:t>03/01/2022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C4FC98-BD95-4D4D-9100-58E7D70E47B7}" type="datetime1">
              <a:rPr lang="pt-PT" noProof="0" smtClean="0"/>
              <a:t>03/01/2022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accent6">
                <a:lumMod val="40000"/>
                <a:lumOff val="60000"/>
              </a:schemeClr>
            </a:gs>
            <a:gs pos="95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 hidden="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PT" noProof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AD12F5F-5EAA-43E2-9107-6441DBA18F14}" type="datetime1">
              <a:rPr lang="pt-PT" noProof="0" smtClean="0"/>
              <a:t>03/01/2022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tângulo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/>
            </a:p>
          </p:txBody>
        </p:sp>
        <p:pic>
          <p:nvPicPr>
            <p:cNvPr id="12" name="Imagem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6="http://schemas.microsoft.com/office/drawing/2014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etângulo de Cantos Arredondados na Diagonal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/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orma livre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orma livre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orma livre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orma livre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orma livre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orma livre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orma livre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orma livre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orma livre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tângulo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orma livre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orma livre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orma livre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orma livre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orma livre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orma livre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orma livre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orma livre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orma livre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tângulo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06636"/>
            <a:ext cx="6858000" cy="1367896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PT" b="1" dirty="0"/>
              <a:t>WHATSUPP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50985"/>
            <a:ext cx="6857999" cy="953029"/>
          </a:xfrm>
        </p:spPr>
        <p:txBody>
          <a:bodyPr rtlCol="0">
            <a:normAutofit/>
          </a:bodyPr>
          <a:lstStyle/>
          <a:p>
            <a:pPr algn="ctr" rtl="0">
              <a:lnSpc>
                <a:spcPct val="150000"/>
              </a:lnSpc>
            </a:pPr>
            <a:r>
              <a:rPr lang="pt-PT" sz="1800" cap="non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Pedro Gonçalo dos Reis Correia (2018020558)</a:t>
            </a:r>
          </a:p>
          <a:p>
            <a:pPr algn="ctr" rtl="0">
              <a:lnSpc>
                <a:spcPct val="150000"/>
              </a:lnSpc>
            </a:pPr>
            <a:r>
              <a:rPr lang="pt-PT" sz="1400" b="1" cap="non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Docente: </a:t>
            </a:r>
            <a:r>
              <a:rPr lang="pt-PT" sz="1400" cap="non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José Marinho</a:t>
            </a:r>
            <a:endParaRPr lang="pt-PT" sz="1600" cap="non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D9296AE-E2B2-496F-BBD9-0C2BC52387A2}"/>
              </a:ext>
            </a:extLst>
          </p:cNvPr>
          <p:cNvSpPr txBox="1"/>
          <p:nvPr/>
        </p:nvSpPr>
        <p:spPr>
          <a:xfrm>
            <a:off x="379434" y="6369443"/>
            <a:ext cx="1142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Programação Distribuída																		</a:t>
            </a:r>
            <a:r>
              <a:rPr lang="pt-PT" b="1" dirty="0">
                <a:solidFill>
                  <a:schemeClr val="bg1"/>
                </a:solidFill>
              </a:rPr>
              <a:t>2021/22</a:t>
            </a:r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D79E31F-7DD7-4745-9CB0-8DF536259C06}"/>
              </a:ext>
            </a:extLst>
          </p:cNvPr>
          <p:cNvSpPr txBox="1"/>
          <p:nvPr/>
        </p:nvSpPr>
        <p:spPr>
          <a:xfrm>
            <a:off x="379434" y="6369443"/>
            <a:ext cx="1142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Programação Distribuída																		</a:t>
            </a:r>
            <a:r>
              <a:rPr lang="pt-PT" b="1" dirty="0">
                <a:solidFill>
                  <a:schemeClr val="bg1"/>
                </a:solidFill>
              </a:rPr>
              <a:t>2021/22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ED379938-5F68-4E4C-AC32-F809E6EB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F6A272E0-BDBB-4F71-AC31-7C7879A30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>
                <a:solidFill>
                  <a:schemeClr val="bg1"/>
                </a:solidFill>
              </a:rPr>
              <a:t>De um modo geral, a maior parte das funcionalidades descritas no enunciado foram desenvolvidas. Contudo, tendo em conta o tempo de desenvolvimento do projeto, abdiquei de algumas destas funcionalidades.</a:t>
            </a:r>
          </a:p>
          <a:p>
            <a:pPr algn="just"/>
            <a:endParaRPr lang="pt-PT" dirty="0">
              <a:solidFill>
                <a:schemeClr val="bg1"/>
              </a:solidFill>
            </a:endParaRPr>
          </a:p>
          <a:p>
            <a:pPr algn="just"/>
            <a:r>
              <a:rPr lang="pt-PT" dirty="0">
                <a:solidFill>
                  <a:schemeClr val="bg1"/>
                </a:solidFill>
              </a:rPr>
              <a:t>No entanto, desenvolvi este projeto com base na linguagem Java e apoio do </a:t>
            </a:r>
            <a:r>
              <a:rPr lang="pt-PT" dirty="0" err="1">
                <a:solidFill>
                  <a:schemeClr val="bg1"/>
                </a:solidFill>
              </a:rPr>
              <a:t>framework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JavaFX</a:t>
            </a:r>
            <a:r>
              <a:rPr lang="pt-PT" dirty="0">
                <a:solidFill>
                  <a:schemeClr val="bg1"/>
                </a:solidFill>
              </a:rPr>
              <a:t> para aplicar uma interface gráfica à aplicação Cliente, as restantes foram desenvolvidas para consola.</a:t>
            </a:r>
          </a:p>
        </p:txBody>
      </p:sp>
    </p:spTree>
    <p:extLst>
      <p:ext uri="{BB962C8B-B14F-4D97-AF65-F5344CB8AC3E}">
        <p14:creationId xmlns:p14="http://schemas.microsoft.com/office/powerpoint/2010/main" val="223604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C09DE-FF73-45F4-A043-4C2B8DEC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aplicações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A445E54-B509-409F-9E38-2A0D0655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>
                <a:solidFill>
                  <a:schemeClr val="bg1"/>
                </a:solidFill>
              </a:rPr>
              <a:t>Dado sequência à aprendizagem da UC de Programação Avançada, apliquei neste projeto o padrão de máquina de estados, para controlar o fluxo da aplicação Cliente. Este é essencial sobretudo no inicio, tornando-se menos relevante depois de um utilizador efetuar o login.</a:t>
            </a:r>
          </a:p>
          <a:p>
            <a:pPr algn="just"/>
            <a:r>
              <a:rPr lang="pt-PT" dirty="0">
                <a:solidFill>
                  <a:schemeClr val="bg1"/>
                </a:solidFill>
              </a:rPr>
              <a:t>Para o Servidor e para o Gestor de Servidores foi utilizado um padrão normal, não recorrendo a nenhum padrão complexo de modelação.</a:t>
            </a:r>
          </a:p>
          <a:p>
            <a:pPr algn="just"/>
            <a:r>
              <a:rPr lang="pt-PT" dirty="0">
                <a:solidFill>
                  <a:schemeClr val="bg1"/>
                </a:solidFill>
              </a:rPr>
              <a:t>Para o SGBD foi adotado o sistema de bases de dados relacionais </a:t>
            </a:r>
            <a:r>
              <a:rPr lang="pt-PT" dirty="0" err="1">
                <a:solidFill>
                  <a:schemeClr val="bg1"/>
                </a:solidFill>
              </a:rPr>
              <a:t>MySQL</a:t>
            </a:r>
            <a:r>
              <a:rPr lang="pt-PT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589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B44A4-432B-4032-9157-432DA785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Manual de utilizador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9EE73B-779C-4459-86C0-762788730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354943" cy="3541714"/>
          </a:xfrm>
        </p:spPr>
        <p:txBody>
          <a:bodyPr>
            <a:normAutofit fontScale="92500"/>
          </a:bodyPr>
          <a:lstStyle/>
          <a:p>
            <a:pPr algn="just"/>
            <a:r>
              <a:rPr lang="pt-PT" dirty="0">
                <a:solidFill>
                  <a:schemeClr val="bg1"/>
                </a:solidFill>
              </a:rPr>
              <a:t>Ao abrir a aplicação Cliente, o utilizador é apresentado com um ecrã para efetuar a conexão ao Gestor de Servidores. Este apresenta apenas um botão para efetuar esta conexão.</a:t>
            </a:r>
          </a:p>
          <a:p>
            <a:pPr algn="just"/>
            <a:r>
              <a:rPr lang="pt-PT" dirty="0">
                <a:solidFill>
                  <a:schemeClr val="bg1"/>
                </a:solidFill>
              </a:rPr>
              <a:t>Do lado direito, é sempre apresentado um painel que serve de suporte para todas as notificações recebidas. É aqui apresentado o estado atual da aplicação.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FF3C3B-ED07-4BA7-8576-8B1BD2F8E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535" y="1598762"/>
            <a:ext cx="3691488" cy="43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BA34E-97C8-4B30-A0E1-0A2671E7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Manual de utilizador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409014C-64A9-4651-AF3A-27ABEB094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>
                <a:solidFill>
                  <a:schemeClr val="bg1"/>
                </a:solidFill>
              </a:rPr>
              <a:t>Depois da conexão ser bem sucedida, o utilizador pode optar por entrar com uma conta previamente registada, ou efetuar o registo.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904417-D914-4138-9E38-041E57B75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653" y="3165893"/>
            <a:ext cx="3060055" cy="317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4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1B670-AE45-4BC6-95B5-5D10441F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Manual de utilizador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5696EB-ACD6-442E-9CF7-1EC69440C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742467" cy="3541714"/>
          </a:xfrm>
        </p:spPr>
        <p:txBody>
          <a:bodyPr/>
          <a:lstStyle/>
          <a:p>
            <a:pPr algn="just"/>
            <a:r>
              <a:rPr lang="pt-PT" dirty="0">
                <a:solidFill>
                  <a:schemeClr val="bg1"/>
                </a:solidFill>
              </a:rPr>
              <a:t>Ao efetuar o login apenas serão apresentados dois campo para entrar.</a:t>
            </a:r>
          </a:p>
          <a:p>
            <a:pPr algn="just"/>
            <a:r>
              <a:rPr lang="pt-PT" dirty="0">
                <a:solidFill>
                  <a:schemeClr val="bg1"/>
                </a:solidFill>
              </a:rPr>
              <a:t>Caso pretenda registar-se, existem mais campo, como a confirmação da palavra-passe.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2F0BDA-BDDD-404E-A8ED-0730E17F2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373" y="1121434"/>
            <a:ext cx="4723128" cy="489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4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C4820-6241-49B6-8614-4D1BB02D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Manual de utilizador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DA89F4-96B1-47E2-8E36-1EA515CAC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608" y="2258114"/>
            <a:ext cx="6605109" cy="3541714"/>
          </a:xfrm>
        </p:spPr>
        <p:txBody>
          <a:bodyPr>
            <a:normAutofit fontScale="92500" lnSpcReduction="10000"/>
          </a:bodyPr>
          <a:lstStyle/>
          <a:p>
            <a:r>
              <a:rPr lang="pt-PT" dirty="0">
                <a:solidFill>
                  <a:schemeClr val="bg1"/>
                </a:solidFill>
              </a:rPr>
              <a:t>Depois de entrar, o utilizador chega assim ao painel principal. Aqui terá todo o controlo para definir as suas ações. Através dos botões do painel “USERS” pode listar ou procurar utilizadores para os pedir em amizade; o painel “FRIENDS” indica os utilizadores que já se encontram de algum modo relacionados com o próprio; por fim, os botões no painel “GROUPS” levam o utilizador para os grupos onde possa ter alguma relação (administrar, fazer parte, etc.).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D25862-889E-4B6D-9635-ED0CEAAFC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176" y="2281965"/>
            <a:ext cx="3814818" cy="395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9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E70FF-D460-4C62-BF8B-4803B159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MANUAL de utilizador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59A573C-A06B-4D18-B095-EEF2374D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398075" cy="3541714"/>
          </a:xfrm>
        </p:spPr>
        <p:txBody>
          <a:bodyPr/>
          <a:lstStyle/>
          <a:p>
            <a:pPr algn="just"/>
            <a:r>
              <a:rPr lang="pt-PT" dirty="0">
                <a:solidFill>
                  <a:schemeClr val="bg1"/>
                </a:solidFill>
              </a:rPr>
              <a:t>Para enviar uma mensagem para um utilizador, esse utilizador necessita de estar na sua lista de amigos. Então tendo um utilizador na lista de amigos é possível aceder a um novo ecrã onde se encontram as mensagens trocadas entre ambos.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01E7E6-940F-4137-A33A-13F5A249A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487" y="1812416"/>
            <a:ext cx="4589244" cy="476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51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58_TF22898775_Win32" id="{ECF62FF0-35D7-4C40-A127-0C2F8EF337BD}" vid="{0EE568E5-1177-45AA-AE10-A890F7E2B90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18BD99-41E9-467C-9777-74587F831718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71af3243-3dd4-4a8d-8c0d-dd76da1f02a5"/>
    <ds:schemaRef ds:uri="http://purl.org/dc/terms/"/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moderno</Template>
  <TotalTime>180</TotalTime>
  <Words>467</Words>
  <Application>Microsoft Office PowerPoint</Application>
  <PresentationFormat>Ecrã Panorâmico</PresentationFormat>
  <Paragraphs>26</Paragraphs>
  <Slides>8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Circuito</vt:lpstr>
      <vt:lpstr>WHATSUPP</vt:lpstr>
      <vt:lpstr>Introdução</vt:lpstr>
      <vt:lpstr>aplicações</vt:lpstr>
      <vt:lpstr>Manual de utilizador</vt:lpstr>
      <vt:lpstr>Manual de utilizador</vt:lpstr>
      <vt:lpstr>Manual de utilizador</vt:lpstr>
      <vt:lpstr>Manual de utilizador</vt:lpstr>
      <vt:lpstr>MANUAL de utilizador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WHATSUPP</dc:title>
  <dc:creator>INES FILIPA SILVA SANTOS</dc:creator>
  <cp:lastModifiedBy>Pedro Correia</cp:lastModifiedBy>
  <cp:revision>2</cp:revision>
  <dcterms:created xsi:type="dcterms:W3CDTF">2022-01-01T19:32:48Z</dcterms:created>
  <dcterms:modified xsi:type="dcterms:W3CDTF">2022-01-03T04:55:24Z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