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</p:sldIdLst>
  <p:sldSz cy="5143500" cx="9144000"/>
  <p:notesSz cx="6858000" cy="9144000"/>
  <p:embeddedFontLst>
    <p:embeddedFont>
      <p:font typeface="Source Code Pro"/>
      <p:regular r:id="rId156"/>
      <p:bold r:id="rId157"/>
      <p:italic r:id="rId158"/>
      <p:boldItalic r:id="rId159"/>
    </p:embeddedFont>
    <p:embeddedFont>
      <p:font typeface="Oswald"/>
      <p:regular r:id="rId160"/>
      <p:bold r:id="rId1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03A98C-D424-4804-9A04-AFE54B2C5F2D}">
  <a:tblStyle styleId="{4B03A98C-D424-4804-9A04-AFE54B2C5F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font" Target="fonts/Oswald-bold.fntdata"/><Relationship Id="rId54" Type="http://schemas.openxmlformats.org/officeDocument/2006/relationships/slide" Target="slides/slide48.xml"/><Relationship Id="rId160" Type="http://schemas.openxmlformats.org/officeDocument/2006/relationships/font" Target="fonts/Oswald-regular.fntdata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font" Target="fonts/SourceCodePro-boldItalic.fntdata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font" Target="fonts/SourceCodePro-italic.fntdata"/><Relationship Id="rId157" Type="http://schemas.openxmlformats.org/officeDocument/2006/relationships/font" Target="fonts/SourceCodePro-bold.fntdata"/><Relationship Id="rId156" Type="http://schemas.openxmlformats.org/officeDocument/2006/relationships/font" Target="fonts/SourceCodePro-regular.fntdata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814f399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814f399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57f46163b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57f46163b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57f46163b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57f46163b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57f46163b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57f46163b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57f46163b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57f46163b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7f46163b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7f46163b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57f46163b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57f46163b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57f46163b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57f46163b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57f46163b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57f46163b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57f46163b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57f46163b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57f46163b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57f46163b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9f697e6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9f697e6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57f46163b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57f46163b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57f46163b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57f46163b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57f46163b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57f46163b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57f46163b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57f46163b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57f46163b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57f46163b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57f46163b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57f46163b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7f46163b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57f46163b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57f46163b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57f46163b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57f46163b5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57f46163b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57f46163b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57f46163b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59f697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59f697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57f46163b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57f46163b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57f46163b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57f46163b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57f46163b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57f46163b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57f46163b5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57f46163b5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57f46163b5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57f46163b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57f46163b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57f46163b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57f46163b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57f46163b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57f46163b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57f46163b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5815784c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5815784c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5815784c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5815784c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9f697e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59f697e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5815784c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5815784c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5815784c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5815784c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5815784c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5815784c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5815784c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5815784c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5815784cf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5815784cf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5815784cf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5815784c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57f46163b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57f46163b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57f46163b5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57f46163b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57f46163b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57f46163b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57f46163b5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57f46163b5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59f697e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59f697e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5815784cf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5815784cf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5815784cf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5815784cf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5815784cf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5815784cf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559f697e6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559f697e6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559f697e6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559f697e6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6e43d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6e43d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586e43d9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586e43d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559f697e6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559f697e6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5815784cf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5815784cf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5815784cf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5815784cf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59f697e6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59f697e6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59f697e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59f697e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59f697e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59f697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59f697e6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59f697e6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59f697e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59f697e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5814f399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5814f39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59f697e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59f697e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59f697e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59f697e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59f697e6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59f697e6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59f697e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59f697e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59f697e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59f697e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59f697e6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59f697e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59f697e6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59f697e6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59f697e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59f697e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59f697e6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59f697e6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59f697e6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59f697e6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5814f39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5814f39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59f697e6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59f697e6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59f697e6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59f697e6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59f697e6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59f697e6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59f697e6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59f697e6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59f697e6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59f697e6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59f697e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59f697e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59f697e6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59f697e6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59f697e6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59f697e6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59f697e6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59f697e6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59f697e6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59f697e6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5814f39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5814f39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59f697e6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59f697e6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59f697e6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559f697e6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59f697e6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559f697e6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59f697e6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59f697e6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59f697e6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559f697e6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59f697e6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559f697e6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59f697e6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59f697e6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59f697e6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59f697e6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59f697e6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59f697e6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59f697e6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59f697e6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5814f39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5814f39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59f697e6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559f697e6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59f697e6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559f697e6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59f697e6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59f697e6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59f697e6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559f697e6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59f697e6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559f697e6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59f697e6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59f697e6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59f697e6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559f697e6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559f697e6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559f697e6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59f697e6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59f697e6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59f697e6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59f697e6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814f39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5814f39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59f697e6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59f697e6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59f697e6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59f697e6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559f697e6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559f697e6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59f697e6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59f697e6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559f697e6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559f697e6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59f697e6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559f697e6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57f4616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57f4616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57f46163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57f46163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7f46163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7f46163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7f46163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57f46163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5814f399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5814f399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57f46163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57f46163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57f46163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57f46163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7f46163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57f46163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57f46163b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57f46163b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7f46163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57f46163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7f46163b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57f46163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7f46163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7f46163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57f46163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57f46163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57f46163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57f46163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57f46163b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57f46163b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814f399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5814f399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57f46163b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57f46163b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7f46163b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7f46163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57f46163b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57f46163b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57f46163b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57f46163b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57f46163b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57f46163b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57f46163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57f46163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57f46163b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57f46163b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57f46163b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57f46163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57f46163b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57f46163b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57f46163b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57f46163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814f399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5814f399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57f46163b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57f46163b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57f46163b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57f46163b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57f46163b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57f46163b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57f46163b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57f46163b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57f46163b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57f46163b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57f46163b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57f46163b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57f46163b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57f46163b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57f46163b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57f46163b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57f46163b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57f46163b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57f46163b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57f46163b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74.png"/><Relationship Id="rId4" Type="http://schemas.openxmlformats.org/officeDocument/2006/relationships/image" Target="../media/image87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1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99.png"/><Relationship Id="rId4" Type="http://schemas.openxmlformats.org/officeDocument/2006/relationships/image" Target="../media/image9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10.png"/><Relationship Id="rId4" Type="http://schemas.openxmlformats.org/officeDocument/2006/relationships/image" Target="../media/image117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94.png"/><Relationship Id="rId4" Type="http://schemas.openxmlformats.org/officeDocument/2006/relationships/image" Target="../media/image11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06.png"/><Relationship Id="rId4" Type="http://schemas.openxmlformats.org/officeDocument/2006/relationships/image" Target="../media/image9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07.png"/><Relationship Id="rId4" Type="http://schemas.openxmlformats.org/officeDocument/2006/relationships/image" Target="../media/image122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0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98.png"/><Relationship Id="rId4" Type="http://schemas.openxmlformats.org/officeDocument/2006/relationships/image" Target="../media/image104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15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02.png"/><Relationship Id="rId4" Type="http://schemas.openxmlformats.org/officeDocument/2006/relationships/image" Target="../media/image11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11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36.png"/><Relationship Id="rId4" Type="http://schemas.openxmlformats.org/officeDocument/2006/relationships/image" Target="../media/image1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23.png"/><Relationship Id="rId4" Type="http://schemas.openxmlformats.org/officeDocument/2006/relationships/image" Target="../media/image116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27.png"/><Relationship Id="rId4" Type="http://schemas.openxmlformats.org/officeDocument/2006/relationships/image" Target="../media/image120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35.png"/><Relationship Id="rId4" Type="http://schemas.openxmlformats.org/officeDocument/2006/relationships/image" Target="../media/image119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18.png"/><Relationship Id="rId4" Type="http://schemas.openxmlformats.org/officeDocument/2006/relationships/image" Target="../media/image130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31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26.png"/><Relationship Id="rId4" Type="http://schemas.openxmlformats.org/officeDocument/2006/relationships/image" Target="../media/image124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34.png"/><Relationship Id="rId4" Type="http://schemas.openxmlformats.org/officeDocument/2006/relationships/image" Target="../media/image128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25.png"/><Relationship Id="rId4" Type="http://schemas.openxmlformats.org/officeDocument/2006/relationships/image" Target="../media/image133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www.kaggle.com/datasets/kamilpytlak/personal-key-indicators-of-heart-disease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9.pn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Relationship Id="rId4" Type="http://schemas.openxmlformats.org/officeDocument/2006/relationships/image" Target="../media/image4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0.png"/><Relationship Id="rId4" Type="http://schemas.openxmlformats.org/officeDocument/2006/relationships/image" Target="../media/image6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8.png"/><Relationship Id="rId4" Type="http://schemas.openxmlformats.org/officeDocument/2006/relationships/image" Target="../media/image7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4.png"/><Relationship Id="rId4" Type="http://schemas.openxmlformats.org/officeDocument/2006/relationships/image" Target="../media/image4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8.png"/><Relationship Id="rId4" Type="http://schemas.openxmlformats.org/officeDocument/2006/relationships/image" Target="../media/image6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7.png"/><Relationship Id="rId4" Type="http://schemas.openxmlformats.org/officeDocument/2006/relationships/image" Target="../media/image8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9.png"/><Relationship Id="rId4" Type="http://schemas.openxmlformats.org/officeDocument/2006/relationships/image" Target="../media/image6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3.png"/><Relationship Id="rId4" Type="http://schemas.openxmlformats.org/officeDocument/2006/relationships/image" Target="../media/image5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0.png"/><Relationship Id="rId4" Type="http://schemas.openxmlformats.org/officeDocument/2006/relationships/image" Target="../media/image10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3.png"/><Relationship Id="rId4" Type="http://schemas.openxmlformats.org/officeDocument/2006/relationships/image" Target="../media/image6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6.png"/><Relationship Id="rId4" Type="http://schemas.openxmlformats.org/officeDocument/2006/relationships/image" Target="../media/image7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1.png"/><Relationship Id="rId4" Type="http://schemas.openxmlformats.org/officeDocument/2006/relationships/image" Target="../media/image9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9.png"/><Relationship Id="rId4" Type="http://schemas.openxmlformats.org/officeDocument/2006/relationships/image" Target="../media/image9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8.png"/><Relationship Id="rId4" Type="http://schemas.openxmlformats.org/officeDocument/2006/relationships/image" Target="../media/image10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90.png"/><Relationship Id="rId4" Type="http://schemas.openxmlformats.org/officeDocument/2006/relationships/image" Target="../media/image10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80.png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00"/>
              <a:t>Trabajo práctico Inteligencia Artificial 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00"/>
              <a:t>FIUBA</a:t>
            </a:r>
            <a:endParaRPr sz="4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12475"/>
            <a:ext cx="23808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Pedro Grin 108937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Lucas Nahuel Vilas 108650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Lisandro Bachur 108572</a:t>
            </a:r>
            <a:endParaRPr sz="1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312775" y="3412475"/>
            <a:ext cx="23808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Profesor Hernán Daniel Merlino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los datos y del problema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 columnas entre categóricas y </a:t>
            </a:r>
            <a:r>
              <a:rPr lang="es"/>
              <a:t>numéricas que buscan predecir </a:t>
            </a:r>
            <a:r>
              <a:rPr b="1" lang="es"/>
              <a:t>HeartDisease</a:t>
            </a:r>
            <a:r>
              <a:rPr lang="es"/>
              <a:t>, una variable categórica y binaria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1: HeartDisease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0: Not HeartDisease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Problema de clasificación binario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0" y="857250"/>
            <a:ext cx="63246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1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12" name="Google Shape;812;p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12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19" name="Google Shape;819;p113"/>
          <p:cNvSpPr txBox="1"/>
          <p:nvPr>
            <p:ph idx="1" type="body"/>
          </p:nvPr>
        </p:nvSpPr>
        <p:spPr>
          <a:xfrm>
            <a:off x="311700" y="1468825"/>
            <a:ext cx="3930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13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21" name="Google Shape;82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0" y="2828968"/>
            <a:ext cx="2865300" cy="73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125" y="1312737"/>
            <a:ext cx="4790141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925" y="811350"/>
            <a:ext cx="4796600" cy="4332149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29" name="Google Shape;829;p1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Random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14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36" name="Google Shape;836;p1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15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8" name="Google Shape;83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5" y="2607488"/>
            <a:ext cx="3070926" cy="8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588" y="1038213"/>
            <a:ext cx="50958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425" y="840908"/>
            <a:ext cx="4633874" cy="42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46" name="Google Shape;846;p116"/>
          <p:cNvSpPr txBox="1"/>
          <p:nvPr>
            <p:ph idx="1" type="body"/>
          </p:nvPr>
        </p:nvSpPr>
        <p:spPr>
          <a:xfrm>
            <a:off x="311700" y="1468825"/>
            <a:ext cx="2997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16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53" name="Google Shape;853;p1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VotingClassifier: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7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55" name="Google Shape;855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35" y="2985625"/>
            <a:ext cx="2301425" cy="6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913" y="1076325"/>
            <a:ext cx="49053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62" name="Google Shape;862;p118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sp>
        <p:nvSpPr>
          <p:cNvPr id="863" name="Google Shape;863;p118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64" name="Google Shape;86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50" y="3642775"/>
            <a:ext cx="2547698" cy="12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325" y="1153975"/>
            <a:ext cx="4626075" cy="38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71" name="Google Shape;871;p119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sp>
        <p:nvSpPr>
          <p:cNvPr id="872" name="Google Shape;872;p119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3" name="Google Shape;8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38" y="3622475"/>
            <a:ext cx="2615127" cy="12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625" y="1271925"/>
            <a:ext cx="443258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80" name="Google Shape;880;p120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sp>
        <p:nvSpPr>
          <p:cNvPr id="881" name="Google Shape;881;p120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82" name="Google Shape;882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" y="3554900"/>
            <a:ext cx="2846417" cy="13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575" y="1258400"/>
            <a:ext cx="4535057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89" name="Google Shape;889;p121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sp>
        <p:nvSpPr>
          <p:cNvPr id="890" name="Google Shape;890;p121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1" name="Google Shape;89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25" y="3590200"/>
            <a:ext cx="2628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0" y="1187750"/>
            <a:ext cx="4683150" cy="380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  <p:sp>
        <p:nvSpPr>
          <p:cNvPr id="898" name="Google Shape;898;p122"/>
          <p:cNvSpPr txBox="1"/>
          <p:nvPr>
            <p:ph idx="1" type="body"/>
          </p:nvPr>
        </p:nvSpPr>
        <p:spPr>
          <a:xfrm>
            <a:off x="311700" y="1514575"/>
            <a:ext cx="83238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Ahora con este encoding vemos que la feature importance de los modelos cambia, priorizando otras features por sobre las encodeadas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Sin embargo, vemos que no producen un resultado muy diferente al que veníamos teniendo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Utilizar solo los features más importantes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Utilizar solo los features más importantes</a:t>
            </a:r>
            <a:endParaRPr/>
          </a:p>
        </p:txBody>
      </p:sp>
      <p:sp>
        <p:nvSpPr>
          <p:cNvPr id="909" name="Google Shape;909;p1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Basados en los feature importance de los modelos utilizados y en la matriz de correlación con HeartDisease elegimos los 5 features más importantes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son DiffWalking, PhysicalHealth, Diabetic, BMI, SleepTime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encoding para los features </a:t>
            </a:r>
            <a:r>
              <a:rPr lang="es"/>
              <a:t>numéricos</a:t>
            </a:r>
            <a:r>
              <a:rPr lang="es"/>
              <a:t> será el primero utilizado (normalización estándar)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400" y="918500"/>
            <a:ext cx="512445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1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16" name="Google Shape;916;p1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7" name="Google Shape;917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50" y="2613400"/>
            <a:ext cx="3184999" cy="8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24" y="1250099"/>
            <a:ext cx="5950426" cy="38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1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24" name="Google Shape;924;p1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30" name="Google Shape;930;p127"/>
          <p:cNvSpPr txBox="1"/>
          <p:nvPr>
            <p:ph idx="1" type="body"/>
          </p:nvPr>
        </p:nvSpPr>
        <p:spPr>
          <a:xfrm>
            <a:off x="311700" y="1468825"/>
            <a:ext cx="3930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1" name="Google Shape;93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8125"/>
            <a:ext cx="2868509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150" y="1231350"/>
            <a:ext cx="4653008" cy="3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38" name="Google Shape;938;p1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Random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9" name="Google Shape;939;p128"/>
          <p:cNvPicPr preferRelativeResize="0"/>
          <p:nvPr/>
        </p:nvPicPr>
        <p:blipFill rotWithShape="1">
          <a:blip r:embed="rId3">
            <a:alphaModFix/>
          </a:blip>
          <a:srcRect b="1497" l="0" r="0" t="0"/>
          <a:stretch/>
        </p:blipFill>
        <p:spPr>
          <a:xfrm>
            <a:off x="3654900" y="1015375"/>
            <a:ext cx="4551750" cy="41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45" name="Google Shape;945;p1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6" name="Google Shape;946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6100"/>
            <a:ext cx="2895425" cy="6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450" y="1000113"/>
            <a:ext cx="48958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53" name="Google Shape;953;p130"/>
          <p:cNvSpPr txBox="1"/>
          <p:nvPr>
            <p:ph idx="1" type="body"/>
          </p:nvPr>
        </p:nvSpPr>
        <p:spPr>
          <a:xfrm>
            <a:off x="311700" y="1489100"/>
            <a:ext cx="2997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4" name="Google Shape;954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50" y="1177950"/>
            <a:ext cx="4174274" cy="39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60" name="Google Shape;960;p1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VotingClassifier: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1" name="Google Shape;961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73500"/>
            <a:ext cx="3028600" cy="8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050" y="942963"/>
            <a:ext cx="48577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Pantallazo general: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Gráficos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Encodings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Ahorro en memoria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Undersampling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Reducción de dimensiones</a:t>
            </a:r>
            <a:endParaRPr sz="22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68" name="Google Shape;968;p132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pic>
        <p:nvPicPr>
          <p:cNvPr id="969" name="Google Shape;969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75" y="3554900"/>
            <a:ext cx="2628250" cy="13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0" y="1258400"/>
            <a:ext cx="436478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76" name="Google Shape;976;p133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pic>
        <p:nvPicPr>
          <p:cNvPr id="977" name="Google Shape;977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25" y="3554900"/>
            <a:ext cx="2835086" cy="13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000" y="1244875"/>
            <a:ext cx="442142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84" name="Google Shape;984;p134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pic>
        <p:nvPicPr>
          <p:cNvPr id="985" name="Google Shape;985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0" y="3554900"/>
            <a:ext cx="26574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375" y="1258400"/>
            <a:ext cx="4620367" cy="3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5 features más importantes</a:t>
            </a:r>
            <a:endParaRPr/>
          </a:p>
        </p:txBody>
      </p:sp>
      <p:sp>
        <p:nvSpPr>
          <p:cNvPr id="992" name="Google Shape;992;p135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pic>
        <p:nvPicPr>
          <p:cNvPr id="993" name="Google Shape;993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8" y="3499300"/>
            <a:ext cx="2838325" cy="1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025" y="1306100"/>
            <a:ext cx="4546975" cy="38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Utilizar solo los features más importantes</a:t>
            </a:r>
            <a:endParaRPr/>
          </a:p>
        </p:txBody>
      </p:sp>
      <p:sp>
        <p:nvSpPr>
          <p:cNvPr id="1000" name="Google Shape;1000;p1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vimos recién reducir nuestro DataSet a los 5 features más importantes empeora nuestros modelos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Como ventaja tenemos que podemos ahorrar gran cantidad de memoria, y mejorar la velocidad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Poniendo en la balanza las ventajas y desventajas, para nuestro problema, al estar tratando un problema de salud preferimos necesitar más datos y que sea más lento pero obtener un mejor recall, ya que es importante equivocarnos lo menos posible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3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Stacking: Encadenamiento de modelos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Stacking: Encadenamiento de modelos</a:t>
            </a:r>
            <a:endParaRPr/>
          </a:p>
        </p:txBody>
      </p:sp>
      <p:pic>
        <p:nvPicPr>
          <p:cNvPr id="1011" name="Google Shape;1011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8839202" cy="362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Stacking: Encadenamiento de modelos</a:t>
            </a:r>
            <a:endParaRPr/>
          </a:p>
        </p:txBody>
      </p:sp>
      <p:sp>
        <p:nvSpPr>
          <p:cNvPr id="1017" name="Google Shape;1017;p1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nuestro caso lo haremos de 3 formas distintas: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Usaremos LGBM, RandomForest, XGBoost para luego aplicar una regresión logística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LGBM -&gt; RandomForest -&gt; 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LGBM, RandomForest, XGBoost para luego aplicar una red neuronal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23" name="Google Shape;1023;p140"/>
          <p:cNvSpPr txBox="1"/>
          <p:nvPr>
            <p:ph idx="1" type="body"/>
          </p:nvPr>
        </p:nvSpPr>
        <p:spPr>
          <a:xfrm>
            <a:off x="311700" y="1468825"/>
            <a:ext cx="85206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50"/>
              <a:t>Vamos con el primer modelo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250"/>
              <a:t>LGBM, RandomForest, XGBoost para luego aplicar una regresión logística</a:t>
            </a:r>
            <a:endParaRPr b="1"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250"/>
              <a:t>Usaremos para esto el stacking classifier de sklearn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250"/>
              <a:t>Documentación: </a:t>
            </a:r>
            <a:r>
              <a:rPr lang="es" sz="3250" u="sng">
                <a:solidFill>
                  <a:srgbClr val="0000FF"/>
                </a:solidFill>
              </a:rPr>
              <a:t>https://scikit-learn.org/stable/modules/generated/sklearn.ensemble.StackingClassifier.html</a:t>
            </a:r>
            <a:endParaRPr sz="325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29" name="Google Shape;1029;p1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Primer modelo:</a:t>
            </a:r>
            <a:endParaRPr sz="2000"/>
          </a:p>
        </p:txBody>
      </p:sp>
      <p:pic>
        <p:nvPicPr>
          <p:cNvPr id="1030" name="Google Shape;1030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813" y="1105988"/>
            <a:ext cx="49434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76775"/>
            <a:ext cx="3238499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468825"/>
            <a:ext cx="85206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63"/>
              <a:t>Gráficos:</a:t>
            </a:r>
            <a:endParaRPr sz="47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0"/>
              <a:t>Nos sirven para visualizar los datos y así poder entenderlos mejor, ya sean sus distribuciones o el aporte que estos realizan.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50"/>
              <a:t>Las librerías que utilizamos son Dataprep, AutoViz, Sweetviz, Dtale.</a:t>
            </a:r>
            <a:br>
              <a:rPr lang="es" sz="3750"/>
            </a:br>
            <a:r>
              <a:rPr lang="es" sz="3750"/>
              <a:t>Todas estas librerías son para realizar gráficos automáticos, lo que nos ahorra tiempo de trabajo ya sea de pensar que graficar como también de la forma en realizarlos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37" name="Google Shape;1037;p142"/>
          <p:cNvSpPr txBox="1"/>
          <p:nvPr>
            <p:ph idx="1" type="body"/>
          </p:nvPr>
        </p:nvSpPr>
        <p:spPr>
          <a:xfrm>
            <a:off x="311700" y="1468825"/>
            <a:ext cx="85206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Vamos con el segundo modelo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850"/>
              <a:t>LGBM -&gt; RandomForest -&gt; XGBoost</a:t>
            </a:r>
            <a:endParaRPr b="1"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850"/>
              <a:t>Entrenaremos un modelo de LGBM, luego esas predicciones irán al dataset para entrenar un modelo de RandomForest, y por último, lo mismo para entrenar un modelo de XGBoost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850"/>
              <a:t>El orden fue elegido arbitrariamente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43" name="Google Shape;1043;p1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Segundo</a:t>
            </a:r>
            <a:r>
              <a:rPr lang="es" sz="2000"/>
              <a:t> modelo:</a:t>
            </a:r>
            <a:endParaRPr sz="2000"/>
          </a:p>
        </p:txBody>
      </p:sp>
      <p:pic>
        <p:nvPicPr>
          <p:cNvPr id="1044" name="Google Shape;1044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5000"/>
            <a:ext cx="2871850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275" y="989950"/>
            <a:ext cx="49530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51" name="Google Shape;1051;p144"/>
          <p:cNvSpPr txBox="1"/>
          <p:nvPr>
            <p:ph idx="1" type="body"/>
          </p:nvPr>
        </p:nvSpPr>
        <p:spPr>
          <a:xfrm>
            <a:off x="311700" y="1468825"/>
            <a:ext cx="85206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40"/>
              <a:t>Vamos con el último modelo</a:t>
            </a:r>
            <a:endParaRPr sz="19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40"/>
              <a:t>LGBM -&gt; RandomForest -&gt; XGBoost -&gt; Red Neuronal</a:t>
            </a:r>
            <a:endParaRPr b="1" sz="19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40"/>
              <a:t>Es muy parecido al anterior modelo, pero le agregamos una red neuronal al final</a:t>
            </a:r>
            <a:endParaRPr sz="19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40"/>
              <a:t>El orden fue elegido arbitrariamente nuevamente</a:t>
            </a:r>
            <a:endParaRPr sz="19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40"/>
              <a:t>La red neuronal es la del primer modelo de red neuronal que usamos antes</a:t>
            </a:r>
            <a:endParaRPr sz="8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57" name="Google Shape;1057;p14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Último</a:t>
            </a:r>
            <a:r>
              <a:rPr lang="es" sz="2000"/>
              <a:t> modelo: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Con threshold 0.5</a:t>
            </a:r>
            <a:endParaRPr sz="2000"/>
          </a:p>
        </p:txBody>
      </p:sp>
      <p:pic>
        <p:nvPicPr>
          <p:cNvPr id="1058" name="Google Shape;1058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3006778"/>
            <a:ext cx="3499200" cy="15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063" y="980425"/>
            <a:ext cx="48672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65" name="Google Shape;1065;p1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Último modelo: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Con threshold 0.3</a:t>
            </a:r>
            <a:endParaRPr sz="2000"/>
          </a:p>
        </p:txBody>
      </p:sp>
      <p:pic>
        <p:nvPicPr>
          <p:cNvPr id="1066" name="Google Shape;1066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2802"/>
            <a:ext cx="3237725" cy="15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488" y="937550"/>
            <a:ext cx="48482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encadenamiento de modelos</a:t>
            </a:r>
            <a:endParaRPr/>
          </a:p>
        </p:txBody>
      </p:sp>
      <p:sp>
        <p:nvSpPr>
          <p:cNvPr id="1073" name="Google Shape;1073;p1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Vemos que son exactamente iguales aunque cambiemos el threshold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Esto se da porque ahora, analizando un poco las predicciones, vemos que las probabilidades que arroja el modelo son muy cercanas al 0 o muy cercanas al 1</a:t>
            </a:r>
            <a:endParaRPr sz="20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4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y conclusión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sp>
        <p:nvSpPr>
          <p:cNvPr id="1084" name="Google Shape;1084;p1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entrenar diversos modelos, utilizando distintas técnicas y variando en las formas haremos una tabla comparativa basados en el recall para seleccionar el modelo que más nos </a:t>
            </a:r>
            <a:r>
              <a:rPr lang="es"/>
              <a:t>convenza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modelos son LGBM, RandomForest, XGBoost, VotingClassifier, RedNeuronal 1 y 2 con threshold 0.5, RedNeuronal 1 y 2 con threshold 0.3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sp>
        <p:nvSpPr>
          <p:cNvPr id="1090" name="Google Shape;1090;p15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técnicas utilizadas fueron: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Entrenar con reducciones de UMAP para 3 dimensiones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Entrenar sin reducciones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Entrenar con encoding MinMax columnas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Entrenar con encoding Binario columnas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Entrenar con los 5 features más importantes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Entrenar con encadenamiento de modelos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graphicFrame>
        <p:nvGraphicFramePr>
          <p:cNvPr id="1096" name="Google Shape;1096;p151"/>
          <p:cNvGraphicFramePr/>
          <p:nvPr/>
        </p:nvGraphicFramePr>
        <p:xfrm>
          <a:off x="402325" y="12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{4B03A98C-D424-4804-9A04-AFE54B2C5F2D}</a:tableStyleId>
              </a:tblPr>
              <a:tblGrid>
                <a:gridCol w="1067050"/>
                <a:gridCol w="1067050"/>
                <a:gridCol w="1067050"/>
                <a:gridCol w="1067050"/>
                <a:gridCol w="1067050"/>
                <a:gridCol w="1067050"/>
                <a:gridCol w="1067050"/>
              </a:tblGrid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Con reduc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Sin reduc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MinMax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Binario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 + imp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Stacking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LGBM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0.79856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0.78808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0.78833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0.80075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0.59517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Primer Modelo: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0.78419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RF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0.78504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0.77822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0.77810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0.78394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0.59115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XGB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0.79734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0.79052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0.79052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0.80038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0.59042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Segundo Modelo: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0.77822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VotingC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0.79905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0.79198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0.79222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0.79746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0.59676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Red 0.5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0.73547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0.74838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0.74448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0.74034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0.56655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Tercer Modelo: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0.77822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Red_2 0.5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0.74448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0.71952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0.75545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0.75654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0.54841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Red 0.3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0.89721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0.90220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0.89842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0.89574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0.64608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Tercer Modelo: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0.77822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Red_2 0.3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0.88113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0.88296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0.88649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0.88588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0.78017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264875"/>
            <a:ext cx="85206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162075" y="1342800"/>
            <a:ext cx="86703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gráficos interesantes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199828"/>
            <a:ext cx="4973475" cy="28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161" y="1342802"/>
            <a:ext cx="3361589" cy="36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02" name="Google Shape;1102;p1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entrenar todos los distintos modelos y distintas técnicas utilizadas decidimos quedarnos con la primer Red Neuronal con threshold 0.3 sin reducciones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con el modelo al que mejor score llegamos, y al no tener reducciones tenemos menos memoria consumida y es menos costoso predecir (ya que antes teníamos que predecir </a:t>
            </a:r>
            <a:r>
              <a:rPr lang="es"/>
              <a:t>también</a:t>
            </a:r>
            <a:r>
              <a:rPr lang="es"/>
              <a:t> para el algoritmo de la reducción que era UMAP)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08" name="Google Shape;1108;p15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Pese a que haya un modelo un poquito superior en recall que el resto, vemos que esta diferencia es </a:t>
            </a:r>
            <a:r>
              <a:rPr lang="es"/>
              <a:t>sutil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Casi todos los modelos llegan a un score parecido sea cual sea la técnica aplicada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Podemos concluir que llegamos a un máximo para cada modelo, donde hagamos lo que hagamos no va a cambiar mucho el resultado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14" name="Google Shape;1114;p15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desarrollo de este trabajo fue un proceso iterativo incremental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Fuimos de a poco descubriendo un poco más sobre nuestros datos y aplicando distintos modelos según se nos venían a la 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Más que nada esto aplica a la segunda parte del trabajo, donde se nos iban ocurriendo distintos encodings, distintas formas de combinar los algoritmos,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20" name="Google Shape;1120;p1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la recolección de datos de calidad: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éxito de los modelos de inteligencia artificial depende en gran medida de la calidad de los datos utilizados.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crucial asegurar que el dataset utilizado esté bien recopilado, balanceado, limpio y representativo de la población objetivo. 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26" name="Google Shape;1126;p15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base a hábitos fácilmente medibles como si fumas, si haces actividad física, horas de sueño, la edad, si tomas alcohol...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Podemos hacer un modelo que sirve como filtro para determinar si tenemos más o menos chances de sufrir un ataque al corazón sin necesidad de nada muy complejo, simplemente completar unas preguntas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ayuda a la medicina y a la sociedad en general con un problema de índole general que todos podemos sufrir como son los ataques al corazón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32" name="Google Shape;1132;p15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para nuestro caso en particular es muy importante ver no </a:t>
            </a:r>
            <a:r>
              <a:rPr lang="es"/>
              <a:t>sólo</a:t>
            </a:r>
            <a:r>
              <a:rPr lang="es"/>
              <a:t> la métrica, sino porque se llega a predecir un 1 o un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interpretabilidad de nuestro modelo es crucial ya que no podemos decirle a alguien simplemente que tiene grandes chances de tener un ataque al corazón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Tenemos que </a:t>
            </a:r>
            <a:r>
              <a:rPr lang="es"/>
              <a:t>explicar</a:t>
            </a:r>
            <a:r>
              <a:rPr lang="es"/>
              <a:t> porque sucede eso, </a:t>
            </a:r>
            <a:r>
              <a:rPr lang="es"/>
              <a:t>qué</a:t>
            </a:r>
            <a:r>
              <a:rPr lang="es"/>
              <a:t> factores son los más importantes, en que debe centrarse, y así poder intentar ayudar al paciente a prevenir el ataque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38" name="Google Shape;1138;p1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esto tenemos que ver dos cosas: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Interpretabilidad global: nos dirá que es lo más importante en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Interpretabilidad local: nos dirá que es lo más importante para un caso en particular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 estas dos formas de interpretar los datos podremos advertir tanto a la gente en general como a un paciente en particular, viendo en que se centra el modelo para su caso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Utilizamos la librería de eli5 para esto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144" name="Google Shape;1144;p15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nosotros nos centramos en los ataques al corazón, queremos dejar en claro que este modelo y forma de trabajo podría adaptarse a otras enfermedades como la detección de algún tipo de </a:t>
            </a:r>
            <a:r>
              <a:rPr lang="es"/>
              <a:t>cáncer</a:t>
            </a:r>
            <a:r>
              <a:rPr lang="es"/>
              <a:t>, </a:t>
            </a:r>
            <a:r>
              <a:rPr lang="es"/>
              <a:t>alzheimer</a:t>
            </a:r>
            <a:r>
              <a:rPr lang="es"/>
              <a:t>, asma y cualquier otra enfermedad que se nos ocurra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Obviamente deberíamos tener otros datos que sean relevantes para la enfermedad que se quiere diagnosticar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y Notebooks</a:t>
            </a:r>
            <a:endParaRPr/>
          </a:p>
        </p:txBody>
      </p:sp>
      <p:sp>
        <p:nvSpPr>
          <p:cNvPr id="1150" name="Google Shape;1150;p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último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Datos utilizados: </a:t>
            </a:r>
            <a:r>
              <a:rPr lang="es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https://www.kaggle.com/datasets/kamilpytlak/personal-key-indicators-of-heart-disease</a:t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Desarrollo del trabajo: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rgbClr val="0000FF"/>
                </a:solidFill>
              </a:rPr>
              <a:t>https://github.com/pedrogrin/TP-IA-FIUBA/upload/main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ver!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325825"/>
            <a:ext cx="8520600" cy="32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Algunos gráficos interesantes</a:t>
            </a:r>
            <a:endParaRPr sz="24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0" y="1761550"/>
            <a:ext cx="8729100" cy="3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Algunos gráficos interesantes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64" y="2205525"/>
            <a:ext cx="5402875" cy="26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3508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Encodings:</a:t>
            </a:r>
            <a:endParaRPr sz="22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Preparación de los datos</a:t>
            </a:r>
            <a:r>
              <a:rPr lang="es" sz="1600"/>
              <a:t>: En primer lugar, se recopila y se prepara el conjunto de datos de enfermedades del corazón. Esto puede incluir la limpieza de datos, el manejo de valores faltantes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Codificación de variables categóricas</a:t>
            </a:r>
            <a:r>
              <a:rPr lang="es" sz="1600"/>
              <a:t>: Si el conjunto de datos contiene variables categóricas, como el género o el tipo de enfermedad, es necesario codificarlas en una representación numérica adecuada para su procesamiento.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468825"/>
            <a:ext cx="85206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Encodings:</a:t>
            </a:r>
            <a:endParaRPr sz="22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Normalización de variables numéricas</a:t>
            </a:r>
            <a:r>
              <a:rPr lang="es" sz="1400"/>
              <a:t>: Si hay variables numéricas, es común aplicar técnicas de normalización para escalar los valores y asegurar que todas las variables tengan un rango similar.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División de los datos</a:t>
            </a:r>
            <a:r>
              <a:rPr lang="es" sz="1400"/>
              <a:t>: Se divide el conjunto de datos en conjuntos de entrenamiento y prueba. El conjunto de entrenamiento se utiliza para entrenar el modelo, mientras que el conjunto de prueba se utiliza para evaluar su desempeño posteriormente.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Aplicación de modelos de aprendizaje automático</a:t>
            </a:r>
            <a:r>
              <a:rPr lang="es" sz="1400"/>
              <a:t>: Una vez que los datos se han codificado y dividido, se pueden aplicar diferentes algoritmos de aprendizaje automático, como árboles de decisión, regresión logística o redes neuronales, para construir un modelo que pueda predecir enfermedades del corazón o realizar otro tipo de análisis.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572000" y="324850"/>
            <a:ext cx="45552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Ahorro en memoria: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Como ahora conocemos los datos que contiene cada columna, podemos </a:t>
            </a:r>
            <a:r>
              <a:rPr lang="es"/>
              <a:t>transformar</a:t>
            </a:r>
            <a:r>
              <a:rPr lang="es"/>
              <a:t> las columnas en distintos tipos de datos acorde a la información que almacena la columna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13" y="2190750"/>
            <a:ext cx="33051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113" y="2190750"/>
            <a:ext cx="3386666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3654924" y="3027250"/>
            <a:ext cx="163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INICIAL 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VS 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FINAL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Roadmap de la presentación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(primer parte):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 del trabajo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 de los datos y del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Preprocesamiento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Entrenamiento de modelos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Conclusiones (de la primer parte)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Pasos a seguir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864475"/>
            <a:ext cx="85206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Undersampling: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Técnica utilizada para </a:t>
            </a:r>
            <a:r>
              <a:rPr lang="es"/>
              <a:t>equilibrar</a:t>
            </a:r>
            <a:r>
              <a:rPr lang="es"/>
              <a:t> las clases, ya que nuestro modelo tenía muchos más datos sobre casos donde no había un problema de corazón frente a los casos en donde había un problema de corazón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468825"/>
            <a:ext cx="2855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Undersampling:</a:t>
            </a:r>
            <a:endParaRPr sz="22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88" y="1946022"/>
            <a:ext cx="4015608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927875" y="3031425"/>
            <a:ext cx="38190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Muy desequilibrados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46882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2245"/>
              <a:t>Undersampling:</a:t>
            </a:r>
            <a:endParaRPr sz="22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5550"/>
            <a:ext cx="4211325" cy="11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300" y="1779975"/>
            <a:ext cx="3346000" cy="4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4"/>
          <p:cNvCxnSpPr>
            <a:endCxn id="221" idx="1"/>
          </p:cNvCxnSpPr>
          <p:nvPr/>
        </p:nvCxnSpPr>
        <p:spPr>
          <a:xfrm flipH="1" rot="10800000">
            <a:off x="4547000" y="1982763"/>
            <a:ext cx="939300" cy="2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7275" y="2456850"/>
            <a:ext cx="2844050" cy="25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468825"/>
            <a:ext cx="85206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Reducción de dimensiones:</a:t>
            </a:r>
            <a:endParaRPr sz="2100"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2388750"/>
            <a:ext cx="8586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PCA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036350" y="2388750"/>
            <a:ext cx="1267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 sz="1860"/>
              <a:t>Sin escalar</a:t>
            </a:r>
            <a:endParaRPr sz="1860"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036350" y="3838150"/>
            <a:ext cx="1267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s"/>
              <a:t>Con escalar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4640350" y="2025925"/>
            <a:ext cx="230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2 dimensiones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640350" y="2706675"/>
            <a:ext cx="230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3 </a:t>
            </a: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dimensiones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4759050" y="3545475"/>
            <a:ext cx="230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2 dimensiones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4759050" y="4226225"/>
            <a:ext cx="230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3 dimensiones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37" name="Google Shape;237;p35"/>
          <p:cNvCxnSpPr>
            <a:stCxn id="230" idx="3"/>
            <a:endCxn id="232" idx="1"/>
          </p:cNvCxnSpPr>
          <p:nvPr/>
        </p:nvCxnSpPr>
        <p:spPr>
          <a:xfrm>
            <a:off x="1170300" y="2667300"/>
            <a:ext cx="866100" cy="1449300"/>
          </a:xfrm>
          <a:prstGeom prst="bentConnector3">
            <a:avLst>
              <a:gd fmla="val -1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5"/>
          <p:cNvCxnSpPr>
            <a:endCxn id="231" idx="1"/>
          </p:cNvCxnSpPr>
          <p:nvPr/>
        </p:nvCxnSpPr>
        <p:spPr>
          <a:xfrm>
            <a:off x="1136350" y="2666100"/>
            <a:ext cx="900000" cy="1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5"/>
          <p:cNvCxnSpPr>
            <a:endCxn id="233" idx="1"/>
          </p:cNvCxnSpPr>
          <p:nvPr/>
        </p:nvCxnSpPr>
        <p:spPr>
          <a:xfrm flipH="1" rot="10800000">
            <a:off x="3292750" y="2256775"/>
            <a:ext cx="1347600" cy="386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5"/>
          <p:cNvCxnSpPr>
            <a:stCxn id="231" idx="3"/>
            <a:endCxn id="234" idx="1"/>
          </p:cNvCxnSpPr>
          <p:nvPr/>
        </p:nvCxnSpPr>
        <p:spPr>
          <a:xfrm>
            <a:off x="3303850" y="2667300"/>
            <a:ext cx="1336500" cy="270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5"/>
          <p:cNvCxnSpPr>
            <a:stCxn id="232" idx="3"/>
            <a:endCxn id="235" idx="1"/>
          </p:cNvCxnSpPr>
          <p:nvPr/>
        </p:nvCxnSpPr>
        <p:spPr>
          <a:xfrm flipH="1" rot="10800000">
            <a:off x="3303850" y="3776200"/>
            <a:ext cx="1455300" cy="340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5"/>
          <p:cNvCxnSpPr>
            <a:stCxn id="232" idx="3"/>
            <a:endCxn id="236" idx="1"/>
          </p:cNvCxnSpPr>
          <p:nvPr/>
        </p:nvCxnSpPr>
        <p:spPr>
          <a:xfrm>
            <a:off x="3303850" y="4116700"/>
            <a:ext cx="1455300" cy="340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5635550" y="565925"/>
            <a:ext cx="2865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PCA sin escalar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9115"/>
          <a:stretch/>
        </p:blipFill>
        <p:spPr>
          <a:xfrm>
            <a:off x="4175825" y="1191922"/>
            <a:ext cx="4656474" cy="389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5882" t="1652"/>
          <a:stretch/>
        </p:blipFill>
        <p:spPr>
          <a:xfrm>
            <a:off x="240675" y="1424350"/>
            <a:ext cx="3814577" cy="36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5635550" y="565925"/>
            <a:ext cx="2865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PCA con escalar</a:t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9608"/>
          <a:stretch/>
        </p:blipFill>
        <p:spPr>
          <a:xfrm>
            <a:off x="4742075" y="1267625"/>
            <a:ext cx="4090225" cy="36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 rotWithShape="1">
          <a:blip r:embed="rId4">
            <a:alphaModFix/>
          </a:blip>
          <a:srcRect b="0" l="0" r="0" t="5258"/>
          <a:stretch/>
        </p:blipFill>
        <p:spPr>
          <a:xfrm>
            <a:off x="311700" y="1369075"/>
            <a:ext cx="4009477" cy="37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884775"/>
            <a:ext cx="8520600" cy="2512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 interactivos de PCA: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rgbClr val="0000FF"/>
                </a:solidFill>
              </a:rPr>
              <a:t>https://colab.research.google.com/drive/1rSfxCYhfLoH4zMpxIq-Megpz0LF9toKe?usp=sharing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Reducción de dimensiones: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UMAP: Uniform Manifold Approximation and Projection for Dimension Reduction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Sirve tanto para reducción de dimensiones de datos lineales como no lineales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Documentación: </a:t>
            </a:r>
            <a:r>
              <a:rPr lang="es" u="sng">
                <a:solidFill>
                  <a:srgbClr val="0000FF"/>
                </a:solidFill>
              </a:rPr>
              <a:t>https://umap-learn.readthedocs.io/en/latest/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5635550" y="565925"/>
            <a:ext cx="2865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UMAP con escalar</a:t>
            </a: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577" y="1258400"/>
            <a:ext cx="4482536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 rotWithShape="1">
          <a:blip r:embed="rId4">
            <a:alphaModFix/>
          </a:blip>
          <a:srcRect b="0" l="0" r="0" t="4716"/>
          <a:stretch/>
        </p:blipFill>
        <p:spPr>
          <a:xfrm>
            <a:off x="152400" y="1434500"/>
            <a:ext cx="4081551" cy="35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nuestros datos no parecen ser lineales ya que no tienen mucha correlación entre ellos (ver matriz correlación en la próxima filmina)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Decidimos quedarnos con la reducción hecha por UMAP con 3 componentes, ya que sirve para datos no lineales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Agregamos esos 3 componentes como features al dataset para ayudar al entrenamiento de nuestros modelos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trabajo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 datos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387650"/>
            <a:ext cx="4052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Matriz de correlación: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00" y="1799725"/>
            <a:ext cx="5816538" cy="312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4">
            <a:alphaModFix/>
          </a:blip>
          <a:srcRect b="0" l="24219" r="0" t="0"/>
          <a:stretch/>
        </p:blipFill>
        <p:spPr>
          <a:xfrm>
            <a:off x="6419437" y="1836358"/>
            <a:ext cx="2121663" cy="312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Pantallazo general: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Baseline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Modelo LGBM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Modelo XGBoost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Modelo RandomForest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Ensamble de modelos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Red Neuronal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7528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Baseline: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“A simple model that acts as a reference in a machine learning project. Its main function is to contextualize the results of trained models. Baseline models usually lack complexity and may have little predictive power”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5587075" y="521600"/>
            <a:ext cx="25512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Baseline: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154175" y="2115950"/>
            <a:ext cx="32364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Utilizamos la </a:t>
            </a:r>
            <a:r>
              <a:rPr lang="es"/>
              <a:t>librería</a:t>
            </a:r>
            <a:r>
              <a:rPr lang="es"/>
              <a:t> de Pycaret ya que nos permite comparar distintos modelos rápidamente</a:t>
            </a:r>
            <a:endParaRPr/>
          </a:p>
        </p:txBody>
      </p:sp>
      <p:pic>
        <p:nvPicPr>
          <p:cNvPr id="317" name="Google Shape;3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950" y="1440038"/>
            <a:ext cx="5277101" cy="324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Baseline: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Elegimos el modelo de Naive Bayes porque, si bien no es el que mejor </a:t>
            </a:r>
            <a:r>
              <a:rPr lang="es"/>
              <a:t>métrica</a:t>
            </a:r>
            <a:r>
              <a:rPr lang="es"/>
              <a:t> nos da, es el más rápido y en esta etapa buscamos eso: simplicidad y velocidad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5132638" y="372500"/>
            <a:ext cx="27237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Baseline: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350" y="1106000"/>
            <a:ext cx="4852275" cy="31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25" y="4236500"/>
            <a:ext cx="4564100" cy="5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215075" y="1393700"/>
            <a:ext cx="3743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Vemos que las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métricas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no son muy buenas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Cuando es 1 predice más veces 0 que cuando es 0 que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predice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menos veces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Y nosotros preferimos equivocarnos al revés, mandando a alguien a hacer estudios pero que se nos pasen los menos posibles que puedan tener un problema del corazón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311700" y="1468825"/>
            <a:ext cx="2897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Selección de modelos: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200"/>
              <a:t>Basados en este cuadro elegimos los modelos con mejor Recall</a:t>
            </a:r>
            <a:endParaRPr sz="220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400" y="1189975"/>
            <a:ext cx="58293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r>
              <a:rPr b="1" lang="es" sz="2200"/>
              <a:t>LightGBM</a:t>
            </a:r>
            <a:r>
              <a:rPr lang="es" sz="2200"/>
              <a:t>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“LightGBM is a gradient boosting framework that uses tree based learning algorithms”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Boosting </a:t>
            </a:r>
            <a:r>
              <a:rPr lang="es"/>
              <a:t>consiste básicamente 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Entrenar algoritmo simple y analizar sus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Entrenar otro algoritmo simple en donde se le de mayor peso a los resultados para los cuales el anterior tuvo peor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Resultado final en base a un promedio ponderado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Búsqueda de </a:t>
            </a:r>
            <a:r>
              <a:rPr lang="es"/>
              <a:t>hiperparametros</a:t>
            </a:r>
            <a:r>
              <a:rPr lang="es"/>
              <a:t>:</a:t>
            </a:r>
            <a:endParaRPr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38"/>
            <a:ext cx="47625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1"/>
          <p:cNvSpPr txBox="1"/>
          <p:nvPr/>
        </p:nvSpPr>
        <p:spPr>
          <a:xfrm>
            <a:off x="6068700" y="2159775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Hiperparametros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más importantes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6068700" y="2855025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Usamos cross-validation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6068700" y="3829150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Optimizamos el recall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trabajo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Queríamos aplicar lo visto en clase a un problema de nuestro interés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768950" y="2571750"/>
            <a:ext cx="25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Problema de </a:t>
            </a:r>
            <a:r>
              <a:rPr lang="es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interés</a:t>
            </a:r>
            <a:r>
              <a:rPr lang="es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social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768950" y="3463000"/>
            <a:ext cx="25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Problema sobre un área ajena a la informática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" name="Google Shape;84;p16"/>
          <p:cNvCxnSpPr>
            <a:endCxn id="81" idx="1"/>
          </p:cNvCxnSpPr>
          <p:nvPr/>
        </p:nvCxnSpPr>
        <p:spPr>
          <a:xfrm rot="10800000">
            <a:off x="311700" y="1920775"/>
            <a:ext cx="1464300" cy="984900"/>
          </a:xfrm>
          <a:prstGeom prst="bentConnector3">
            <a:avLst>
              <a:gd fmla="val 11626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>
            <a:endCxn id="81" idx="1"/>
          </p:cNvCxnSpPr>
          <p:nvPr/>
        </p:nvCxnSpPr>
        <p:spPr>
          <a:xfrm flipH="1" rot="5400000">
            <a:off x="114450" y="2118025"/>
            <a:ext cx="1858800" cy="1464300"/>
          </a:xfrm>
          <a:prstGeom prst="bentConnector4">
            <a:avLst>
              <a:gd fmla="val -377" name="adj1"/>
              <a:gd fmla="val 11626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/>
        </p:nvSpPr>
        <p:spPr>
          <a:xfrm>
            <a:off x="5548325" y="2413125"/>
            <a:ext cx="246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Ver como la informática, y particularmente la Inteligencia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Artificial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, puede ser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fácilmente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aplicable a diversas áreas para resolver problemas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54925" y="2543325"/>
            <a:ext cx="760200" cy="1648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7825"/>
            <a:ext cx="2865325" cy="8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800" y="1198038"/>
            <a:ext cx="47625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 txBox="1"/>
          <p:nvPr/>
        </p:nvSpPr>
        <p:spPr>
          <a:xfrm>
            <a:off x="311713" y="3575075"/>
            <a:ext cx="286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Documentación de LightGBM: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https://lightgbm.readthedocs.io/en/latest/index.html</a:t>
            </a:r>
            <a:endParaRPr u="sng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468825"/>
            <a:ext cx="1810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925" y="1089950"/>
            <a:ext cx="60198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r>
              <a:rPr b="1" lang="es" sz="2200"/>
              <a:t>Random Forest</a:t>
            </a:r>
            <a:r>
              <a:rPr lang="es" sz="2200"/>
              <a:t>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“</a:t>
            </a:r>
            <a:r>
              <a:rPr b="1" lang="es"/>
              <a:t>Un Random Forest es un conjunto (ensemble) de árboles de decisión combinados con bagging</a:t>
            </a:r>
            <a:r>
              <a:rPr b="1" lang="es"/>
              <a:t>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Bagging </a:t>
            </a:r>
            <a:r>
              <a:rPr lang="es"/>
              <a:t>consiste básicamente 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Aplicar el mismo clasificador n veces usando bootstrapping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Esto sería tomar muestras del set de train (con reemplazo) de igual tamaño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Promediamos sus resultados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 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Búsqueda de hiperparametros:</a:t>
            </a:r>
            <a:endParaRPr/>
          </a:p>
        </p:txBody>
      </p:sp>
      <p:sp>
        <p:nvSpPr>
          <p:cNvPr id="384" name="Google Shape;384;p55"/>
          <p:cNvSpPr txBox="1"/>
          <p:nvPr/>
        </p:nvSpPr>
        <p:spPr>
          <a:xfrm>
            <a:off x="6068700" y="2159775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Hiperparametros más importantes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55"/>
          <p:cNvSpPr txBox="1"/>
          <p:nvPr/>
        </p:nvSpPr>
        <p:spPr>
          <a:xfrm>
            <a:off x="6068700" y="2855025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Usamos cross-validation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6068700" y="3829150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Optimizamos el recall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87" name="Google Shape;3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6" y="2571751"/>
            <a:ext cx="5179186" cy="20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311700" y="1468825"/>
            <a:ext cx="3819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 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6"/>
          <p:cNvSpPr txBox="1"/>
          <p:nvPr/>
        </p:nvSpPr>
        <p:spPr>
          <a:xfrm>
            <a:off x="311713" y="3504050"/>
            <a:ext cx="286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Documentación de RandomForest (classifier):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https://scikit-learn.org/stable/modules/generated/sklearn.ensemble.RandomForestClassifier.html</a:t>
            </a:r>
            <a:endParaRPr u="sng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00" y="2489575"/>
            <a:ext cx="2865300" cy="75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400" y="1258400"/>
            <a:ext cx="4515059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468825"/>
            <a:ext cx="1810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 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03" name="Google Shape;4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200" y="744424"/>
            <a:ext cx="4772125" cy="4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r>
              <a:rPr b="1" lang="es" sz="2200"/>
              <a:t>XGBoost</a:t>
            </a:r>
            <a:r>
              <a:rPr lang="es" sz="2200"/>
              <a:t>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“</a:t>
            </a:r>
            <a:r>
              <a:rPr b="1" lang="es"/>
              <a:t>XGBoost provides a parallel tree boosting (also known as GBDT, GBM) that solve many data science problems in a fast and accurate way</a:t>
            </a:r>
            <a:r>
              <a:rPr b="1" lang="es"/>
              <a:t>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Boosting </a:t>
            </a:r>
            <a:r>
              <a:rPr lang="es"/>
              <a:t>consiste básicamente 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Entrenar algoritmo simple y analizar sus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Entrenar otro algoritmo simple en donde se le de mayor peso a los resultados para los cuales el anterior tuvo peor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Resultado final en base a un promedio ponderado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15" name="Google Shape;415;p5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Búsqueda de hiperparametros:</a:t>
            </a:r>
            <a:endParaRPr/>
          </a:p>
        </p:txBody>
      </p:sp>
      <p:sp>
        <p:nvSpPr>
          <p:cNvPr id="416" name="Google Shape;416;p59"/>
          <p:cNvSpPr txBox="1"/>
          <p:nvPr/>
        </p:nvSpPr>
        <p:spPr>
          <a:xfrm>
            <a:off x="6068700" y="2159775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Hiperparametros más importantes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7" name="Google Shape;417;p59"/>
          <p:cNvSpPr txBox="1"/>
          <p:nvPr/>
        </p:nvSpPr>
        <p:spPr>
          <a:xfrm>
            <a:off x="6068700" y="2855025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Usamos cross-validation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6068700" y="3829150"/>
            <a:ext cx="23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Optimizamos el recall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9" name="Google Shape;41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25" y="2571750"/>
            <a:ext cx="48196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25" name="Google Shape;425;p60"/>
          <p:cNvSpPr txBox="1"/>
          <p:nvPr>
            <p:ph idx="1" type="body"/>
          </p:nvPr>
        </p:nvSpPr>
        <p:spPr>
          <a:xfrm>
            <a:off x="311700" y="1468825"/>
            <a:ext cx="3819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0"/>
          <p:cNvSpPr txBox="1"/>
          <p:nvPr/>
        </p:nvSpPr>
        <p:spPr>
          <a:xfrm>
            <a:off x="311688" y="3737425"/>
            <a:ext cx="286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Documentación de XGBoost: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https://xgboost.readthedocs.io/en/stable/</a:t>
            </a:r>
            <a:endParaRPr u="sng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27" name="Google Shape;4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8" y="2516175"/>
            <a:ext cx="2457097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400" y="1258400"/>
            <a:ext cx="46386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34" name="Google Shape;434;p61"/>
          <p:cNvSpPr txBox="1"/>
          <p:nvPr>
            <p:ph idx="1" type="body"/>
          </p:nvPr>
        </p:nvSpPr>
        <p:spPr>
          <a:xfrm>
            <a:off x="311700" y="1468825"/>
            <a:ext cx="3813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Pese a que internamente usa boosting como LightGBM vemos que hay una diferencia en las features más importantes para cada algoritmo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35" name="Google Shape;4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125" y="799625"/>
            <a:ext cx="4707176" cy="41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los datos y del problema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311700" y="1468825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Ensamble de los 3 modelos (LightGBM, Random Forest, XGBoost) usando </a:t>
            </a:r>
            <a:r>
              <a:rPr b="1" lang="es"/>
              <a:t>Voting Classifier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consiste básicamente 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Cada clasificador realiza sus predicciones (1 o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Cada clasificador aportará un voto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Ejemplos: Si nuestros 3 algoritmos predicen (1, 1, 0) será un 1 el resultado final.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cambio si predicen (0,1,0) será un 0 el resultado final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47" name="Google Shape;447;p6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Voting Classifier: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48" name="Google Shape;4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00" y="2459150"/>
            <a:ext cx="5455600" cy="16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54" name="Google Shape;454;p64"/>
          <p:cNvSpPr txBox="1"/>
          <p:nvPr>
            <p:ph idx="1" type="body"/>
          </p:nvPr>
        </p:nvSpPr>
        <p:spPr>
          <a:xfrm>
            <a:off x="311700" y="1468825"/>
            <a:ext cx="2713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Voting Classifier: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55" name="Google Shape;4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3625"/>
            <a:ext cx="2888400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350" y="1152425"/>
            <a:ext cx="4720489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62" name="Google Shape;462;p65"/>
          <p:cNvSpPr txBox="1"/>
          <p:nvPr>
            <p:ph idx="1" type="body"/>
          </p:nvPr>
        </p:nvSpPr>
        <p:spPr>
          <a:xfrm>
            <a:off x="311700" y="1692025"/>
            <a:ext cx="8384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Voting Classifier: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mejora mucho frente a cada clasificador por separado en este caso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Creemos que se debe a que los 3 algoritmos realizan predicciones muy similares (ver matriz de confusión en cada modelo) y además los 3 están basados en árboles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68" name="Google Shape;468;p66"/>
          <p:cNvSpPr txBox="1"/>
          <p:nvPr>
            <p:ph idx="1" type="body"/>
          </p:nvPr>
        </p:nvSpPr>
        <p:spPr>
          <a:xfrm>
            <a:off x="311700" y="1468825"/>
            <a:ext cx="313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Hicimos dos redes diferentes, las funciones matemáticas que utilizamos 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66"/>
          <p:cNvPicPr preferRelativeResize="0"/>
          <p:nvPr/>
        </p:nvPicPr>
        <p:blipFill rotWithShape="1">
          <a:blip r:embed="rId3">
            <a:alphaModFix/>
          </a:blip>
          <a:srcRect b="0" l="0" r="50000" t="14059"/>
          <a:stretch/>
        </p:blipFill>
        <p:spPr>
          <a:xfrm>
            <a:off x="4352200" y="1018550"/>
            <a:ext cx="4572000" cy="39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75" name="Google Shape;475;p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ambos modelos la función sigmoide va en la última capa, que contiene solo 1 neurona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nos dirá la probabilidad de un dato de ser 1, es decir, de tener riesgo de un problema cardíaco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Debemos aplicar entonces un </a:t>
            </a:r>
            <a:r>
              <a:rPr lang="es"/>
              <a:t>threshold</a:t>
            </a:r>
            <a:r>
              <a:rPr lang="es"/>
              <a:t> (límite que decidimos arbitrariamente) para clasificar los datos en 1 o en 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81" name="Google Shape;481;p68"/>
          <p:cNvSpPr txBox="1"/>
          <p:nvPr>
            <p:ph idx="1" type="body"/>
          </p:nvPr>
        </p:nvSpPr>
        <p:spPr>
          <a:xfrm>
            <a:off x="311700" y="1468825"/>
            <a:ext cx="2764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Red Neuronal: Primer modelo</a:t>
            </a:r>
            <a:endParaRPr sz="2200"/>
          </a:p>
        </p:txBody>
      </p:sp>
      <p:pic>
        <p:nvPicPr>
          <p:cNvPr id="482" name="Google Shape;48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13" y="1105988"/>
            <a:ext cx="49815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88" name="Google Shape;488;p69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pic>
        <p:nvPicPr>
          <p:cNvPr id="489" name="Google Shape;48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76" y="3755001"/>
            <a:ext cx="2590000" cy="12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088" y="671500"/>
            <a:ext cx="481012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9"/>
          <p:cNvSpPr txBox="1"/>
          <p:nvPr/>
        </p:nvSpPr>
        <p:spPr>
          <a:xfrm>
            <a:off x="4546975" y="4691025"/>
            <a:ext cx="33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No esta tan bueno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497" name="Google Shape;497;p70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pic>
        <p:nvPicPr>
          <p:cNvPr id="498" name="Google Shape;49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0" y="3554900"/>
            <a:ext cx="2531400" cy="1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300" y="1162975"/>
            <a:ext cx="461601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505" name="Google Shape;505;p7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Vemos que llegamos a un resultado mucho mejor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perdemos casi nada de accuracy pero reducimos en gran cantidad los casos de falsos negativos, lo cual es muy bueno para nuestro problema en particular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los datos y del problema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83825" y="2205000"/>
            <a:ext cx="1542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Problema: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173900" y="1617450"/>
            <a:ext cx="208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En base a datos “fácilmente” medibles por una persona poder decir si tiene o no posibilidades de sufrir un problema cardíaco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608500" y="1748550"/>
            <a:ext cx="20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254975" y="1501150"/>
            <a:ext cx="208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Mandar al paciente a hacerse un estudio específico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254975" y="2846150"/>
            <a:ext cx="208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Recomendar cambiar algún hábito en específico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254975" y="3975750"/>
            <a:ext cx="20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Poder centrarse o priorizar un hábito sobre otro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4" name="Google Shape;104;p18"/>
          <p:cNvCxnSpPr>
            <a:endCxn id="103" idx="1"/>
          </p:cNvCxnSpPr>
          <p:nvPr/>
        </p:nvCxnSpPr>
        <p:spPr>
          <a:xfrm>
            <a:off x="4269575" y="2586000"/>
            <a:ext cx="1985400" cy="180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99" idx="3"/>
            <a:endCxn id="101" idx="1"/>
          </p:cNvCxnSpPr>
          <p:nvPr/>
        </p:nvCxnSpPr>
        <p:spPr>
          <a:xfrm flipH="1" rot="10800000">
            <a:off x="4255600" y="2132250"/>
            <a:ext cx="1999500" cy="4395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9" idx="3"/>
            <a:endCxn id="102" idx="1"/>
          </p:cNvCxnSpPr>
          <p:nvPr/>
        </p:nvCxnSpPr>
        <p:spPr>
          <a:xfrm>
            <a:off x="4255600" y="2571750"/>
            <a:ext cx="1999500" cy="7977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511" name="Google Shape;511;p72"/>
          <p:cNvSpPr txBox="1"/>
          <p:nvPr>
            <p:ph idx="1" type="body"/>
          </p:nvPr>
        </p:nvSpPr>
        <p:spPr>
          <a:xfrm>
            <a:off x="311700" y="1468825"/>
            <a:ext cx="2764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/>
              <a:t>Red Neuronal: Segundo modelo</a:t>
            </a:r>
            <a:endParaRPr sz="2200"/>
          </a:p>
        </p:txBody>
      </p:sp>
      <p:pic>
        <p:nvPicPr>
          <p:cNvPr id="512" name="Google Shape;5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400" y="1106000"/>
            <a:ext cx="46005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518" name="Google Shape;518;p73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sp>
        <p:nvSpPr>
          <p:cNvPr id="519" name="Google Shape;519;p73"/>
          <p:cNvSpPr txBox="1"/>
          <p:nvPr/>
        </p:nvSpPr>
        <p:spPr>
          <a:xfrm>
            <a:off x="4546975" y="4691025"/>
            <a:ext cx="33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No esta tan bueno nuevamente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20" name="Google Shape;5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5" y="3643400"/>
            <a:ext cx="2609050" cy="12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950" y="1062375"/>
            <a:ext cx="4362050" cy="34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527" name="Google Shape;527;p74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pic>
        <p:nvPicPr>
          <p:cNvPr id="528" name="Google Shape;52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75" y="3618775"/>
            <a:ext cx="2690425" cy="12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400" y="1180325"/>
            <a:ext cx="475328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 modelos</a:t>
            </a:r>
            <a:endParaRPr/>
          </a:p>
        </p:txBody>
      </p:sp>
      <p:sp>
        <p:nvSpPr>
          <p:cNvPr id="535" name="Google Shape;535;p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Vemos que llegamos a un resultado mucho mejor como sucedió 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perdemos casi nada de accuracy pero reducimos en gran cantidad los casos de falsos negativos, lo cual es muy bueno para nuestro problema en particular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Pese a esto, el primer modelo sigue siendo mejor (ya que queremos optimizar el recall)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(de la primer parte)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</a:t>
            </a:r>
            <a:endParaRPr/>
          </a:p>
        </p:txBody>
      </p:sp>
      <p:sp>
        <p:nvSpPr>
          <p:cNvPr id="546" name="Google Shape;546;p77"/>
          <p:cNvSpPr txBox="1"/>
          <p:nvPr>
            <p:ph idx="1" type="body"/>
          </p:nvPr>
        </p:nvSpPr>
        <p:spPr>
          <a:xfrm>
            <a:off x="311700" y="1468825"/>
            <a:ext cx="8520600" cy="3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base a los modelos utilizados, decidimos quedarnos con la primer Red Neuronal que mostramos, con un threshold de 0,3 porque era en el que mejor métrica </a:t>
            </a:r>
            <a:r>
              <a:rPr lang="es"/>
              <a:t>alcanzamos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Además, lo bueno de utilizar una red neuronal es que al predecir las probabilidades nosotros luego podemos decidir dónde aplicar el corte, como ya mostramos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nos permite ser más o menos conservadores, obviamente se elegirá dependiendo el problema en particular que tratemos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acá </a:t>
            </a:r>
            <a:r>
              <a:rPr lang="es"/>
              <a:t>llegamos</a:t>
            </a:r>
            <a:r>
              <a:rPr lang="es"/>
              <a:t> antes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Roadmap de los pasos a seguir que trabajamos:</a:t>
            </a:r>
            <a:endParaRPr/>
          </a:p>
        </p:txBody>
      </p:sp>
      <p:sp>
        <p:nvSpPr>
          <p:cNvPr id="557" name="Google Shape;557;p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No utilizar las reducciones (no UMAP)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Usar otros encodings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Utilizar solo los features más importantes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Encadenamiento de modelos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reducciones:</a:t>
            </a:r>
            <a:endParaRPr/>
          </a:p>
        </p:txBody>
      </p:sp>
      <p:sp>
        <p:nvSpPr>
          <p:cNvPr id="568" name="Google Shape;568;p81"/>
          <p:cNvSpPr txBox="1"/>
          <p:nvPr>
            <p:ph idx="1" type="body"/>
          </p:nvPr>
        </p:nvSpPr>
        <p:spPr>
          <a:xfrm>
            <a:off x="311700" y="1468825"/>
            <a:ext cx="8520600" cy="3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hicimos una reducción de datos con UMAP en 3 dimensiones y agregamos esos datos al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Ahora eliminamos esas 3 columnas para ver </a:t>
            </a:r>
            <a:r>
              <a:rPr lang="es"/>
              <a:t>cómo</a:t>
            </a:r>
            <a:r>
              <a:rPr lang="es"/>
              <a:t> se </a:t>
            </a:r>
            <a:r>
              <a:rPr lang="es"/>
              <a:t>comportarían</a:t>
            </a:r>
            <a:r>
              <a:rPr lang="es"/>
              <a:t> nuestros modelos sin estas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interesante hacer esta comparación ya que algunos modelos tenían como las features más importantes a las columnas creadas por la reducción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los datos y del problema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468825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métrica a optimizar, y en la que más </a:t>
            </a:r>
            <a:r>
              <a:rPr lang="es"/>
              <a:t>hincapié</a:t>
            </a:r>
            <a:r>
              <a:rPr lang="es"/>
              <a:t> haremos </a:t>
            </a:r>
            <a:r>
              <a:rPr lang="es"/>
              <a:t>será</a:t>
            </a:r>
            <a:r>
              <a:rPr lang="es"/>
              <a:t> el recall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96950" y="2600175"/>
            <a:ext cx="1364100" cy="92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TP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TP + FN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11700" y="2962500"/>
            <a:ext cx="1591500" cy="903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15" name="Google Shape;115;p19"/>
          <p:cNvSpPr txBox="1"/>
          <p:nvPr/>
        </p:nvSpPr>
        <p:spPr>
          <a:xfrm>
            <a:off x="396950" y="3907350"/>
            <a:ext cx="2515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Source Code Pro"/>
                <a:ea typeface="Source Code Pro"/>
                <a:cs typeface="Source Code Pro"/>
                <a:sym typeface="Source Code Pro"/>
              </a:rPr>
              <a:t>TP: True positives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Source Code Pro"/>
                <a:ea typeface="Source Code Pro"/>
                <a:cs typeface="Source Code Pro"/>
                <a:sym typeface="Source Code Pro"/>
              </a:rPr>
              <a:t>FN: False negatives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650" y="1878575"/>
            <a:ext cx="3719451" cy="29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5342425" y="3189825"/>
            <a:ext cx="1030200" cy="1278900"/>
          </a:xfrm>
          <a:prstGeom prst="ellipse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574" name="Google Shape;574;p8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2"/>
          <p:cNvSpPr txBox="1"/>
          <p:nvPr/>
        </p:nvSpPr>
        <p:spPr>
          <a:xfrm>
            <a:off x="311713" y="3575075"/>
            <a:ext cx="286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Búsqueda de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hiperparametros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igual que 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Usamos CV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Optimizamos Recall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76" name="Google Shape;57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28" y="2278950"/>
            <a:ext cx="2998475" cy="8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891" y="1047650"/>
            <a:ext cx="4855106" cy="3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583" name="Google Shape;583;p83"/>
          <p:cNvSpPr txBox="1"/>
          <p:nvPr>
            <p:ph idx="1" type="body"/>
          </p:nvPr>
        </p:nvSpPr>
        <p:spPr>
          <a:xfrm>
            <a:off x="311700" y="1468825"/>
            <a:ext cx="1810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584" name="Google Shape;58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600" y="1050875"/>
            <a:ext cx="6023826" cy="40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590" name="Google Shape;590;p8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4"/>
          <p:cNvSpPr txBox="1"/>
          <p:nvPr/>
        </p:nvSpPr>
        <p:spPr>
          <a:xfrm>
            <a:off x="311713" y="3575075"/>
            <a:ext cx="286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Búsqueda de hiperparametros igual que 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Usamos CV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Optimizamos Recall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92" name="Google Shape;59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25" y="2292650"/>
            <a:ext cx="3012075" cy="8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825" y="1002850"/>
            <a:ext cx="4768724" cy="38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725" y="721624"/>
            <a:ext cx="4792575" cy="43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00" name="Google Shape;600;p85"/>
          <p:cNvSpPr txBox="1"/>
          <p:nvPr>
            <p:ph idx="1" type="body"/>
          </p:nvPr>
        </p:nvSpPr>
        <p:spPr>
          <a:xfrm>
            <a:off x="565300" y="2107950"/>
            <a:ext cx="2378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06" name="Google Shape;606;p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86"/>
          <p:cNvSpPr txBox="1"/>
          <p:nvPr/>
        </p:nvSpPr>
        <p:spPr>
          <a:xfrm>
            <a:off x="311713" y="3575075"/>
            <a:ext cx="286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Búsqueda de hiperparametros igual que antes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Usamos CV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Optimizamos Recall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8" name="Google Shape;60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8" y="2304229"/>
            <a:ext cx="2865300" cy="72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700" y="1106000"/>
            <a:ext cx="4898900" cy="40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700" y="717425"/>
            <a:ext cx="4875119" cy="43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16" name="Google Shape;616;p87"/>
          <p:cNvSpPr txBox="1"/>
          <p:nvPr>
            <p:ph idx="1" type="body"/>
          </p:nvPr>
        </p:nvSpPr>
        <p:spPr>
          <a:xfrm>
            <a:off x="433425" y="2043600"/>
            <a:ext cx="2378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22" name="Google Shape;622;p88"/>
          <p:cNvSpPr txBox="1"/>
          <p:nvPr>
            <p:ph idx="1" type="body"/>
          </p:nvPr>
        </p:nvSpPr>
        <p:spPr>
          <a:xfrm>
            <a:off x="311700" y="1468825"/>
            <a:ext cx="3545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Voting Classifier: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69300"/>
            <a:ext cx="2896825" cy="7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500" y="1106000"/>
            <a:ext cx="4631556" cy="3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30" name="Google Shape;630;p89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pic>
        <p:nvPicPr>
          <p:cNvPr id="631" name="Google Shape;63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75" y="3554907"/>
            <a:ext cx="2586750" cy="133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050" y="1106000"/>
            <a:ext cx="4625800" cy="3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38" name="Google Shape;638;p90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pic>
        <p:nvPicPr>
          <p:cNvPr id="639" name="Google Shape;63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0" y="3635950"/>
            <a:ext cx="2707000" cy="13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025" y="1150900"/>
            <a:ext cx="4877801" cy="3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46" name="Google Shape;646;p91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pic>
        <p:nvPicPr>
          <p:cNvPr id="647" name="Google Shape;64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3" y="3554900"/>
            <a:ext cx="2729975" cy="13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150" y="1106000"/>
            <a:ext cx="5045700" cy="39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los datos y del problema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468825"/>
            <a:ext cx="85206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Elegimos esta </a:t>
            </a:r>
            <a:r>
              <a:rPr lang="es"/>
              <a:t>métrica</a:t>
            </a:r>
            <a:r>
              <a:rPr lang="es"/>
              <a:t> porque es mucho más importante reducir los falsos negativos ya que un paciente podría tener un ataque al corazón y no llegar a prevenirlo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3033550"/>
            <a:ext cx="85206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cambio, si a un paciente lo envíamos a hacerse los estudios y finalmente no era nada (falso positivo) lo único que pierde es tiempo en hacerse los estudios, algo que tampoco es malo ya que deberíamos chequearnos continuamente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sin reducciones</a:t>
            </a:r>
            <a:endParaRPr/>
          </a:p>
        </p:txBody>
      </p:sp>
      <p:sp>
        <p:nvSpPr>
          <p:cNvPr id="654" name="Google Shape;654;p92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pic>
        <p:nvPicPr>
          <p:cNvPr id="655" name="Google Shape;65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00" y="3615675"/>
            <a:ext cx="2869375" cy="1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575" y="1170725"/>
            <a:ext cx="4617700" cy="3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  <p:sp>
        <p:nvSpPr>
          <p:cNvPr id="667" name="Google Shape;667;p94"/>
          <p:cNvSpPr txBox="1"/>
          <p:nvPr>
            <p:ph idx="1" type="body"/>
          </p:nvPr>
        </p:nvSpPr>
        <p:spPr>
          <a:xfrm>
            <a:off x="311700" y="1468825"/>
            <a:ext cx="8520600" cy="1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cambiar los encodings para las columnas con datos </a:t>
            </a:r>
            <a:r>
              <a:rPr lang="es"/>
              <a:t>numéricos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Estas son BMI, PhysicalHealth, MentalHealth, SleepTime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  <p:pic>
        <p:nvPicPr>
          <p:cNvPr id="673" name="Google Shape;6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52525"/>
            <a:ext cx="42862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95"/>
          <p:cNvSpPr txBox="1"/>
          <p:nvPr>
            <p:ph idx="1" type="body"/>
          </p:nvPr>
        </p:nvSpPr>
        <p:spPr>
          <a:xfrm>
            <a:off x="311700" y="1514575"/>
            <a:ext cx="83238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350"/>
              <a:t>Antes realizamos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350">
                <a:solidFill>
                  <a:srgbClr val="212529"/>
                </a:solidFill>
                <a:highlight>
                  <a:srgbClr val="FFFFFF"/>
                </a:highlight>
              </a:rPr>
              <a:t>The standard score of a sample </a:t>
            </a:r>
            <a:r>
              <a:rPr lang="es" sz="7350">
                <a:solidFill>
                  <a:srgbClr val="222222"/>
                </a:solidFill>
                <a:highlight>
                  <a:srgbClr val="ECF0F3"/>
                </a:highlight>
              </a:rPr>
              <a:t>x</a:t>
            </a:r>
            <a:r>
              <a:rPr lang="es" sz="7350">
                <a:solidFill>
                  <a:srgbClr val="212529"/>
                </a:solidFill>
                <a:highlight>
                  <a:srgbClr val="FFFFFF"/>
                </a:highlight>
              </a:rPr>
              <a:t> is calculated as:</a:t>
            </a:r>
            <a:endParaRPr sz="7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350">
                <a:solidFill>
                  <a:srgbClr val="212529"/>
                </a:solidFill>
                <a:highlight>
                  <a:srgbClr val="FFFFFF"/>
                </a:highlight>
              </a:rPr>
              <a:t>z = (x - u) / s</a:t>
            </a:r>
            <a:endParaRPr sz="7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350">
                <a:solidFill>
                  <a:srgbClr val="212529"/>
                </a:solidFill>
                <a:highlight>
                  <a:srgbClr val="FFFFFF"/>
                </a:highlight>
              </a:rPr>
              <a:t>u: promedio</a:t>
            </a:r>
            <a:endParaRPr sz="7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350">
                <a:solidFill>
                  <a:srgbClr val="212529"/>
                </a:solidFill>
                <a:highlight>
                  <a:srgbClr val="FFFFFF"/>
                </a:highlight>
              </a:rPr>
              <a:t>s: desviación estándar(σ)</a:t>
            </a:r>
            <a:endParaRPr b="1" sz="73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5" name="Google Shape;67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50" y="3984275"/>
            <a:ext cx="2160491" cy="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95"/>
          <p:cNvSpPr txBox="1"/>
          <p:nvPr/>
        </p:nvSpPr>
        <p:spPr>
          <a:xfrm>
            <a:off x="5125225" y="4717775"/>
            <a:ext cx="3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Distribución normal estándar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  <p:sp>
        <p:nvSpPr>
          <p:cNvPr id="682" name="Google Shape;682;p96"/>
          <p:cNvSpPr txBox="1"/>
          <p:nvPr>
            <p:ph idx="1" type="body"/>
          </p:nvPr>
        </p:nvSpPr>
        <p:spPr>
          <a:xfrm>
            <a:off x="311700" y="1514575"/>
            <a:ext cx="83238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Pero haciendo eso no quedaban los datos distribuidos de 0 a 1 (si bien se acercan al 0)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Por este motivo algunos algoritmos le daban más importancia a estos features ya que podían sacar más información de ellos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Entonces ahora aplicamos dos alternativas distintas para el encoding de estas features: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  <p:sp>
        <p:nvSpPr>
          <p:cNvPr id="688" name="Google Shape;688;p97"/>
          <p:cNvSpPr txBox="1"/>
          <p:nvPr>
            <p:ph idx="1" type="body"/>
          </p:nvPr>
        </p:nvSpPr>
        <p:spPr>
          <a:xfrm>
            <a:off x="311700" y="1514575"/>
            <a:ext cx="86889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/>
              <a:t>MinMaxScaler: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X_std = (X - X.min(axis=0)) / (X.max(axis=0) - X.min(axis=0))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X_scaled = X_std * (max - min) + min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Con max = 1 y min = 0 para tener el mismo rango que el resto de features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Veamos los resultados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694" name="Google Shape;694;p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98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96" name="Google Shape;69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2509800"/>
            <a:ext cx="3203250" cy="8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98"/>
          <p:cNvPicPr preferRelativeResize="0"/>
          <p:nvPr/>
        </p:nvPicPr>
        <p:blipFill rotWithShape="1">
          <a:blip r:embed="rId4">
            <a:alphaModFix/>
          </a:blip>
          <a:srcRect b="2104" l="0" r="0" t="0"/>
          <a:stretch/>
        </p:blipFill>
        <p:spPr>
          <a:xfrm>
            <a:off x="3856300" y="1106000"/>
            <a:ext cx="5067300" cy="4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13" y="828663"/>
            <a:ext cx="63531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04" name="Google Shape;704;p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99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11" name="Google Shape;711;p100"/>
          <p:cNvSpPr txBox="1"/>
          <p:nvPr>
            <p:ph idx="1" type="body"/>
          </p:nvPr>
        </p:nvSpPr>
        <p:spPr>
          <a:xfrm>
            <a:off x="311700" y="1468825"/>
            <a:ext cx="3930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RandomForest: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00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13" name="Google Shape;71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2571750"/>
            <a:ext cx="2974007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100"/>
          <p:cNvPicPr preferRelativeResize="0"/>
          <p:nvPr/>
        </p:nvPicPr>
        <p:blipFill rotWithShape="1">
          <a:blip r:embed="rId4">
            <a:alphaModFix/>
          </a:blip>
          <a:srcRect b="0" l="0" r="0" t="-2322"/>
          <a:stretch/>
        </p:blipFill>
        <p:spPr>
          <a:xfrm>
            <a:off x="3922613" y="923275"/>
            <a:ext cx="513397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475" y="820450"/>
            <a:ext cx="4727575" cy="43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0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21" name="Google Shape;721;p10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Random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Forest: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01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los datos y del problema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Smoking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AlcoholDrinking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Stroke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DiffWalking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Sex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AgeCategory </a:t>
            </a:r>
            <a:r>
              <a:rPr lang="es" sz="1250"/>
              <a:t>(13 categorías)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Race </a:t>
            </a:r>
            <a:r>
              <a:rPr lang="es" sz="1250"/>
              <a:t>(6 categorías)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Diabetic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PhysicalActivity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GenHealth </a:t>
            </a:r>
            <a:r>
              <a:rPr lang="es" sz="1250"/>
              <a:t>(5 categorías)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Asthma </a:t>
            </a:r>
            <a:r>
              <a:rPr lang="es" sz="1250"/>
              <a:t>(binario)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KidneyDisease </a:t>
            </a:r>
            <a:r>
              <a:rPr lang="es" sz="1250"/>
              <a:t>(binario)</a:t>
            </a:r>
            <a:endParaRPr b="1"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SkinCancer </a:t>
            </a:r>
            <a:r>
              <a:rPr lang="es" sz="1250"/>
              <a:t>(binario)</a:t>
            </a:r>
            <a:endParaRPr sz="1600"/>
          </a:p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BMI </a:t>
            </a:r>
            <a:r>
              <a:rPr lang="es" sz="1250"/>
              <a:t>(valores de 12.020 a 94.850)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PhysicalHealth </a:t>
            </a:r>
            <a:r>
              <a:rPr lang="es" sz="1250"/>
              <a:t>(valores de 0 a 30)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MentalHealth </a:t>
            </a:r>
            <a:r>
              <a:rPr lang="es" sz="1250"/>
              <a:t>(valores de 0 a 30)</a:t>
            </a:r>
            <a:endParaRPr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SleepTime </a:t>
            </a:r>
            <a:r>
              <a:rPr lang="es" sz="1250"/>
              <a:t>(valores de 1 a 24)</a:t>
            </a:r>
            <a:endParaRPr sz="125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64100" y="4717250"/>
            <a:ext cx="39999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Features categóricos</a:t>
            </a:r>
            <a:endParaRPr sz="16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832400" y="4717250"/>
            <a:ext cx="39999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Features </a:t>
            </a:r>
            <a:r>
              <a:rPr b="1" lang="es" sz="1250"/>
              <a:t>numéricos</a:t>
            </a:r>
            <a:endParaRPr sz="16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28" name="Google Shape;728;p10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02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30" name="Google Shape;73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0" y="2522800"/>
            <a:ext cx="2747487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775" y="1047750"/>
            <a:ext cx="49720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25" y="886675"/>
            <a:ext cx="4626225" cy="42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38" name="Google Shape;738;p103"/>
          <p:cNvSpPr txBox="1"/>
          <p:nvPr>
            <p:ph idx="1" type="body"/>
          </p:nvPr>
        </p:nvSpPr>
        <p:spPr>
          <a:xfrm>
            <a:off x="311700" y="1468825"/>
            <a:ext cx="2997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XGBoost: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03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45" name="Google Shape;745;p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VotingClassifier: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04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47" name="Google Shape;74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935950"/>
            <a:ext cx="3082725" cy="7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913" y="1035488"/>
            <a:ext cx="49434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54" name="Google Shape;754;p105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sp>
        <p:nvSpPr>
          <p:cNvPr id="755" name="Google Shape;755;p105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6" name="Google Shape;75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50" y="3554900"/>
            <a:ext cx="25336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575" y="1258400"/>
            <a:ext cx="4531324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63" name="Google Shape;763;p106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Primer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sp>
        <p:nvSpPr>
          <p:cNvPr id="764" name="Google Shape;764;p106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5" name="Google Shape;76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75" y="3554900"/>
            <a:ext cx="24765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50" y="1258400"/>
            <a:ext cx="464160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72" name="Google Shape;772;p107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0,5 (es decir de 0 a 0,5 clasificamos como 0 y de 0,5 a 1 clasificamos como 1)</a:t>
            </a:r>
            <a:endParaRPr/>
          </a:p>
        </p:txBody>
      </p:sp>
      <p:sp>
        <p:nvSpPr>
          <p:cNvPr id="773" name="Google Shape;773;p107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4" name="Google Shape;774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75" y="3554900"/>
            <a:ext cx="25812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0" y="1258400"/>
            <a:ext cx="4632784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781" name="Google Shape;781;p108"/>
          <p:cNvSpPr txBox="1"/>
          <p:nvPr>
            <p:ph idx="1" type="body"/>
          </p:nvPr>
        </p:nvSpPr>
        <p:spPr>
          <a:xfrm>
            <a:off x="311700" y="1306100"/>
            <a:ext cx="3119400" cy="22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Red Neuronal: Segundo modelo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aplicamos un threshold en 0,3 (es decir de 0 a 0,3 clasificamos como 0 y de 0,3 a 1 clasificamos como 1)</a:t>
            </a:r>
            <a:endParaRPr/>
          </a:p>
        </p:txBody>
      </p:sp>
      <p:sp>
        <p:nvSpPr>
          <p:cNvPr id="782" name="Google Shape;782;p108"/>
          <p:cNvSpPr txBox="1"/>
          <p:nvPr/>
        </p:nvSpPr>
        <p:spPr>
          <a:xfrm>
            <a:off x="5966988" y="154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MinMax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83" name="Google Shape;78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00" y="3465225"/>
            <a:ext cx="26193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00" y="1258400"/>
            <a:ext cx="463733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  <p:sp>
        <p:nvSpPr>
          <p:cNvPr id="790" name="Google Shape;790;p109"/>
          <p:cNvSpPr txBox="1"/>
          <p:nvPr>
            <p:ph idx="1" type="body"/>
          </p:nvPr>
        </p:nvSpPr>
        <p:spPr>
          <a:xfrm>
            <a:off x="311700" y="1514575"/>
            <a:ext cx="83238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Luego de este encoding seguiamos teniendo más información ya que estos features eran continuos de 0 a 1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Por este motivo algunos algoritmos le seguían dando más importancia a estos features ya que podían sacar más información de ellos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Entonces ahora aplicamos la otra alternativa: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otros encodings</a:t>
            </a:r>
            <a:endParaRPr/>
          </a:p>
        </p:txBody>
      </p:sp>
      <p:sp>
        <p:nvSpPr>
          <p:cNvPr id="796" name="Google Shape;796;p110"/>
          <p:cNvSpPr txBox="1"/>
          <p:nvPr>
            <p:ph idx="1" type="body"/>
          </p:nvPr>
        </p:nvSpPr>
        <p:spPr>
          <a:xfrm>
            <a:off x="311700" y="1514575"/>
            <a:ext cx="86889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/>
              <a:t>Encoding binario</a:t>
            </a:r>
            <a:r>
              <a:rPr b="1" lang="es" sz="7200"/>
              <a:t>: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SleepTime: (5 &lt;= x &lt;=12): 1 y el resto: 0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MentalHealth y PhysicalHealth: (0 &lt;= x &lt;=10): 1 y el resto: 0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BMI: (18 &lt;= x &lt;= 30): 1 y el resto: 0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Veamos los resultados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con otros encodings</a:t>
            </a:r>
            <a:endParaRPr/>
          </a:p>
        </p:txBody>
      </p:sp>
      <p:sp>
        <p:nvSpPr>
          <p:cNvPr id="802" name="Google Shape;802;p1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Modelo de LightGBM: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11"/>
          <p:cNvSpPr txBox="1"/>
          <p:nvPr/>
        </p:nvSpPr>
        <p:spPr>
          <a:xfrm>
            <a:off x="311688" y="4168525"/>
            <a:ext cx="28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Encoding Binario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04" name="Google Shape;80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6" y="2417881"/>
            <a:ext cx="3041150" cy="8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163" y="1004225"/>
            <a:ext cx="50958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