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7" r:id="rId29"/>
    <p:sldId id="282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challenge9/download.s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sobre Algoritmos de Menor Caminho em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9" y="1481138"/>
            <a:ext cx="731024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569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3620580" cy="192081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∈[1,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, sendo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 smtClean="0"/>
                  <a:t> o índice do vetor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o tamanho do vetor.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4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operações </a:t>
            </a:r>
            <a:r>
              <a:rPr lang="pt-BR" dirty="0" smtClean="0"/>
              <a:t>de inserção</a:t>
            </a:r>
            <a:r>
              <a:rPr lang="pt-BR" dirty="0"/>
              <a:t>, extração de mínimo e reconstrução da </a:t>
            </a: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smtClean="0"/>
              <a:t>possuem complexidade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Tempo </a:t>
            </a:r>
            <a:r>
              <a:rPr lang="pt-BR" dirty="0"/>
              <a:t>computacional para este caso é 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|) (</a:t>
            </a:r>
            <a:r>
              <a:rPr lang="pt-BR" dirty="0" smtClean="0"/>
              <a:t>CORMEN, 2009).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Heap</a:t>
            </a:r>
            <a:r>
              <a:rPr lang="pt-BR" sz="2000" dirty="0"/>
              <a:t> de Fibonacci consiste de uma coleção de árvores que seguem a regra </a:t>
            </a:r>
            <a:r>
              <a:rPr lang="pt-BR" sz="2000" dirty="0" smtClean="0"/>
              <a:t>de árvore </a:t>
            </a:r>
            <a:r>
              <a:rPr lang="pt-BR" sz="2000" dirty="0" err="1"/>
              <a:t>heap</a:t>
            </a:r>
            <a:r>
              <a:rPr lang="pt-BR" sz="2000" dirty="0"/>
              <a:t> </a:t>
            </a:r>
            <a:r>
              <a:rPr lang="pt-BR" sz="2000" dirty="0" smtClean="0"/>
              <a:t>mínima;</a:t>
            </a:r>
          </a:p>
          <a:p>
            <a:r>
              <a:rPr lang="pt-BR" sz="2000" dirty="0" smtClean="0"/>
              <a:t>Os nós raízes de cada </a:t>
            </a:r>
            <a:r>
              <a:rPr lang="pt-BR" sz="2000" dirty="0"/>
              <a:t>árvore são interligados por uma lista circular duplamente </a:t>
            </a:r>
            <a:r>
              <a:rPr lang="pt-BR" sz="2000" dirty="0" smtClean="0"/>
              <a:t>encadeada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/>
              <a:t>Sua característica é que operações de adição são executadas de uma </a:t>
            </a:r>
            <a:r>
              <a:rPr lang="pt-BR" sz="2000" dirty="0" smtClean="0"/>
              <a:t>maneira “preguiçosa”;</a:t>
            </a:r>
          </a:p>
          <a:p>
            <a:r>
              <a:rPr lang="pt-BR" sz="2000" dirty="0" smtClean="0"/>
              <a:t>Operações de </a:t>
            </a:r>
            <a:r>
              <a:rPr lang="pt-BR" sz="2000" dirty="0"/>
              <a:t>inserção possuem tempo computacional </a:t>
            </a:r>
            <a:r>
              <a:rPr lang="pt-BR" sz="2000" i="1" dirty="0"/>
              <a:t>O</a:t>
            </a:r>
            <a:r>
              <a:rPr lang="pt-BR" sz="2000" dirty="0"/>
              <a:t>(1)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82" y="2185364"/>
            <a:ext cx="5213636" cy="31175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35354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de extração de mínimo é mais custoso, o seu tempo computacional é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  <p:pic>
        <p:nvPicPr>
          <p:cNvPr id="2050" name="Picture 2" descr="C:\Users\SHOPPE\AppData\Desktop\Trabalhos\Projeto de Graduação\Apresentação\Heap de Fibonacci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2564904"/>
            <a:ext cx="4764087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tempo computacional de operação de mudança de chave é </a:t>
            </a:r>
            <a:r>
              <a:rPr lang="pt-BR" i="1" dirty="0"/>
              <a:t>O</a:t>
            </a:r>
            <a:r>
              <a:rPr lang="pt-BR" dirty="0"/>
              <a:t>(1) (</a:t>
            </a:r>
            <a:r>
              <a:rPr lang="pt-BR" dirty="0" smtClean="0"/>
              <a:t>CORMEN,2009);</a:t>
            </a:r>
          </a:p>
          <a:p>
            <a:r>
              <a:rPr lang="pt-BR" dirty="0" smtClean="0"/>
              <a:t>O tempo computacional aplicado ao Algoritmo </a:t>
            </a:r>
            <a:r>
              <a:rPr lang="pt-BR" dirty="0"/>
              <a:t>de </a:t>
            </a:r>
            <a:r>
              <a:rPr lang="pt-BR" dirty="0" smtClean="0"/>
              <a:t>Dijkstra é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/>
              <a:t>|)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2560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3.1 </a:t>
            </a:r>
            <a:r>
              <a:rPr lang="pt-BR" dirty="0"/>
              <a:t>O </a:t>
            </a:r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 smtClean="0"/>
              <a:t>A* </a:t>
            </a:r>
            <a:r>
              <a:rPr lang="pt-BR" dirty="0"/>
              <a:t>é </a:t>
            </a:r>
            <a:r>
              <a:rPr lang="pt-BR" dirty="0" smtClean="0"/>
              <a:t>um algoritmo </a:t>
            </a:r>
            <a:r>
              <a:rPr lang="pt-BR" dirty="0"/>
              <a:t>de busca informada em </a:t>
            </a:r>
            <a:r>
              <a:rPr lang="pt-BR" dirty="0" smtClean="0"/>
              <a:t>grafos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Proposta </a:t>
            </a:r>
            <a:r>
              <a:rPr lang="pt-BR" dirty="0"/>
              <a:t>originalmente em Hart, </a:t>
            </a:r>
            <a:r>
              <a:rPr lang="pt-BR" dirty="0" err="1"/>
              <a:t>Nilsson</a:t>
            </a:r>
            <a:r>
              <a:rPr lang="pt-BR" dirty="0"/>
              <a:t> </a:t>
            </a:r>
            <a:r>
              <a:rPr lang="pt-BR" dirty="0" smtClean="0"/>
              <a:t>e Raphael </a:t>
            </a:r>
            <a:r>
              <a:rPr lang="pt-BR" dirty="0"/>
              <a:t>(1968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Pode </a:t>
            </a:r>
            <a:r>
              <a:rPr lang="pt-BR" dirty="0"/>
              <a:t>ser visto como uma adaptação do algoritmo de </a:t>
            </a:r>
            <a:r>
              <a:rPr lang="pt-BR" dirty="0" smtClean="0"/>
              <a:t>Dijkstra;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117"/>
            <a:ext cx="8229600" cy="285800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2.1 O </a:t>
            </a:r>
            <a:r>
              <a:rPr lang="pt-BR" dirty="0" smtClean="0"/>
              <a:t>Algoritmo</a:t>
            </a:r>
          </a:p>
          <a:p>
            <a:endParaRPr lang="pt-BR" dirty="0" smtClean="0"/>
          </a:p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4015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279"/>
            <a:ext cx="8229600" cy="42976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" y="1481138"/>
            <a:ext cx="7803623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chamada de admissível quando seu valor </a:t>
            </a:r>
            <a:r>
              <a:rPr lang="pt-BR" dirty="0" err="1" smtClean="0"/>
              <a:t>garantidamente</a:t>
            </a:r>
            <a:r>
              <a:rPr lang="pt-BR" dirty="0" smtClean="0"/>
              <a:t> não superestima o valor da distância real;</a:t>
            </a:r>
          </a:p>
          <a:p>
            <a:pPr lvl="1"/>
            <a:r>
              <a:rPr lang="pt-BR" dirty="0" smtClean="0"/>
              <a:t>Exemplo: Distância Euclidiana;</a:t>
            </a:r>
          </a:p>
          <a:p>
            <a:pPr lvl="1"/>
            <a:endParaRPr lang="pt-BR" dirty="0"/>
          </a:p>
          <a:p>
            <a:r>
              <a:rPr lang="pt-BR" dirty="0" smtClean="0"/>
              <a:t>Não-admissíveis são aquelas que seu valor pode superestimar o valor da distância real;</a:t>
            </a:r>
          </a:p>
          <a:p>
            <a:pPr lvl="1"/>
            <a:r>
              <a:rPr lang="pt-BR" dirty="0" smtClean="0"/>
              <a:t>Exemplo: Distância Manhattan, Atalho Diagonal;</a:t>
            </a:r>
          </a:p>
          <a:p>
            <a:pPr lvl="1"/>
            <a:endParaRPr lang="pt-BR" dirty="0"/>
          </a:p>
          <a:p>
            <a:r>
              <a:rPr lang="pt-BR" dirty="0" smtClean="0"/>
              <a:t>Só há garantia do cálculo do caminho ótimo quando se usa heurísticas admissíveis </a:t>
            </a:r>
            <a:r>
              <a:rPr lang="pt-BR" dirty="0"/>
              <a:t>(RUSSELL; NORVIG, 1995).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Algoritmo ARA*</a:t>
            </a:r>
          </a:p>
          <a:p>
            <a:endParaRPr lang="pt-BR" dirty="0" smtClean="0"/>
          </a:p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algoritmos apresentados até agora tratam apenas de grafos </a:t>
            </a:r>
            <a:r>
              <a:rPr lang="pt-BR" dirty="0" smtClean="0"/>
              <a:t>estáticos;</a:t>
            </a:r>
          </a:p>
          <a:p>
            <a:r>
              <a:rPr lang="pt-BR" dirty="0" smtClean="0"/>
              <a:t>Situações </a:t>
            </a:r>
            <a:r>
              <a:rPr lang="pt-BR" dirty="0"/>
              <a:t>reais </a:t>
            </a:r>
            <a:r>
              <a:rPr lang="pt-BR" dirty="0" smtClean="0"/>
              <a:t>podem ocorrer casos </a:t>
            </a:r>
            <a:r>
              <a:rPr lang="pt-BR" dirty="0"/>
              <a:t>em que a modelagem feita por grafos requer que os pesos de suas arestas </a:t>
            </a:r>
            <a:r>
              <a:rPr lang="pt-BR" dirty="0" smtClean="0"/>
              <a:t>variem com </a:t>
            </a:r>
            <a:r>
              <a:rPr lang="pt-BR" dirty="0"/>
              <a:t>o </a:t>
            </a:r>
            <a:r>
              <a:rPr lang="pt-BR" dirty="0" smtClean="0"/>
              <a:t>tempo:</a:t>
            </a:r>
          </a:p>
          <a:p>
            <a:r>
              <a:rPr lang="pt-BR" dirty="0" smtClean="0"/>
              <a:t>Neste caso temos os </a:t>
            </a:r>
            <a:r>
              <a:rPr lang="pt-BR" b="1" dirty="0" smtClean="0"/>
              <a:t>Grafos Dinâmicos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Podemos utilizar algoritmos estáticos para o cálculo de grafos dinâmicos, adaptando-os devidamente.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008"/>
            <a:ext cx="8229600" cy="415022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856"/>
            <a:ext cx="8229600" cy="29425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9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Proposto </a:t>
            </a:r>
            <a:r>
              <a:rPr lang="pt-BR" dirty="0"/>
              <a:t>por Edgar W. Dijkstra em 1959 </a:t>
            </a:r>
            <a:r>
              <a:rPr lang="pt-BR" dirty="0" smtClean="0"/>
              <a:t>(DIJKSTRA,1959);</a:t>
            </a:r>
          </a:p>
          <a:p>
            <a:r>
              <a:rPr lang="pt-BR" dirty="0"/>
              <a:t>tem por objetivo definir o menor caminho partindo do vértice origem </a:t>
            </a:r>
            <a:r>
              <a:rPr lang="pt-BR" i="1" dirty="0" err="1" smtClean="0"/>
              <a:t>v</a:t>
            </a:r>
            <a:r>
              <a:rPr lang="pt-BR" i="1" baseline="-25000" dirty="0" err="1" smtClean="0"/>
              <a:t>s</a:t>
            </a:r>
            <a:r>
              <a:rPr lang="pt-BR" i="1" dirty="0" smtClean="0"/>
              <a:t> </a:t>
            </a:r>
            <a:r>
              <a:rPr lang="pt-BR" dirty="0" smtClean="0"/>
              <a:t>e chegando </a:t>
            </a:r>
            <a:r>
              <a:rPr lang="pt-BR" dirty="0"/>
              <a:t>a todos os demais vértices </a:t>
            </a:r>
            <a:r>
              <a:rPr lang="pt-BR" i="1" dirty="0"/>
              <a:t>v</a:t>
            </a:r>
            <a:r>
              <a:rPr lang="pt-BR" i="1" baseline="-25000" dirty="0"/>
              <a:t>i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dirty="0" smtClean="0"/>
              <a:t>grafo </a:t>
            </a:r>
            <a:r>
              <a:rPr lang="pt-BR" dirty="0"/>
              <a:t>G = (V,E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Todos os pesos </a:t>
            </a:r>
            <a:r>
              <a:rPr lang="pt-BR" i="1" dirty="0"/>
              <a:t>w</a:t>
            </a:r>
            <a:r>
              <a:rPr lang="pt-BR" dirty="0"/>
              <a:t>(</a:t>
            </a:r>
            <a:r>
              <a:rPr lang="pt-BR" i="1" dirty="0"/>
              <a:t>u, v</a:t>
            </a:r>
            <a:r>
              <a:rPr lang="pt-BR" dirty="0"/>
              <a:t>) </a:t>
            </a:r>
            <a:r>
              <a:rPr lang="pt-BR" dirty="0" smtClean="0"/>
              <a:t>devem ser maiores </a:t>
            </a:r>
            <a:r>
              <a:rPr lang="pt-BR" dirty="0"/>
              <a:t>ou iguais a zero </a:t>
            </a:r>
            <a:r>
              <a:rPr lang="pt-BR" dirty="0" smtClean="0"/>
              <a:t>para toda </a:t>
            </a:r>
            <a:r>
              <a:rPr lang="pt-BR" dirty="0"/>
              <a:t>aresta </a:t>
            </a:r>
            <a:r>
              <a:rPr lang="pt-BR" i="1" dirty="0"/>
              <a:t>E </a:t>
            </a:r>
            <a:r>
              <a:rPr lang="pt-BR" dirty="0"/>
              <a:t>do grafo </a:t>
            </a:r>
            <a:r>
              <a:rPr lang="pt-BR" i="1" dirty="0"/>
              <a:t>G </a:t>
            </a:r>
            <a:r>
              <a:rPr lang="pt-BR" dirty="0"/>
              <a:t>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244"/>
            <a:ext cx="8229600" cy="4087749"/>
          </a:xfrm>
        </p:spPr>
      </p:pic>
    </p:spTree>
    <p:extLst>
      <p:ext uri="{BB962C8B-B14F-4D97-AF65-F5344CB8AC3E}">
        <p14:creationId xmlns:p14="http://schemas.microsoft.com/office/powerpoint/2010/main" val="1317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7665"/>
            <a:ext cx="7704856" cy="57060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5.1 Algoritmo de Dijkstra</a:t>
            </a:r>
          </a:p>
          <a:p>
            <a:endParaRPr lang="pt-BR" dirty="0"/>
          </a:p>
          <a:p>
            <a:r>
              <a:rPr lang="pt-BR" dirty="0" smtClean="0"/>
              <a:t>5.2 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instâncias utilizadas são grafos </a:t>
            </a:r>
            <a:r>
              <a:rPr lang="pt-BR" dirty="0"/>
              <a:t>que representam malhas rodoviárias </a:t>
            </a:r>
            <a:r>
              <a:rPr lang="pt-BR" dirty="0" smtClean="0"/>
              <a:t>reais;</a:t>
            </a:r>
          </a:p>
          <a:p>
            <a:endParaRPr lang="pt-BR" dirty="0" smtClean="0"/>
          </a:p>
          <a:p>
            <a:r>
              <a:rPr lang="pt-BR" dirty="0" smtClean="0"/>
              <a:t>Estão disponíveis em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www.dis.uniroma1.it/challenge9/download.shtml</a:t>
            </a:r>
            <a:r>
              <a:rPr lang="pt-BR" dirty="0" smtClean="0"/>
              <a:t> (</a:t>
            </a:r>
            <a:r>
              <a:rPr lang="pt-BR" dirty="0"/>
              <a:t>acesso em 28 de janeiro de 2017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3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145523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pic>
        <p:nvPicPr>
          <p:cNvPr id="1026" name="Picture 2" descr="C:\Users\SHOPPE\AppData\Desktop\Trabalhos\Projeto de Graduação\Apresentação\Instancias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89305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de Dijkstra foi avaliado o tempo computacional de cada método;</a:t>
            </a:r>
          </a:p>
          <a:p>
            <a:r>
              <a:rPr lang="pt-BR" dirty="0" smtClean="0"/>
              <a:t>Os resultados estão dispostos a seguir:</a:t>
            </a:r>
          </a:p>
          <a:p>
            <a:r>
              <a:rPr lang="pt-BR" dirty="0" smtClean="0"/>
              <a:t>(O tempo é dado em milissegundos).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5" y="1481138"/>
            <a:ext cx="7851270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0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" y="1481138"/>
            <a:ext cx="784090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4345"/>
            <a:ext cx="8229600" cy="139954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5613"/>
            <a:ext cx="8229600" cy="177701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31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6267"/>
            <a:ext cx="8229600" cy="26157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072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Dijkstra Canônico foi executado em um tempo </a:t>
            </a:r>
            <a:r>
              <a:rPr lang="pt-BR" dirty="0" smtClean="0"/>
              <a:t>elevado (a maior instância chegou a levar aproximadamente 48 minutos);</a:t>
            </a:r>
          </a:p>
          <a:p>
            <a:r>
              <a:rPr lang="pt-BR" dirty="0" smtClean="0"/>
              <a:t>O uso de estruturas de dados impactou consideravelmente no ganho de tempo computacional (</a:t>
            </a:r>
            <a:r>
              <a:rPr lang="pt-BR" dirty="0" err="1" smtClean="0"/>
              <a:t>Heap</a:t>
            </a:r>
            <a:r>
              <a:rPr lang="pt-BR" dirty="0" smtClean="0"/>
              <a:t> binário teve um ganho médio de </a:t>
            </a:r>
            <a:r>
              <a:rPr lang="pt-BR" dirty="0"/>
              <a:t>61.847</a:t>
            </a:r>
            <a:r>
              <a:rPr lang="pt-BR" dirty="0" smtClean="0"/>
              <a:t>% enquanto que a </a:t>
            </a:r>
            <a:r>
              <a:rPr lang="pt-BR" dirty="0" err="1" smtClean="0"/>
              <a:t>Heap</a:t>
            </a:r>
            <a:r>
              <a:rPr lang="pt-BR" dirty="0" smtClean="0"/>
              <a:t> de Fibonacci teve um ganho de </a:t>
            </a:r>
            <a:r>
              <a:rPr lang="pt-BR" dirty="0"/>
              <a:t>29.479</a:t>
            </a:r>
            <a:r>
              <a:rPr lang="pt-BR" dirty="0" smtClean="0"/>
              <a:t>%);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entre a </a:t>
            </a:r>
            <a:r>
              <a:rPr lang="pt-BR" dirty="0" err="1" smtClean="0"/>
              <a:t>Heap</a:t>
            </a:r>
            <a:r>
              <a:rPr lang="pt-BR" dirty="0" smtClean="0"/>
              <a:t> Binária e a </a:t>
            </a:r>
            <a:r>
              <a:rPr lang="pt-BR" dirty="0" err="1" smtClean="0"/>
              <a:t>Heap</a:t>
            </a:r>
            <a:r>
              <a:rPr lang="pt-BR" dirty="0" smtClean="0"/>
              <a:t> de Fibonacci é inesperado;</a:t>
            </a:r>
          </a:p>
          <a:p>
            <a:endParaRPr lang="pt-BR" dirty="0" smtClean="0"/>
          </a:p>
          <a:p>
            <a:r>
              <a:rPr lang="pt-BR" dirty="0" smtClean="0"/>
              <a:t>Tempo computacional de </a:t>
            </a:r>
            <a:r>
              <a:rPr lang="pt-BR" dirty="0" err="1" smtClean="0"/>
              <a:t>Heap</a:t>
            </a:r>
            <a:r>
              <a:rPr lang="pt-BR" dirty="0" smtClean="0"/>
              <a:t> Binária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Tempo computacional da </a:t>
            </a:r>
            <a:r>
              <a:rPr lang="pt-BR" dirty="0" err="1" smtClean="0"/>
              <a:t>Heap</a:t>
            </a:r>
            <a:r>
              <a:rPr lang="pt-BR" dirty="0" smtClean="0"/>
              <a:t> de Fibonacci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Para todas as nossas instâncias </a:t>
            </a:r>
            <a:r>
              <a:rPr lang="pt-BR" dirty="0"/>
              <a:t>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i="1" dirty="0"/>
              <a:t>&gt; </a:t>
            </a:r>
            <a:r>
              <a:rPr lang="pt-BR" dirty="0"/>
              <a:t>|</a:t>
            </a:r>
            <a:r>
              <a:rPr lang="pt-BR" i="1" dirty="0"/>
              <a:t>V </a:t>
            </a:r>
            <a:r>
              <a:rPr lang="pt-BR" dirty="0" smtClean="0"/>
              <a:t>|;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</a:t>
            </a:r>
            <a:r>
              <a:rPr lang="pt-BR" dirty="0"/>
              <a:t>também constatado por </a:t>
            </a:r>
            <a:r>
              <a:rPr lang="pt-BR" dirty="0" err="1"/>
              <a:t>Larkin</a:t>
            </a:r>
            <a:r>
              <a:rPr lang="pt-BR" dirty="0"/>
              <a:t>, </a:t>
            </a:r>
            <a:r>
              <a:rPr lang="pt-BR" dirty="0" err="1"/>
              <a:t>Sen</a:t>
            </a:r>
            <a:r>
              <a:rPr lang="pt-BR" dirty="0"/>
              <a:t> e </a:t>
            </a:r>
            <a:r>
              <a:rPr lang="pt-BR" dirty="0" err="1"/>
              <a:t>Tarjan</a:t>
            </a:r>
            <a:r>
              <a:rPr lang="pt-BR" dirty="0"/>
              <a:t> (2014), a </a:t>
            </a:r>
            <a:r>
              <a:rPr lang="pt-BR" dirty="0" smtClean="0"/>
              <a:t>aplicação prática </a:t>
            </a:r>
            <a:r>
              <a:rPr lang="pt-BR" dirty="0"/>
              <a:t>das estruturas de dados nem sempre corresponde a esperada descrita na </a:t>
            </a:r>
            <a:r>
              <a:rPr lang="pt-BR" dirty="0" smtClean="0"/>
              <a:t>teoria;</a:t>
            </a:r>
          </a:p>
          <a:p>
            <a:endParaRPr lang="pt-BR" dirty="0"/>
          </a:p>
          <a:p>
            <a:r>
              <a:rPr lang="pt-BR" dirty="0" smtClean="0"/>
              <a:t>Estrutura </a:t>
            </a:r>
            <a:r>
              <a:rPr lang="pt-BR" dirty="0"/>
              <a:t>de dados </a:t>
            </a:r>
            <a:r>
              <a:rPr lang="pt-BR" dirty="0" err="1"/>
              <a:t>heaps</a:t>
            </a:r>
            <a:r>
              <a:rPr lang="pt-BR" dirty="0"/>
              <a:t> baseadas em </a:t>
            </a:r>
            <a:r>
              <a:rPr lang="pt-BR" dirty="0" smtClean="0"/>
              <a:t>vetor são</a:t>
            </a:r>
            <a:r>
              <a:rPr lang="pt-BR" dirty="0"/>
              <a:t>, na prática, mais eficientes do que a </a:t>
            </a:r>
            <a:r>
              <a:rPr lang="pt-BR" dirty="0" err="1"/>
              <a:t>Heap</a:t>
            </a:r>
            <a:r>
              <a:rPr lang="pt-BR" dirty="0"/>
              <a:t> de </a:t>
            </a:r>
            <a:r>
              <a:rPr lang="pt-BR" dirty="0" smtClean="0"/>
              <a:t>Fibonacci.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2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 foi que obteve melhor tempo;</a:t>
            </a:r>
          </a:p>
          <a:p>
            <a:endParaRPr lang="pt-BR" dirty="0"/>
          </a:p>
          <a:p>
            <a:r>
              <a:rPr lang="pt-BR" dirty="0" smtClean="0"/>
              <a:t>Superou o </a:t>
            </a:r>
            <a:r>
              <a:rPr lang="pt-BR" dirty="0" err="1" smtClean="0"/>
              <a:t>Heap</a:t>
            </a:r>
            <a:r>
              <a:rPr lang="pt-BR" dirty="0" smtClean="0"/>
              <a:t> de Fibonacci, mesmo sendo teoricamente mais lento do que este;</a:t>
            </a:r>
          </a:p>
          <a:p>
            <a:endParaRPr lang="pt-BR" dirty="0"/>
          </a:p>
          <a:p>
            <a:r>
              <a:rPr lang="pt-BR" dirty="0" smtClean="0"/>
              <a:t>Dijkstra canônico elevou um tempo consideravelmente alto, sendo inapropriado para aplicações práticas como sistema de ponto global (</a:t>
            </a:r>
            <a:r>
              <a:rPr lang="pt-BR" i="1" dirty="0" smtClean="0"/>
              <a:t>GPS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Sua implementação é recomendada apenas para fins de aprendizagem e entendimento do algoritmo;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de Fibonacci é de difícil implementação e suscetível a erros de programação;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Binário possui implementação simples.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5.2 </a:t>
            </a:r>
            <a:r>
              <a:rPr lang="pt-BR" dirty="0" smtClean="0"/>
              <a:t>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2" y="1481138"/>
            <a:ext cx="6025115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6759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projeto de graduação foram implementadas três versões do algoritmo </a:t>
            </a:r>
            <a:r>
              <a:rPr lang="pt-BR" dirty="0" smtClean="0"/>
              <a:t>de Dijkstra </a:t>
            </a:r>
            <a:r>
              <a:rPr lang="pt-BR" dirty="0"/>
              <a:t>usando estruturas de </a:t>
            </a:r>
            <a:r>
              <a:rPr lang="pt-BR" dirty="0" smtClean="0"/>
              <a:t>dados diversas:</a:t>
            </a:r>
          </a:p>
          <a:p>
            <a:pPr lvl="1"/>
            <a:r>
              <a:rPr lang="pt-BR" dirty="0"/>
              <a:t>Dijkstra </a:t>
            </a:r>
            <a:r>
              <a:rPr lang="pt-BR" dirty="0" smtClean="0"/>
              <a:t>Canônico;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vetor para armazenar </a:t>
            </a:r>
            <a:r>
              <a:rPr lang="pt-BR" dirty="0" smtClean="0"/>
              <a:t>as distâncias </a:t>
            </a:r>
            <a:r>
              <a:rPr lang="pt-BR" dirty="0"/>
              <a:t>calculadas pelo </a:t>
            </a:r>
            <a:r>
              <a:rPr lang="pt-BR" dirty="0" smtClean="0"/>
              <a:t>algoritmo;</a:t>
            </a:r>
          </a:p>
          <a:p>
            <a:r>
              <a:rPr lang="pt-BR" dirty="0" smtClean="0"/>
              <a:t>Uma busca linear é realizada a cada passo iterativo para se determinar o mínimo;</a:t>
            </a:r>
          </a:p>
          <a:p>
            <a:r>
              <a:rPr lang="pt-BR" dirty="0"/>
              <a:t>A complexidade para </a:t>
            </a:r>
            <a:r>
              <a:rPr lang="pt-BR" dirty="0" smtClean="0"/>
              <a:t>esse caso </a:t>
            </a:r>
            <a:r>
              <a:rPr lang="pt-BR" dirty="0"/>
              <a:t>é O(|V </a:t>
            </a:r>
            <a:r>
              <a:rPr lang="pt-BR" baseline="-25000" dirty="0"/>
              <a:t>2</a:t>
            </a:r>
            <a:r>
              <a:rPr lang="pt-BR" dirty="0" smtClean="0"/>
              <a:t>|) (</a:t>
            </a:r>
            <a:r>
              <a:rPr lang="pt-BR" dirty="0"/>
              <a:t>DROZDEK, 2012).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Heaps</a:t>
            </a:r>
            <a:r>
              <a:rPr lang="pt-BR" dirty="0"/>
              <a:t> binárias podem ser descritas como árvores binárias </a:t>
            </a:r>
            <a:r>
              <a:rPr lang="pt-BR" dirty="0" smtClean="0"/>
              <a:t>que possuem </a:t>
            </a:r>
            <a:r>
              <a:rPr lang="pt-BR" dirty="0"/>
              <a:t>as seguintes propriedades (DROZDEK, 2012</a:t>
            </a:r>
            <a:r>
              <a:rPr lang="pt-BR" dirty="0" smtClean="0"/>
              <a:t>):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O valor de cada nodo não é maior do que os valores guardados em cada um de </a:t>
            </a:r>
            <a:r>
              <a:rPr lang="pt-BR" sz="2400" dirty="0" smtClean="0"/>
              <a:t>seus filhos;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A árvore é perfeitamente balanceada, e as folhas no último nível estão todas </a:t>
            </a:r>
            <a:r>
              <a:rPr lang="pt-BR" sz="2400" dirty="0" smtClean="0"/>
              <a:t>posicionadas mais </a:t>
            </a:r>
            <a:r>
              <a:rPr lang="pt-BR" sz="2400" dirty="0"/>
              <a:t>a esquerda.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496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1009</Words>
  <Application>Microsoft Office PowerPoint</Application>
  <PresentationFormat>Apresentação na tela (4:3)</PresentationFormat>
  <Paragraphs>127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Concurso</vt:lpstr>
      <vt:lpstr>Estudo sobre Algoritmos de Menor Caminho em Grafos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Dijkstra Canônico</vt:lpstr>
      <vt:lpstr>Dijkstra Heap Binário</vt:lpstr>
      <vt:lpstr>Dijkstra Heap Binário</vt:lpstr>
      <vt:lpstr>Dijkstra Heap Binário</vt:lpstr>
      <vt:lpstr>Dijkstra Heap Binário</vt:lpstr>
      <vt:lpstr>Dijkstra Heap de Fibonacci</vt:lpstr>
      <vt:lpstr>Dijkstra Heap de Fibonacci</vt:lpstr>
      <vt:lpstr>Dijkstra Heap de Fibonacci</vt:lpstr>
      <vt:lpstr>Dijkstra Heap de Fibonacci</vt:lpstr>
      <vt:lpstr>Algoritmo A*</vt:lpstr>
      <vt:lpstr>Algoritmo A*</vt:lpstr>
      <vt:lpstr>Algoritmo A*</vt:lpstr>
      <vt:lpstr>Algoritmo A*</vt:lpstr>
      <vt:lpstr>Algoritmo A*</vt:lpstr>
      <vt:lpstr>Heurísticas</vt:lpstr>
      <vt:lpstr>Algoritmos Dinâmicos</vt:lpstr>
      <vt:lpstr>Grafos Dinâmicos</vt:lpstr>
      <vt:lpstr>Algoritmo ARA*</vt:lpstr>
      <vt:lpstr>Algoritmo ARA*</vt:lpstr>
      <vt:lpstr>Algoritmos Dinâmicos</vt:lpstr>
      <vt:lpstr>Algoritmo AD*</vt:lpstr>
      <vt:lpstr>Algoritmo AD*</vt:lpstr>
      <vt:lpstr>Algoritmo AD*</vt:lpstr>
      <vt:lpstr>Algoritmo AD*</vt:lpstr>
      <vt:lpstr>Testes Computacionais</vt:lpstr>
      <vt:lpstr>Instâncias</vt:lpstr>
      <vt:lpstr>Instâncias</vt:lpstr>
      <vt:lpstr>Algoritmo de Dijkstra</vt:lpstr>
      <vt:lpstr>Algoritmo de Dijkstra</vt:lpstr>
      <vt:lpstr>Algoritmo de Dijkstra</vt:lpstr>
      <vt:lpstr>Algoritmo de Dijkstra</vt:lpstr>
      <vt:lpstr>Algoritmo de Dijkstra</vt:lpstr>
      <vt:lpstr>Análise dos resultados</vt:lpstr>
      <vt:lpstr>Análise dos resultados</vt:lpstr>
      <vt:lpstr>Análise dos resultados</vt:lpstr>
      <vt:lpstr>Conclusões</vt:lpstr>
      <vt:lpstr>Testes Computacionais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Algoritmos de Menor Caminho em Grafos</dc:title>
  <dc:creator>PHOPPE</dc:creator>
  <cp:lastModifiedBy>Saulo Hoppe</cp:lastModifiedBy>
  <cp:revision>76</cp:revision>
  <dcterms:created xsi:type="dcterms:W3CDTF">2017-07-31T20:31:32Z</dcterms:created>
  <dcterms:modified xsi:type="dcterms:W3CDTF">2017-08-01T23:56:46Z</dcterms:modified>
</cp:coreProperties>
</file>