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4" r:id="rId18"/>
    <p:sldId id="272" r:id="rId19"/>
    <p:sldId id="273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3" r:id="rId28"/>
    <p:sldId id="287" r:id="rId29"/>
    <p:sldId id="282" r:id="rId30"/>
    <p:sldId id="284" r:id="rId31"/>
    <p:sldId id="285" r:id="rId32"/>
    <p:sldId id="286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402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iângulo retângulo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grpSp>
        <p:nvGrpSpPr>
          <p:cNvPr id="2" name="Grupo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orma livre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orma livre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orma livre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Conector reto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E700DB3-DBF0-4086-B675-117E7A9610B8}" type="datetimeFigureOut">
              <a:rPr lang="pt-BR" smtClean="0"/>
              <a:t>02/08/2017</a:t>
            </a:fld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700DB3-DBF0-4086-B675-117E7A9610B8}" type="datetimeFigureOut">
              <a:rPr lang="pt-BR" smtClean="0"/>
              <a:t>02/08/2017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700DB3-DBF0-4086-B675-117E7A9610B8}" type="datetimeFigureOut">
              <a:rPr lang="pt-BR" smtClean="0"/>
              <a:t>02/08/2017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700DB3-DBF0-4086-B675-117E7A9610B8}" type="datetimeFigureOut">
              <a:rPr lang="pt-BR" smtClean="0"/>
              <a:t>02/08/2017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700DB3-DBF0-4086-B675-117E7A9610B8}" type="datetimeFigureOut">
              <a:rPr lang="pt-BR" smtClean="0"/>
              <a:t>02/08/2017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Divisa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Divisa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700DB3-DBF0-4086-B675-117E7A9610B8}" type="datetimeFigureOut">
              <a:rPr lang="pt-BR" smtClean="0"/>
              <a:t>02/08/2017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700DB3-DBF0-4086-B675-117E7A9610B8}" type="datetimeFigureOut">
              <a:rPr lang="pt-BR" smtClean="0"/>
              <a:t>02/08/2017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700DB3-DBF0-4086-B675-117E7A9610B8}" type="datetimeFigureOut">
              <a:rPr lang="pt-BR" smtClean="0"/>
              <a:t>02/08/2017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700DB3-DBF0-4086-B675-117E7A9610B8}" type="datetimeFigureOut">
              <a:rPr lang="pt-BR" smtClean="0"/>
              <a:t>02/08/2017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2E700DB3-DBF0-4086-B675-117E7A9610B8}" type="datetimeFigureOut">
              <a:rPr lang="pt-BR" smtClean="0"/>
              <a:t>02/08/2017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E700DB3-DBF0-4086-B675-117E7A9610B8}" type="datetimeFigureOut">
              <a:rPr lang="pt-BR" smtClean="0"/>
              <a:t>02/08/2017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orma livre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Triângulo retângulo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Conector reto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Divisa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Divisa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rma livre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orma livre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Triângulo retângulo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Conector reto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2E700DB3-DBF0-4086-B675-117E7A9610B8}" type="datetimeFigureOut">
              <a:rPr lang="pt-BR" smtClean="0"/>
              <a:t>02/08/2017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is.uniroma1.it/challenge9/download.shtml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Estudo sobre Algoritmos de Menor Caminho em Grafos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2139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879" y="1481138"/>
            <a:ext cx="7310242" cy="4525962"/>
          </a:xfr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Dijkstra </a:t>
            </a:r>
            <a:r>
              <a:rPr lang="pt-BR" dirty="0" err="1"/>
              <a:t>Heap</a:t>
            </a:r>
            <a:r>
              <a:rPr lang="pt-BR" dirty="0"/>
              <a:t> Binário</a:t>
            </a:r>
          </a:p>
        </p:txBody>
      </p:sp>
    </p:spTree>
    <p:extLst>
      <p:ext uri="{BB962C8B-B14F-4D97-AF65-F5344CB8AC3E}">
        <p14:creationId xmlns:p14="http://schemas.microsoft.com/office/powerpoint/2010/main" val="2356910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ço Reservado para Conteúdo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412776"/>
            <a:ext cx="3620580" cy="1920813"/>
          </a:xfr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Dijkstra </a:t>
            </a:r>
            <a:r>
              <a:rPr lang="pt-BR" dirty="0" err="1"/>
              <a:t>Heap</a:t>
            </a:r>
            <a:r>
              <a:rPr lang="pt-BR" dirty="0"/>
              <a:t> Binário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/>
              <p:cNvSpPr txBox="1"/>
              <p:nvPr/>
            </p:nvSpPr>
            <p:spPr>
              <a:xfrm>
                <a:off x="323528" y="3645024"/>
                <a:ext cx="83529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 smtClean="0"/>
                  <a:t>Onde</a:t>
                </a:r>
                <a14:m>
                  <m:oMath xmlns:m="http://schemas.openxmlformats.org/officeDocument/2006/math">
                    <m:r>
                      <a:rPr lang="pt-BR" b="0" i="0" smtClean="0">
                        <a:latin typeface="Cambria Math"/>
                      </a:rPr>
                      <m:t> </m:t>
                    </m:r>
                    <m:r>
                      <a:rPr lang="pt-BR" b="0" i="1" smtClean="0">
                        <a:latin typeface="Cambria Math"/>
                      </a:rPr>
                      <m:t>𝑖</m:t>
                    </m:r>
                    <m:r>
                      <a:rPr lang="pt-BR" b="0" i="1" smtClean="0">
                        <a:latin typeface="Cambria Math"/>
                      </a:rPr>
                      <m:t> ∈</m:t>
                    </m:r>
                    <m:r>
                      <a:rPr lang="pt-BR" b="0" i="1" smtClean="0">
                        <a:latin typeface="Cambria Math"/>
                        <a:ea typeface="Cambria Math"/>
                      </a:rPr>
                      <m:t>ℕ</m:t>
                    </m:r>
                  </m:oMath>
                </a14:m>
                <a:r>
                  <a:rPr lang="pt-BR" dirty="0" smtClean="0"/>
                  <a:t> 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𝑖</m:t>
                    </m:r>
                    <m:r>
                      <a:rPr lang="pt-BR" b="0" i="1" smtClean="0">
                        <a:latin typeface="Cambria Math"/>
                      </a:rPr>
                      <m:t> ∈[1,</m:t>
                    </m:r>
                    <m:r>
                      <a:rPr lang="pt-BR" b="0" i="1" smtClean="0">
                        <a:latin typeface="Cambria Math"/>
                        <a:ea typeface="Cambria Math"/>
                      </a:rPr>
                      <m:t>𝑛</m:t>
                    </m:r>
                    <m:r>
                      <a:rPr lang="pt-BR" b="0" i="1" smtClean="0">
                        <a:latin typeface="Cambria Math"/>
                        <a:ea typeface="Cambria Math"/>
                      </a:rPr>
                      <m:t>]</m:t>
                    </m:r>
                  </m:oMath>
                </a14:m>
                <a:r>
                  <a:rPr lang="pt-BR" dirty="0" smtClean="0"/>
                  <a:t>, sendo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𝑖</m:t>
                    </m:r>
                  </m:oMath>
                </a14:m>
                <a:r>
                  <a:rPr lang="pt-BR" dirty="0" smtClean="0"/>
                  <a:t> o índice do vetor 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pt-BR" dirty="0" smtClean="0"/>
                  <a:t> o tamanho do vetor.</a:t>
                </a:r>
                <a:endParaRPr lang="pt-BR" dirty="0"/>
              </a:p>
            </p:txBody>
          </p:sp>
        </mc:Choice>
        <mc:Fallback xmlns="">
          <p:sp>
            <p:nvSpPr>
              <p:cNvPr id="9" name="CaixaDeTexto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3645024"/>
                <a:ext cx="8352928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584" t="-6557" b="-2623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3724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As </a:t>
            </a:r>
            <a:r>
              <a:rPr lang="pt-BR" dirty="0"/>
              <a:t>operações </a:t>
            </a:r>
            <a:r>
              <a:rPr lang="pt-BR" dirty="0" smtClean="0"/>
              <a:t>de inserção</a:t>
            </a:r>
            <a:r>
              <a:rPr lang="pt-BR" dirty="0"/>
              <a:t>, extração de mínimo e reconstrução da </a:t>
            </a:r>
            <a:r>
              <a:rPr lang="pt-BR" dirty="0" err="1"/>
              <a:t>heap</a:t>
            </a:r>
            <a:r>
              <a:rPr lang="pt-BR" dirty="0"/>
              <a:t> </a:t>
            </a:r>
            <a:r>
              <a:rPr lang="pt-BR" dirty="0" smtClean="0"/>
              <a:t>possuem complexidade </a:t>
            </a:r>
            <a:r>
              <a:rPr lang="pt-BR" dirty="0"/>
              <a:t>de </a:t>
            </a:r>
            <a:r>
              <a:rPr lang="pt-BR" i="1" dirty="0"/>
              <a:t>O</a:t>
            </a:r>
            <a:r>
              <a:rPr lang="pt-BR" dirty="0"/>
              <a:t>(</a:t>
            </a:r>
            <a:r>
              <a:rPr lang="pt-BR" dirty="0" err="1"/>
              <a:t>lg</a:t>
            </a:r>
            <a:r>
              <a:rPr lang="pt-BR" dirty="0"/>
              <a:t> </a:t>
            </a:r>
            <a:r>
              <a:rPr lang="pt-BR" i="1" dirty="0"/>
              <a:t>n</a:t>
            </a:r>
            <a:r>
              <a:rPr lang="pt-BR" dirty="0" smtClean="0"/>
              <a:t>);</a:t>
            </a:r>
          </a:p>
          <a:p>
            <a:r>
              <a:rPr lang="pt-BR" dirty="0" smtClean="0"/>
              <a:t>Tempo </a:t>
            </a:r>
            <a:r>
              <a:rPr lang="pt-BR" dirty="0"/>
              <a:t>computacional para este caso é de </a:t>
            </a:r>
            <a:r>
              <a:rPr lang="pt-BR" i="1" dirty="0"/>
              <a:t>O</a:t>
            </a:r>
            <a:r>
              <a:rPr lang="pt-BR" dirty="0"/>
              <a:t>(|</a:t>
            </a:r>
            <a:r>
              <a:rPr lang="pt-BR" i="1" dirty="0"/>
              <a:t>E</a:t>
            </a:r>
            <a:r>
              <a:rPr lang="pt-BR" dirty="0"/>
              <a:t>| </a:t>
            </a:r>
            <a:r>
              <a:rPr lang="pt-BR" dirty="0" err="1"/>
              <a:t>lg</a:t>
            </a:r>
            <a:r>
              <a:rPr lang="pt-BR" dirty="0"/>
              <a:t> |</a:t>
            </a:r>
            <a:r>
              <a:rPr lang="pt-BR" i="1" dirty="0"/>
              <a:t>V </a:t>
            </a:r>
            <a:r>
              <a:rPr lang="pt-BR" dirty="0"/>
              <a:t>|) (</a:t>
            </a:r>
            <a:r>
              <a:rPr lang="pt-BR" dirty="0" smtClean="0"/>
              <a:t>CORMEN, 2009).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Dijkstra </a:t>
            </a:r>
            <a:r>
              <a:rPr lang="pt-BR" dirty="0" err="1" smtClean="0"/>
              <a:t>Heap</a:t>
            </a:r>
            <a:r>
              <a:rPr lang="pt-BR" dirty="0" smtClean="0"/>
              <a:t> Binário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76682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dirty="0"/>
              <a:t>A </a:t>
            </a:r>
            <a:r>
              <a:rPr lang="pt-BR" sz="2000" dirty="0" err="1"/>
              <a:t>Heap</a:t>
            </a:r>
            <a:r>
              <a:rPr lang="pt-BR" sz="2000" dirty="0"/>
              <a:t> de Fibonacci consiste de uma coleção de árvores que seguem a regra </a:t>
            </a:r>
            <a:r>
              <a:rPr lang="pt-BR" sz="2000" dirty="0" smtClean="0"/>
              <a:t>de árvore </a:t>
            </a:r>
            <a:r>
              <a:rPr lang="pt-BR" sz="2000" dirty="0" err="1"/>
              <a:t>heap</a:t>
            </a:r>
            <a:r>
              <a:rPr lang="pt-BR" sz="2000" dirty="0"/>
              <a:t> </a:t>
            </a:r>
            <a:r>
              <a:rPr lang="pt-BR" sz="2000" dirty="0" smtClean="0"/>
              <a:t>mínima;</a:t>
            </a:r>
          </a:p>
          <a:p>
            <a:r>
              <a:rPr lang="pt-BR" sz="2000" dirty="0" smtClean="0"/>
              <a:t>Os nós raízes de cada </a:t>
            </a:r>
            <a:r>
              <a:rPr lang="pt-BR" sz="2000" dirty="0"/>
              <a:t>árvore são interligados por uma lista circular duplamente </a:t>
            </a:r>
            <a:r>
              <a:rPr lang="pt-BR" sz="2000" dirty="0" smtClean="0"/>
              <a:t>encadeada</a:t>
            </a:r>
            <a:r>
              <a:rPr lang="pt-BR" sz="2000" dirty="0"/>
              <a:t>;</a:t>
            </a:r>
            <a:endParaRPr lang="pt-BR" sz="2000" dirty="0" smtClean="0"/>
          </a:p>
          <a:p>
            <a:r>
              <a:rPr lang="pt-BR" sz="2000" dirty="0"/>
              <a:t>Sua característica é que operações de adição são executadas de uma </a:t>
            </a:r>
            <a:r>
              <a:rPr lang="pt-BR" sz="2000" dirty="0" smtClean="0"/>
              <a:t>maneira “preguiçosa”;</a:t>
            </a:r>
          </a:p>
          <a:p>
            <a:r>
              <a:rPr lang="pt-BR" sz="2000" dirty="0" smtClean="0"/>
              <a:t>Operações de </a:t>
            </a:r>
            <a:r>
              <a:rPr lang="pt-BR" sz="2000" dirty="0"/>
              <a:t>inserção possuem tempo computacional </a:t>
            </a:r>
            <a:r>
              <a:rPr lang="pt-BR" sz="2000" i="1" dirty="0"/>
              <a:t>O</a:t>
            </a:r>
            <a:r>
              <a:rPr lang="pt-BR" sz="2000" dirty="0"/>
              <a:t>(1) (CORMEN, 2009).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Dijkstra </a:t>
            </a:r>
            <a:r>
              <a:rPr lang="pt-BR" dirty="0" err="1" smtClean="0"/>
              <a:t>Heap</a:t>
            </a:r>
            <a:r>
              <a:rPr lang="pt-BR" dirty="0" smtClean="0"/>
              <a:t> de Fibonacci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77304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182" y="2185364"/>
            <a:ext cx="5213636" cy="3117510"/>
          </a:xfr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Dijkstra </a:t>
            </a:r>
            <a:r>
              <a:rPr lang="pt-BR" dirty="0" err="1"/>
              <a:t>Heap</a:t>
            </a:r>
            <a:r>
              <a:rPr lang="pt-BR" dirty="0"/>
              <a:t> de Fibonacci</a:t>
            </a:r>
          </a:p>
        </p:txBody>
      </p:sp>
    </p:spTree>
    <p:extLst>
      <p:ext uri="{BB962C8B-B14F-4D97-AF65-F5344CB8AC3E}">
        <p14:creationId xmlns:p14="http://schemas.microsoft.com/office/powerpoint/2010/main" val="3535481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Operação de extração de mínimo é mais custoso, o seu tempo computacional é </a:t>
            </a:r>
            <a:r>
              <a:rPr lang="pt-BR" i="1" dirty="0"/>
              <a:t>O</a:t>
            </a:r>
            <a:r>
              <a:rPr lang="pt-BR" dirty="0"/>
              <a:t>(</a:t>
            </a:r>
            <a:r>
              <a:rPr lang="pt-BR" dirty="0" err="1"/>
              <a:t>lg</a:t>
            </a:r>
            <a:r>
              <a:rPr lang="pt-BR" dirty="0"/>
              <a:t> </a:t>
            </a:r>
            <a:r>
              <a:rPr lang="pt-BR" i="1" dirty="0"/>
              <a:t>n</a:t>
            </a:r>
            <a:r>
              <a:rPr lang="pt-BR" dirty="0" smtClean="0"/>
              <a:t>).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Dijkstra </a:t>
            </a:r>
            <a:r>
              <a:rPr lang="pt-BR" dirty="0" err="1" smtClean="0"/>
              <a:t>Heap</a:t>
            </a:r>
            <a:r>
              <a:rPr lang="pt-BR" dirty="0" smtClean="0"/>
              <a:t> de Fibonacci</a:t>
            </a:r>
            <a:endParaRPr lang="pt-BR" dirty="0"/>
          </a:p>
        </p:txBody>
      </p:sp>
      <p:pic>
        <p:nvPicPr>
          <p:cNvPr id="2050" name="Picture 2" descr="C:\Users\SHOPPE\AppData\Desktop\Trabalhos\Projeto de Graduação\Apresentação\Heap de Fibonacci 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9162" y="2564904"/>
            <a:ext cx="4764087" cy="3627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4828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</a:t>
            </a:r>
            <a:r>
              <a:rPr lang="pt-BR" dirty="0" smtClean="0"/>
              <a:t>tempo computacional de operação de mudança de chave é </a:t>
            </a:r>
            <a:r>
              <a:rPr lang="pt-BR" i="1" dirty="0"/>
              <a:t>O</a:t>
            </a:r>
            <a:r>
              <a:rPr lang="pt-BR" dirty="0"/>
              <a:t>(1) (</a:t>
            </a:r>
            <a:r>
              <a:rPr lang="pt-BR" dirty="0" smtClean="0"/>
              <a:t>CORMEN,2009);</a:t>
            </a:r>
          </a:p>
          <a:p>
            <a:r>
              <a:rPr lang="pt-BR" dirty="0" smtClean="0"/>
              <a:t>O tempo computacional aplicado ao Algoritmo </a:t>
            </a:r>
            <a:r>
              <a:rPr lang="pt-BR" dirty="0"/>
              <a:t>de </a:t>
            </a:r>
            <a:r>
              <a:rPr lang="pt-BR" dirty="0" smtClean="0"/>
              <a:t>Dijkstra é </a:t>
            </a:r>
            <a:r>
              <a:rPr lang="pt-BR" dirty="0"/>
              <a:t>de </a:t>
            </a:r>
            <a:r>
              <a:rPr lang="pt-BR" i="1" dirty="0"/>
              <a:t>O</a:t>
            </a:r>
            <a:r>
              <a:rPr lang="pt-BR" dirty="0"/>
              <a:t>(|</a:t>
            </a:r>
            <a:r>
              <a:rPr lang="pt-BR" i="1" dirty="0"/>
              <a:t>V </a:t>
            </a:r>
            <a:r>
              <a:rPr lang="pt-BR" dirty="0"/>
              <a:t>| </a:t>
            </a:r>
            <a:r>
              <a:rPr lang="pt-BR" dirty="0" err="1"/>
              <a:t>lg</a:t>
            </a:r>
            <a:r>
              <a:rPr lang="pt-BR" dirty="0"/>
              <a:t> |</a:t>
            </a:r>
            <a:r>
              <a:rPr lang="pt-BR" i="1" dirty="0"/>
              <a:t>V </a:t>
            </a:r>
            <a:r>
              <a:rPr lang="pt-BR" dirty="0"/>
              <a:t>| + |</a:t>
            </a:r>
            <a:r>
              <a:rPr lang="pt-BR" i="1" dirty="0"/>
              <a:t>E</a:t>
            </a:r>
            <a:r>
              <a:rPr lang="pt-BR" dirty="0"/>
              <a:t>|) (CORMEN, 2009).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Dijkstra </a:t>
            </a:r>
            <a:r>
              <a:rPr lang="pt-BR" dirty="0" err="1"/>
              <a:t>Heap</a:t>
            </a:r>
            <a:r>
              <a:rPr lang="pt-BR" dirty="0"/>
              <a:t> de Fibonacci</a:t>
            </a:r>
          </a:p>
        </p:txBody>
      </p:sp>
    </p:spTree>
    <p:extLst>
      <p:ext uri="{BB962C8B-B14F-4D97-AF65-F5344CB8AC3E}">
        <p14:creationId xmlns:p14="http://schemas.microsoft.com/office/powerpoint/2010/main" val="2560765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Algoritmo A*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3.1 </a:t>
            </a:r>
            <a:r>
              <a:rPr lang="pt-BR" dirty="0"/>
              <a:t>O </a:t>
            </a:r>
            <a:r>
              <a:rPr lang="pt-BR" dirty="0" smtClean="0"/>
              <a:t>Algoritmo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90699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algoritmo </a:t>
            </a:r>
            <a:r>
              <a:rPr lang="pt-BR" dirty="0" smtClean="0"/>
              <a:t>A* </a:t>
            </a:r>
            <a:r>
              <a:rPr lang="pt-BR" dirty="0"/>
              <a:t>é </a:t>
            </a:r>
            <a:r>
              <a:rPr lang="pt-BR" dirty="0" smtClean="0"/>
              <a:t>um algoritmo </a:t>
            </a:r>
            <a:r>
              <a:rPr lang="pt-BR" dirty="0"/>
              <a:t>de busca informada em </a:t>
            </a:r>
            <a:r>
              <a:rPr lang="pt-BR" dirty="0" smtClean="0"/>
              <a:t>grafos</a:t>
            </a:r>
            <a:r>
              <a:rPr lang="pt-BR" dirty="0"/>
              <a:t>;</a:t>
            </a:r>
            <a:endParaRPr lang="pt-BR" dirty="0" smtClean="0"/>
          </a:p>
          <a:p>
            <a:r>
              <a:rPr lang="pt-BR" dirty="0" smtClean="0"/>
              <a:t>Proposta </a:t>
            </a:r>
            <a:r>
              <a:rPr lang="pt-BR" dirty="0"/>
              <a:t>originalmente em Hart, </a:t>
            </a:r>
            <a:r>
              <a:rPr lang="pt-BR" dirty="0" err="1"/>
              <a:t>Nilsson</a:t>
            </a:r>
            <a:r>
              <a:rPr lang="pt-BR" dirty="0"/>
              <a:t> </a:t>
            </a:r>
            <a:r>
              <a:rPr lang="pt-BR" dirty="0" smtClean="0"/>
              <a:t>e Raphael </a:t>
            </a:r>
            <a:r>
              <a:rPr lang="pt-BR" dirty="0"/>
              <a:t>(1968</a:t>
            </a:r>
            <a:r>
              <a:rPr lang="pt-BR" dirty="0" smtClean="0"/>
              <a:t>);</a:t>
            </a:r>
          </a:p>
          <a:p>
            <a:r>
              <a:rPr lang="pt-BR" dirty="0" smtClean="0"/>
              <a:t>Pode </a:t>
            </a:r>
            <a:r>
              <a:rPr lang="pt-BR" dirty="0"/>
              <a:t>ser visto como uma adaptação do algoritmo de </a:t>
            </a:r>
            <a:r>
              <a:rPr lang="pt-BR" dirty="0" smtClean="0"/>
              <a:t>Dijkstra;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Algoritmo A*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77778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315117"/>
            <a:ext cx="8229600" cy="2858003"/>
          </a:xfr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Algoritmo A*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54917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Algoritmo de Dijkstra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/>
              <a:t>2.1 O </a:t>
            </a:r>
            <a:r>
              <a:rPr lang="pt-BR" dirty="0" smtClean="0"/>
              <a:t>Algoritmo</a:t>
            </a:r>
          </a:p>
          <a:p>
            <a:endParaRPr lang="pt-BR" dirty="0" smtClean="0"/>
          </a:p>
          <a:p>
            <a:r>
              <a:rPr lang="pt-BR" dirty="0" smtClean="0"/>
              <a:t>2.2 </a:t>
            </a:r>
            <a:r>
              <a:rPr lang="pt-BR" dirty="0"/>
              <a:t>Versões do Algoritmo implementadas e suas Estrutura de Dados</a:t>
            </a:r>
          </a:p>
        </p:txBody>
      </p:sp>
    </p:spTree>
    <p:extLst>
      <p:ext uri="{BB962C8B-B14F-4D97-AF65-F5344CB8AC3E}">
        <p14:creationId xmlns:p14="http://schemas.microsoft.com/office/powerpoint/2010/main" val="3401519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95279"/>
            <a:ext cx="8229600" cy="4297680"/>
          </a:xfr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Algoritmo A*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50026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188" y="1481138"/>
            <a:ext cx="7803623" cy="4525962"/>
          </a:xfr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Algoritmo A*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90922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É chamada de admissível quando seu valor </a:t>
            </a:r>
            <a:r>
              <a:rPr lang="pt-BR" dirty="0" err="1" smtClean="0"/>
              <a:t>garantidamente</a:t>
            </a:r>
            <a:r>
              <a:rPr lang="pt-BR" dirty="0" smtClean="0"/>
              <a:t> não superestima o valor da distância real;</a:t>
            </a:r>
          </a:p>
          <a:p>
            <a:pPr lvl="1"/>
            <a:r>
              <a:rPr lang="pt-BR" dirty="0" smtClean="0"/>
              <a:t>Exemplo: Distância Euclidiana;</a:t>
            </a:r>
          </a:p>
          <a:p>
            <a:pPr lvl="1"/>
            <a:endParaRPr lang="pt-BR" dirty="0"/>
          </a:p>
          <a:p>
            <a:r>
              <a:rPr lang="pt-BR" dirty="0" smtClean="0"/>
              <a:t>Não-admissíveis são aquelas que seu valor pode superestimar o valor da distância real;</a:t>
            </a:r>
          </a:p>
          <a:p>
            <a:pPr lvl="1"/>
            <a:r>
              <a:rPr lang="pt-BR" dirty="0" smtClean="0"/>
              <a:t>Exemplo: Distância Manhattan, Atalho Diagonal;</a:t>
            </a:r>
          </a:p>
          <a:p>
            <a:pPr lvl="1"/>
            <a:endParaRPr lang="pt-BR" dirty="0"/>
          </a:p>
          <a:p>
            <a:r>
              <a:rPr lang="pt-BR" dirty="0" smtClean="0"/>
              <a:t>Só há garantia do cálculo do caminho ótimo quando se usa heurísticas admissíveis </a:t>
            </a:r>
            <a:r>
              <a:rPr lang="pt-BR" dirty="0"/>
              <a:t>(RUSSELL; NORVIG, 1995).</a:t>
            </a:r>
            <a:endParaRPr lang="pt-BR" dirty="0" smtClean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Heurísticas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17041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Algoritmos Dinâmicos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4.2 Algoritmo ARA*</a:t>
            </a:r>
          </a:p>
          <a:p>
            <a:endParaRPr lang="pt-BR" dirty="0" smtClean="0"/>
          </a:p>
          <a:p>
            <a:r>
              <a:rPr lang="pt-BR" dirty="0" smtClean="0"/>
              <a:t>4.3 Algoritmo AD*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89334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Os algoritmos apresentados até agora tratam apenas de grafos </a:t>
            </a:r>
            <a:r>
              <a:rPr lang="pt-BR" dirty="0" smtClean="0"/>
              <a:t>estáticos;</a:t>
            </a:r>
          </a:p>
          <a:p>
            <a:r>
              <a:rPr lang="pt-BR" dirty="0" smtClean="0"/>
              <a:t>Situações </a:t>
            </a:r>
            <a:r>
              <a:rPr lang="pt-BR" dirty="0"/>
              <a:t>reais </a:t>
            </a:r>
            <a:r>
              <a:rPr lang="pt-BR" dirty="0" smtClean="0"/>
              <a:t>podem ocorrer casos </a:t>
            </a:r>
            <a:r>
              <a:rPr lang="pt-BR" dirty="0"/>
              <a:t>em que a modelagem feita por grafos requer que os pesos de suas arestas </a:t>
            </a:r>
            <a:r>
              <a:rPr lang="pt-BR" dirty="0" smtClean="0"/>
              <a:t>variem com </a:t>
            </a:r>
            <a:r>
              <a:rPr lang="pt-BR" dirty="0"/>
              <a:t>o </a:t>
            </a:r>
            <a:r>
              <a:rPr lang="pt-BR" dirty="0" smtClean="0"/>
              <a:t>tempo:</a:t>
            </a:r>
          </a:p>
          <a:p>
            <a:r>
              <a:rPr lang="pt-BR" dirty="0" smtClean="0"/>
              <a:t>Neste caso temos os </a:t>
            </a:r>
            <a:r>
              <a:rPr lang="pt-BR" b="1" dirty="0" smtClean="0"/>
              <a:t>Grafos Dinâmicos</a:t>
            </a:r>
            <a:r>
              <a:rPr lang="pt-BR" dirty="0"/>
              <a:t>;</a:t>
            </a:r>
            <a:endParaRPr lang="pt-BR" dirty="0" smtClean="0"/>
          </a:p>
          <a:p>
            <a:r>
              <a:rPr lang="pt-BR" dirty="0" smtClean="0"/>
              <a:t>Podemos utilizar algoritmos estáticos para o cálculo de grafos dinâmicos, adaptando-os devidamente.</a:t>
            </a:r>
          </a:p>
          <a:p>
            <a:endParaRPr lang="pt-BR" dirty="0" smtClean="0"/>
          </a:p>
          <a:p>
            <a:endParaRPr lang="pt-BR" dirty="0" smtClean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Grafos Dinâmicos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58474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69008"/>
            <a:ext cx="8229600" cy="4150221"/>
          </a:xfr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Algoritmo ARA*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30326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72856"/>
            <a:ext cx="8229600" cy="2942525"/>
          </a:xfr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Algoritmo ARA*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26175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Algoritmos Dinâmicos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4.3 Algoritmo AD*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19961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602833"/>
            <a:ext cx="8229600" cy="2282572"/>
          </a:xfr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Algoritmo AD*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08793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602833"/>
            <a:ext cx="8229600" cy="2282572"/>
          </a:xfr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Algoritmo AD*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41309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Proposto </a:t>
            </a:r>
            <a:r>
              <a:rPr lang="pt-BR" dirty="0"/>
              <a:t>por Edgar W. Dijkstra em 1959 </a:t>
            </a:r>
            <a:r>
              <a:rPr lang="pt-BR" dirty="0" smtClean="0"/>
              <a:t>(DIJKSTRA,1959);</a:t>
            </a:r>
          </a:p>
          <a:p>
            <a:r>
              <a:rPr lang="pt-BR" dirty="0"/>
              <a:t>tem por objetivo definir o menor caminho partindo do vértice origem </a:t>
            </a:r>
            <a:r>
              <a:rPr lang="pt-BR" i="1" dirty="0" err="1" smtClean="0"/>
              <a:t>v</a:t>
            </a:r>
            <a:r>
              <a:rPr lang="pt-BR" i="1" baseline="-25000" dirty="0" err="1" smtClean="0"/>
              <a:t>s</a:t>
            </a:r>
            <a:r>
              <a:rPr lang="pt-BR" i="1" dirty="0" smtClean="0"/>
              <a:t> </a:t>
            </a:r>
            <a:r>
              <a:rPr lang="pt-BR" dirty="0" smtClean="0"/>
              <a:t>e chegando </a:t>
            </a:r>
            <a:r>
              <a:rPr lang="pt-BR" dirty="0"/>
              <a:t>a todos os demais vértices </a:t>
            </a:r>
            <a:r>
              <a:rPr lang="pt-BR" i="1" dirty="0"/>
              <a:t>v</a:t>
            </a:r>
            <a:r>
              <a:rPr lang="pt-BR" i="1" baseline="-25000" dirty="0"/>
              <a:t>i</a:t>
            </a:r>
            <a:r>
              <a:rPr lang="pt-BR" i="1" dirty="0"/>
              <a:t> </a:t>
            </a:r>
            <a:r>
              <a:rPr lang="pt-BR" dirty="0"/>
              <a:t>do </a:t>
            </a:r>
            <a:r>
              <a:rPr lang="pt-BR" dirty="0" smtClean="0"/>
              <a:t>grafo </a:t>
            </a:r>
            <a:r>
              <a:rPr lang="pt-BR" dirty="0"/>
              <a:t>G = (V,E</a:t>
            </a:r>
            <a:r>
              <a:rPr lang="pt-BR" dirty="0" smtClean="0"/>
              <a:t>);</a:t>
            </a:r>
          </a:p>
          <a:p>
            <a:r>
              <a:rPr lang="pt-BR" dirty="0" smtClean="0"/>
              <a:t>Todos os pesos </a:t>
            </a:r>
            <a:r>
              <a:rPr lang="pt-BR" i="1" dirty="0"/>
              <a:t>w</a:t>
            </a:r>
            <a:r>
              <a:rPr lang="pt-BR" dirty="0"/>
              <a:t>(</a:t>
            </a:r>
            <a:r>
              <a:rPr lang="pt-BR" i="1" dirty="0"/>
              <a:t>u, v</a:t>
            </a:r>
            <a:r>
              <a:rPr lang="pt-BR" dirty="0"/>
              <a:t>) </a:t>
            </a:r>
            <a:r>
              <a:rPr lang="pt-BR" dirty="0" smtClean="0"/>
              <a:t>devem ser maiores </a:t>
            </a:r>
            <a:r>
              <a:rPr lang="pt-BR" dirty="0"/>
              <a:t>ou iguais a zero </a:t>
            </a:r>
            <a:r>
              <a:rPr lang="pt-BR" dirty="0" smtClean="0"/>
              <a:t>para toda </a:t>
            </a:r>
            <a:r>
              <a:rPr lang="pt-BR" dirty="0"/>
              <a:t>aresta </a:t>
            </a:r>
            <a:r>
              <a:rPr lang="pt-BR" i="1" dirty="0"/>
              <a:t>E </a:t>
            </a:r>
            <a:r>
              <a:rPr lang="pt-BR" dirty="0"/>
              <a:t>do grafo </a:t>
            </a:r>
            <a:r>
              <a:rPr lang="pt-BR" i="1" dirty="0"/>
              <a:t>G </a:t>
            </a:r>
            <a:r>
              <a:rPr lang="pt-BR" dirty="0"/>
              <a:t>(CORMEN, 2009).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Algoritmo de Dijkstra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5848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Algoritmo AD*</a:t>
            </a:r>
            <a:endParaRPr lang="pt-BR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00244"/>
            <a:ext cx="8229600" cy="4087749"/>
          </a:xfrm>
        </p:spPr>
      </p:pic>
    </p:spTree>
    <p:extLst>
      <p:ext uri="{BB962C8B-B14F-4D97-AF65-F5344CB8AC3E}">
        <p14:creationId xmlns:p14="http://schemas.microsoft.com/office/powerpoint/2010/main" val="1317515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137665"/>
            <a:ext cx="7704856" cy="5706080"/>
          </a:xfr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Algoritmo AD*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47813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Testes Computacionais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 smtClean="0"/>
              <a:t>5.1 Algoritmo de Dijkstra</a:t>
            </a:r>
          </a:p>
          <a:p>
            <a:endParaRPr lang="pt-BR" dirty="0"/>
          </a:p>
          <a:p>
            <a:r>
              <a:rPr lang="pt-BR" dirty="0" smtClean="0"/>
              <a:t>5.2 Algoritmo A*</a:t>
            </a:r>
          </a:p>
          <a:p>
            <a:endParaRPr lang="pt-BR" dirty="0"/>
          </a:p>
          <a:p>
            <a:r>
              <a:rPr lang="pt-BR" dirty="0" smtClean="0"/>
              <a:t>5.3 Algoritmos Dinâmicos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7444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Instâncias</a:t>
            </a:r>
            <a:endParaRPr lang="pt-BR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As instâncias utilizadas são grafos </a:t>
            </a:r>
            <a:r>
              <a:rPr lang="pt-BR" dirty="0"/>
              <a:t>que representam malhas rodoviárias </a:t>
            </a:r>
            <a:r>
              <a:rPr lang="pt-BR" dirty="0" smtClean="0"/>
              <a:t>reais;</a:t>
            </a:r>
          </a:p>
          <a:p>
            <a:endParaRPr lang="pt-BR" dirty="0" smtClean="0"/>
          </a:p>
          <a:p>
            <a:r>
              <a:rPr lang="pt-BR" dirty="0" smtClean="0"/>
              <a:t>Estão disponíveis em </a:t>
            </a:r>
            <a:r>
              <a:rPr lang="pt-BR" dirty="0" smtClean="0">
                <a:hlinkClick r:id="rId2"/>
              </a:rPr>
              <a:t>http</a:t>
            </a:r>
            <a:r>
              <a:rPr lang="pt-BR" dirty="0">
                <a:hlinkClick r:id="rId2"/>
              </a:rPr>
              <a:t>://</a:t>
            </a:r>
            <a:r>
              <a:rPr lang="pt-BR" dirty="0" smtClean="0">
                <a:hlinkClick r:id="rId2"/>
              </a:rPr>
              <a:t>www.dis.uniroma1.it/challenge9/download.shtml</a:t>
            </a:r>
            <a:r>
              <a:rPr lang="pt-BR" dirty="0" smtClean="0"/>
              <a:t> (</a:t>
            </a:r>
            <a:r>
              <a:rPr lang="pt-BR" dirty="0"/>
              <a:t>acesso em 28 de janeiro de 2017</a:t>
            </a:r>
            <a:r>
              <a:rPr lang="pt-BR" dirty="0" smtClean="0"/>
              <a:t>);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87365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628800"/>
            <a:ext cx="8229600" cy="1455234"/>
          </a:xfr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Instâncias</a:t>
            </a:r>
            <a:endParaRPr lang="pt-BR" dirty="0"/>
          </a:p>
        </p:txBody>
      </p:sp>
      <p:pic>
        <p:nvPicPr>
          <p:cNvPr id="1026" name="Picture 2" descr="C:\Users\SHOPPE\AppData\Desktop\Trabalhos\Projeto de Graduação\Apresentação\Instancias-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429000"/>
            <a:ext cx="7893050" cy="183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8478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Para o algoritmo de Dijkstra foi avaliado o tempo computacional de cada método;</a:t>
            </a:r>
          </a:p>
          <a:p>
            <a:r>
              <a:rPr lang="pt-BR" dirty="0" smtClean="0"/>
              <a:t>Os resultados estão dispostos a seguir:</a:t>
            </a:r>
          </a:p>
          <a:p>
            <a:r>
              <a:rPr lang="pt-BR" dirty="0" smtClean="0"/>
              <a:t>(O tempo é dado em milissegundos).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Algoritmo de Dijkstra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10169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365" y="1481138"/>
            <a:ext cx="7851270" cy="4525962"/>
          </a:xfr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Algoritmo de Dijkstra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36042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49" y="1481138"/>
            <a:ext cx="7840902" cy="4525962"/>
          </a:xfr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Algoritmo de Dijkstra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91932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044345"/>
            <a:ext cx="8229600" cy="1399548"/>
          </a:xfr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Algoritmo de Dijkstra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97325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855613"/>
            <a:ext cx="8229600" cy="1777011"/>
          </a:xfr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 de Dijkstra</a:t>
            </a:r>
          </a:p>
        </p:txBody>
      </p:sp>
    </p:spTree>
    <p:extLst>
      <p:ext uri="{BB962C8B-B14F-4D97-AF65-F5344CB8AC3E}">
        <p14:creationId xmlns:p14="http://schemas.microsoft.com/office/powerpoint/2010/main" val="1331833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436267"/>
            <a:ext cx="8229600" cy="2615704"/>
          </a:xfr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 de Dijkstra</a:t>
            </a:r>
          </a:p>
        </p:txBody>
      </p:sp>
    </p:spTree>
    <p:extLst>
      <p:ext uri="{BB962C8B-B14F-4D97-AF65-F5344CB8AC3E}">
        <p14:creationId xmlns:p14="http://schemas.microsoft.com/office/powerpoint/2010/main" val="1307282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Dijkstra Canônico foi executado em um tempo </a:t>
            </a:r>
            <a:r>
              <a:rPr lang="pt-BR" dirty="0" smtClean="0"/>
              <a:t>elevado (a maior instância chegou a levar aproximadamente 48 minutos);</a:t>
            </a:r>
          </a:p>
          <a:p>
            <a:r>
              <a:rPr lang="pt-BR" dirty="0" smtClean="0"/>
              <a:t>O uso de estruturas de dados impactou consideravelmente no ganho de tempo computacional (</a:t>
            </a:r>
            <a:r>
              <a:rPr lang="pt-BR" dirty="0" err="1" smtClean="0"/>
              <a:t>Heap</a:t>
            </a:r>
            <a:r>
              <a:rPr lang="pt-BR" dirty="0" smtClean="0"/>
              <a:t> binário teve um ganho médio de </a:t>
            </a:r>
            <a:r>
              <a:rPr lang="pt-BR" dirty="0"/>
              <a:t>61.847</a:t>
            </a:r>
            <a:r>
              <a:rPr lang="pt-BR" dirty="0" smtClean="0"/>
              <a:t>% enquanto que a </a:t>
            </a:r>
            <a:r>
              <a:rPr lang="pt-BR" dirty="0" err="1" smtClean="0"/>
              <a:t>Heap</a:t>
            </a:r>
            <a:r>
              <a:rPr lang="pt-BR" dirty="0" smtClean="0"/>
              <a:t> de Fibonacci teve um ganho de </a:t>
            </a:r>
            <a:r>
              <a:rPr lang="pt-BR" dirty="0"/>
              <a:t>29.479</a:t>
            </a:r>
            <a:r>
              <a:rPr lang="pt-BR" dirty="0" smtClean="0"/>
              <a:t>%);</a:t>
            </a:r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Análise dos resultados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85233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resultado entre a </a:t>
            </a:r>
            <a:r>
              <a:rPr lang="pt-BR" dirty="0" err="1" smtClean="0"/>
              <a:t>Heap</a:t>
            </a:r>
            <a:r>
              <a:rPr lang="pt-BR" dirty="0" smtClean="0"/>
              <a:t> Binária e a </a:t>
            </a:r>
            <a:r>
              <a:rPr lang="pt-BR" dirty="0" err="1" smtClean="0"/>
              <a:t>Heap</a:t>
            </a:r>
            <a:r>
              <a:rPr lang="pt-BR" dirty="0" smtClean="0"/>
              <a:t> de Fibonacci é inesperado;</a:t>
            </a:r>
          </a:p>
          <a:p>
            <a:endParaRPr lang="pt-BR" dirty="0" smtClean="0"/>
          </a:p>
          <a:p>
            <a:r>
              <a:rPr lang="pt-BR" dirty="0" smtClean="0"/>
              <a:t>Tempo computacional de </a:t>
            </a:r>
            <a:r>
              <a:rPr lang="pt-BR" dirty="0" err="1" smtClean="0"/>
              <a:t>Heap</a:t>
            </a:r>
            <a:r>
              <a:rPr lang="pt-BR" dirty="0" smtClean="0"/>
              <a:t> Binária é </a:t>
            </a:r>
            <a:r>
              <a:rPr lang="pt-BR" i="1" dirty="0"/>
              <a:t>O</a:t>
            </a:r>
            <a:r>
              <a:rPr lang="pt-BR" dirty="0"/>
              <a:t>(|</a:t>
            </a:r>
            <a:r>
              <a:rPr lang="pt-BR" i="1" dirty="0"/>
              <a:t>E</a:t>
            </a:r>
            <a:r>
              <a:rPr lang="pt-BR" dirty="0"/>
              <a:t>| </a:t>
            </a:r>
            <a:r>
              <a:rPr lang="pt-BR" dirty="0" err="1"/>
              <a:t>lg</a:t>
            </a:r>
            <a:r>
              <a:rPr lang="pt-BR" dirty="0"/>
              <a:t> |</a:t>
            </a:r>
            <a:r>
              <a:rPr lang="pt-BR" i="1" dirty="0"/>
              <a:t>V </a:t>
            </a:r>
            <a:r>
              <a:rPr lang="pt-BR" dirty="0" smtClean="0"/>
              <a:t>|);</a:t>
            </a:r>
          </a:p>
          <a:p>
            <a:endParaRPr lang="pt-BR" dirty="0"/>
          </a:p>
          <a:p>
            <a:r>
              <a:rPr lang="pt-BR" dirty="0" smtClean="0"/>
              <a:t>Tempo computacional da </a:t>
            </a:r>
            <a:r>
              <a:rPr lang="pt-BR" dirty="0" err="1" smtClean="0"/>
              <a:t>Heap</a:t>
            </a:r>
            <a:r>
              <a:rPr lang="pt-BR" dirty="0" smtClean="0"/>
              <a:t> de Fibonacci é </a:t>
            </a:r>
            <a:r>
              <a:rPr lang="pt-BR" i="1" dirty="0"/>
              <a:t>O</a:t>
            </a:r>
            <a:r>
              <a:rPr lang="pt-BR" dirty="0"/>
              <a:t>(|</a:t>
            </a:r>
            <a:r>
              <a:rPr lang="pt-BR" i="1" dirty="0"/>
              <a:t>V </a:t>
            </a:r>
            <a:r>
              <a:rPr lang="pt-BR" dirty="0"/>
              <a:t>| </a:t>
            </a:r>
            <a:r>
              <a:rPr lang="pt-BR" dirty="0" err="1"/>
              <a:t>lg</a:t>
            </a:r>
            <a:r>
              <a:rPr lang="pt-BR" dirty="0"/>
              <a:t> |</a:t>
            </a:r>
            <a:r>
              <a:rPr lang="pt-BR" i="1" dirty="0"/>
              <a:t>V </a:t>
            </a:r>
            <a:r>
              <a:rPr lang="pt-BR" dirty="0"/>
              <a:t>| + |</a:t>
            </a:r>
            <a:r>
              <a:rPr lang="pt-BR" i="1" dirty="0"/>
              <a:t>E</a:t>
            </a:r>
            <a:r>
              <a:rPr lang="pt-BR" dirty="0" smtClean="0"/>
              <a:t>|);</a:t>
            </a:r>
          </a:p>
          <a:p>
            <a:endParaRPr lang="pt-BR" dirty="0"/>
          </a:p>
          <a:p>
            <a:r>
              <a:rPr lang="pt-BR" dirty="0" smtClean="0"/>
              <a:t>Para todas as nossas instâncias </a:t>
            </a:r>
            <a:r>
              <a:rPr lang="pt-BR" dirty="0"/>
              <a:t>|</a:t>
            </a:r>
            <a:r>
              <a:rPr lang="pt-BR" i="1" dirty="0"/>
              <a:t>E</a:t>
            </a:r>
            <a:r>
              <a:rPr lang="pt-BR" dirty="0"/>
              <a:t>| </a:t>
            </a:r>
            <a:r>
              <a:rPr lang="pt-BR" i="1" dirty="0"/>
              <a:t>&gt; </a:t>
            </a:r>
            <a:r>
              <a:rPr lang="pt-BR" dirty="0"/>
              <a:t>|</a:t>
            </a:r>
            <a:r>
              <a:rPr lang="pt-BR" i="1" dirty="0"/>
              <a:t>V </a:t>
            </a:r>
            <a:r>
              <a:rPr lang="pt-BR" dirty="0" smtClean="0"/>
              <a:t>|;</a:t>
            </a:r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Análise dos resultados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30070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Conforme </a:t>
            </a:r>
            <a:r>
              <a:rPr lang="pt-BR" dirty="0"/>
              <a:t>também constatado por </a:t>
            </a:r>
            <a:r>
              <a:rPr lang="pt-BR" dirty="0" err="1"/>
              <a:t>Larkin</a:t>
            </a:r>
            <a:r>
              <a:rPr lang="pt-BR" dirty="0"/>
              <a:t>, </a:t>
            </a:r>
            <a:r>
              <a:rPr lang="pt-BR" dirty="0" err="1"/>
              <a:t>Sen</a:t>
            </a:r>
            <a:r>
              <a:rPr lang="pt-BR" dirty="0"/>
              <a:t> e </a:t>
            </a:r>
            <a:r>
              <a:rPr lang="pt-BR" dirty="0" err="1"/>
              <a:t>Tarjan</a:t>
            </a:r>
            <a:r>
              <a:rPr lang="pt-BR" dirty="0"/>
              <a:t> (2014), a </a:t>
            </a:r>
            <a:r>
              <a:rPr lang="pt-BR" dirty="0" smtClean="0"/>
              <a:t>aplicação prática </a:t>
            </a:r>
            <a:r>
              <a:rPr lang="pt-BR" dirty="0"/>
              <a:t>das estruturas de dados nem sempre corresponde a esperada descrita na </a:t>
            </a:r>
            <a:r>
              <a:rPr lang="pt-BR" dirty="0" smtClean="0"/>
              <a:t>teoria;</a:t>
            </a:r>
          </a:p>
          <a:p>
            <a:endParaRPr lang="pt-BR" dirty="0"/>
          </a:p>
          <a:p>
            <a:r>
              <a:rPr lang="pt-BR" dirty="0" smtClean="0"/>
              <a:t>Estrutura </a:t>
            </a:r>
            <a:r>
              <a:rPr lang="pt-BR" dirty="0"/>
              <a:t>de dados </a:t>
            </a:r>
            <a:r>
              <a:rPr lang="pt-BR" dirty="0" err="1"/>
              <a:t>heaps</a:t>
            </a:r>
            <a:r>
              <a:rPr lang="pt-BR" dirty="0"/>
              <a:t> baseadas em </a:t>
            </a:r>
            <a:r>
              <a:rPr lang="pt-BR" dirty="0" smtClean="0"/>
              <a:t>vetor são</a:t>
            </a:r>
            <a:r>
              <a:rPr lang="pt-BR" dirty="0"/>
              <a:t>, na prática, mais eficientes do que a </a:t>
            </a:r>
            <a:r>
              <a:rPr lang="pt-BR" dirty="0" err="1"/>
              <a:t>Heap</a:t>
            </a:r>
            <a:r>
              <a:rPr lang="pt-BR" dirty="0"/>
              <a:t> de </a:t>
            </a:r>
            <a:r>
              <a:rPr lang="pt-BR" dirty="0" smtClean="0"/>
              <a:t>Fibonacci.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Análise dos resultados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27223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BR" dirty="0" smtClean="0"/>
              <a:t>Dijkstra </a:t>
            </a:r>
            <a:r>
              <a:rPr lang="pt-BR" dirty="0" err="1" smtClean="0"/>
              <a:t>Heap</a:t>
            </a:r>
            <a:r>
              <a:rPr lang="pt-BR" dirty="0" smtClean="0"/>
              <a:t> Binário foi que obteve melhor tempo;</a:t>
            </a:r>
          </a:p>
          <a:p>
            <a:endParaRPr lang="pt-BR" dirty="0"/>
          </a:p>
          <a:p>
            <a:r>
              <a:rPr lang="pt-BR" dirty="0" smtClean="0"/>
              <a:t>Superou o </a:t>
            </a:r>
            <a:r>
              <a:rPr lang="pt-BR" dirty="0" err="1" smtClean="0"/>
              <a:t>Heap</a:t>
            </a:r>
            <a:r>
              <a:rPr lang="pt-BR" dirty="0" smtClean="0"/>
              <a:t> de Fibonacci, mesmo sendo teoricamente mais lento do que este;</a:t>
            </a:r>
          </a:p>
          <a:p>
            <a:endParaRPr lang="pt-BR" dirty="0"/>
          </a:p>
          <a:p>
            <a:r>
              <a:rPr lang="pt-BR" dirty="0" smtClean="0"/>
              <a:t>Dijkstra canônico elevou um tempo consideravelmente alto, sendo inapropriado para aplicações práticas como sistema de ponto global (</a:t>
            </a:r>
            <a:r>
              <a:rPr lang="pt-BR" i="1" dirty="0" smtClean="0"/>
              <a:t>GPS</a:t>
            </a:r>
            <a:r>
              <a:rPr lang="pt-BR" dirty="0" smtClean="0"/>
              <a:t>);</a:t>
            </a:r>
          </a:p>
          <a:p>
            <a:endParaRPr lang="pt-BR" dirty="0"/>
          </a:p>
          <a:p>
            <a:r>
              <a:rPr lang="pt-BR" dirty="0" smtClean="0"/>
              <a:t>Sua implementação é recomendada apenas para fins de aprendizagem e entendimento do algoritmo;</a:t>
            </a:r>
          </a:p>
          <a:p>
            <a:endParaRPr lang="pt-BR" dirty="0"/>
          </a:p>
          <a:p>
            <a:r>
              <a:rPr lang="pt-BR" dirty="0" err="1" smtClean="0"/>
              <a:t>Heap</a:t>
            </a:r>
            <a:r>
              <a:rPr lang="pt-BR" dirty="0" smtClean="0"/>
              <a:t> de Fibonacci é de difícil implementação e suscetível a erros de programação;</a:t>
            </a:r>
          </a:p>
          <a:p>
            <a:endParaRPr lang="pt-BR" dirty="0"/>
          </a:p>
          <a:p>
            <a:r>
              <a:rPr lang="pt-BR" dirty="0" err="1" smtClean="0"/>
              <a:t>Heap</a:t>
            </a:r>
            <a:r>
              <a:rPr lang="pt-BR" dirty="0" smtClean="0"/>
              <a:t> Binário possui implementação simples.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Conclusões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00058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Testes Computacionais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smtClean="0"/>
              <a:t>5.2 </a:t>
            </a:r>
            <a:r>
              <a:rPr lang="pt-BR" dirty="0" smtClean="0"/>
              <a:t>Algoritmo A*</a:t>
            </a:r>
          </a:p>
          <a:p>
            <a:endParaRPr lang="pt-BR" dirty="0"/>
          </a:p>
          <a:p>
            <a:r>
              <a:rPr lang="pt-BR" dirty="0" smtClean="0"/>
              <a:t>5.3 Algoritmos Dinâmicos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04302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Para o algoritmo A* foram medidos os tempos computacionais de cada versão, o número de vértices abertos (NVA) médio e a qualidade da solução para a heurística não-admissível.</a:t>
            </a:r>
            <a:endParaRPr lang="pt-BR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Algoritmo A*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32989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118294"/>
            <a:ext cx="8229600" cy="1251650"/>
          </a:xfr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Algoritmo A*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98610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 smtClean="0"/>
              <a:t>Para os testes, foi utilizada as seguintes heurísticas:</a:t>
            </a:r>
          </a:p>
          <a:p>
            <a:endParaRPr lang="pt-BR" sz="2400" dirty="0" smtClean="0"/>
          </a:p>
          <a:p>
            <a:pPr lvl="1"/>
            <a:r>
              <a:rPr lang="pt-BR" sz="2000" dirty="0" smtClean="0"/>
              <a:t>Distância Euclidiana (admissível):</a:t>
            </a:r>
          </a:p>
          <a:p>
            <a:pPr lvl="1"/>
            <a:endParaRPr lang="pt-BR" sz="2000" dirty="0"/>
          </a:p>
          <a:p>
            <a:pPr lvl="1"/>
            <a:endParaRPr lang="pt-BR" sz="2000" dirty="0" smtClean="0"/>
          </a:p>
          <a:p>
            <a:pPr lvl="1"/>
            <a:endParaRPr lang="pt-BR" sz="2000" dirty="0" smtClean="0"/>
          </a:p>
          <a:p>
            <a:pPr lvl="1"/>
            <a:endParaRPr lang="pt-BR" sz="2000" dirty="0"/>
          </a:p>
          <a:p>
            <a:pPr lvl="1"/>
            <a:r>
              <a:rPr lang="pt-BR" sz="2000" dirty="0" smtClean="0"/>
              <a:t>Distância Manhattan (não-admissível):</a:t>
            </a:r>
            <a:endParaRPr lang="pt-BR" sz="2000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Algoritmo A*</a:t>
            </a:r>
            <a:endParaRPr lang="pt-BR" dirty="0"/>
          </a:p>
        </p:txBody>
      </p:sp>
      <p:pic>
        <p:nvPicPr>
          <p:cNvPr id="1027" name="Picture 3" descr="C:\Users\SHOPPE\AppData\Desktop\Trabalhos\Projeto de Graduação\Apresentação\Admissive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037857"/>
            <a:ext cx="5472608" cy="1065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SHOPPE\AppData\Desktop\Trabalhos\Projeto de Graduação\Apresentação\não-adimissive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5085184"/>
            <a:ext cx="4371975" cy="90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8859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032726"/>
            <a:ext cx="8229600" cy="1422786"/>
          </a:xfr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Algoritmo A*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15703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Algoritmo A*</a:t>
            </a:r>
            <a:endParaRPr lang="pt-BR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0848" y="2814201"/>
            <a:ext cx="5442304" cy="1859835"/>
          </a:xfrm>
        </p:spPr>
      </p:pic>
    </p:spTree>
    <p:extLst>
      <p:ext uri="{BB962C8B-B14F-4D97-AF65-F5344CB8AC3E}">
        <p14:creationId xmlns:p14="http://schemas.microsoft.com/office/powerpoint/2010/main" val="2346504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442" y="1481138"/>
            <a:ext cx="6025115" cy="4525962"/>
          </a:xfr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Algoritmo de Dijkstra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11533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Algoritmo A*</a:t>
            </a:r>
            <a:endParaRPr lang="pt-BR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977761"/>
            <a:ext cx="8229600" cy="1532715"/>
          </a:xfrm>
        </p:spPr>
      </p:pic>
    </p:spTree>
    <p:extLst>
      <p:ext uri="{BB962C8B-B14F-4D97-AF65-F5344CB8AC3E}">
        <p14:creationId xmlns:p14="http://schemas.microsoft.com/office/powerpoint/2010/main" val="649361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sz="2400" dirty="0" smtClean="0"/>
              <a:t>O algoritmo A* teve </a:t>
            </a:r>
            <a:r>
              <a:rPr lang="pt-BR" sz="2400" dirty="0"/>
              <a:t>um </a:t>
            </a:r>
            <a:r>
              <a:rPr lang="pt-BR" sz="2400" dirty="0" smtClean="0"/>
              <a:t>desempenho computacional </a:t>
            </a:r>
            <a:r>
              <a:rPr lang="pt-BR" sz="2400" dirty="0"/>
              <a:t>melhor do que o algoritmo </a:t>
            </a:r>
            <a:r>
              <a:rPr lang="pt-BR" sz="2400" dirty="0" smtClean="0"/>
              <a:t>Dijkstra, inclusive sobre o Dijkstra Adaptado;</a:t>
            </a:r>
          </a:p>
          <a:p>
            <a:endParaRPr lang="pt-BR" sz="2400" dirty="0"/>
          </a:p>
          <a:p>
            <a:r>
              <a:rPr lang="pt-BR" sz="2400" dirty="0" smtClean="0"/>
              <a:t>O resultado </a:t>
            </a:r>
            <a:r>
              <a:rPr lang="pt-BR" sz="2400" dirty="0"/>
              <a:t>está diretamente ligado ao </a:t>
            </a:r>
            <a:r>
              <a:rPr lang="pt-BR" sz="2400" dirty="0" smtClean="0"/>
              <a:t>número de </a:t>
            </a:r>
            <a:r>
              <a:rPr lang="pt-BR" sz="2400" dirty="0"/>
              <a:t>vértices abertos por cada </a:t>
            </a:r>
            <a:r>
              <a:rPr lang="pt-BR" sz="2400" dirty="0" smtClean="0"/>
              <a:t>algoritmo;</a:t>
            </a:r>
          </a:p>
          <a:p>
            <a:endParaRPr lang="pt-BR" sz="2400" dirty="0"/>
          </a:p>
          <a:p>
            <a:r>
              <a:rPr lang="pt-BR" sz="2400" dirty="0" smtClean="0"/>
              <a:t>O </a:t>
            </a:r>
            <a:r>
              <a:rPr lang="pt-BR" sz="2400" dirty="0"/>
              <a:t>que obteve menor tempo computacional foi </a:t>
            </a:r>
            <a:r>
              <a:rPr lang="pt-BR" sz="2400" dirty="0" smtClean="0"/>
              <a:t>o algoritmo </a:t>
            </a:r>
            <a:r>
              <a:rPr lang="pt-BR" sz="2400" dirty="0"/>
              <a:t>A* aplicando a heurística não-admissível Distância </a:t>
            </a:r>
            <a:r>
              <a:rPr lang="pt-BR" sz="2400" dirty="0" smtClean="0"/>
              <a:t>Manhattan;</a:t>
            </a:r>
          </a:p>
          <a:p>
            <a:endParaRPr lang="pt-BR" sz="2400" dirty="0"/>
          </a:p>
          <a:p>
            <a:r>
              <a:rPr lang="pt-BR" sz="2400" dirty="0" smtClean="0"/>
              <a:t>A qualidade da solução do A* não-admissível girou em torno de 4%.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Análise dos resultados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62210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pt-BR" dirty="0"/>
              <a:t>O algoritmo A* mostra ser um ótimo algoritmo para o cálculo de menor </a:t>
            </a:r>
            <a:r>
              <a:rPr lang="pt-BR" dirty="0" smtClean="0"/>
              <a:t>caminho entre </a:t>
            </a:r>
            <a:r>
              <a:rPr lang="pt-BR" dirty="0"/>
              <a:t>dois </a:t>
            </a:r>
            <a:r>
              <a:rPr lang="pt-BR" dirty="0" smtClean="0"/>
              <a:t>vértices;</a:t>
            </a:r>
          </a:p>
          <a:p>
            <a:endParaRPr lang="pt-BR" dirty="0"/>
          </a:p>
          <a:p>
            <a:r>
              <a:rPr lang="pt-BR" dirty="0" smtClean="0"/>
              <a:t>Sua implementação é simples e é praticamente um Dijkstra Adaptado;</a:t>
            </a:r>
          </a:p>
          <a:p>
            <a:endParaRPr lang="pt-BR" dirty="0"/>
          </a:p>
          <a:p>
            <a:r>
              <a:rPr lang="pt-BR" dirty="0" smtClean="0"/>
              <a:t>Para </a:t>
            </a:r>
            <a:r>
              <a:rPr lang="pt-BR" dirty="0"/>
              <a:t>a garantia do melhor caminho como o algoritmo </a:t>
            </a:r>
            <a:r>
              <a:rPr lang="pt-BR" dirty="0" smtClean="0"/>
              <a:t>de Dijkstra </a:t>
            </a:r>
            <a:r>
              <a:rPr lang="pt-BR" dirty="0"/>
              <a:t>o </a:t>
            </a:r>
            <a:r>
              <a:rPr lang="pt-BR" dirty="0" smtClean="0"/>
              <a:t>faz, é obrigatório o uso de heurística admissível;</a:t>
            </a:r>
          </a:p>
          <a:p>
            <a:endParaRPr lang="pt-BR" dirty="0"/>
          </a:p>
          <a:p>
            <a:r>
              <a:rPr lang="pt-BR" dirty="0" smtClean="0"/>
              <a:t>O método Manhattan mostra um bom resultado para aplicações que não exigem o melhor caminho, tendo a qualidade da solução girado </a:t>
            </a:r>
            <a:r>
              <a:rPr lang="pt-BR" smtClean="0"/>
              <a:t>em torno de 4%.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Conclusões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46309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Testes Computacionais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5.3 </a:t>
            </a:r>
            <a:r>
              <a:rPr lang="pt-BR" dirty="0" smtClean="0"/>
              <a:t>Algoritmos Dinâmicos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6238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Será afixado </a:t>
            </a:r>
            <a:r>
              <a:rPr lang="pt-BR" dirty="0" smtClean="0"/>
              <a:t>um conjunto </a:t>
            </a:r>
            <a:r>
              <a:rPr lang="pt-BR" dirty="0"/>
              <a:t>arbitrário de </a:t>
            </a:r>
            <a:r>
              <a:rPr lang="pt-BR" i="1" dirty="0"/>
              <a:t> </a:t>
            </a:r>
            <a:r>
              <a:rPr lang="pt-BR" dirty="0"/>
              <a:t>e será medido quanto tempo o algoritmo ARA* acha uma </a:t>
            </a:r>
            <a:r>
              <a:rPr lang="pt-BR" dirty="0" smtClean="0"/>
              <a:t>solução (mesmo </a:t>
            </a:r>
            <a:r>
              <a:rPr lang="pt-BR" dirty="0"/>
              <a:t>não sendo a ótima) para aquele determinado </a:t>
            </a:r>
            <a:r>
              <a:rPr lang="pt-BR" i="1" dirty="0"/>
              <a:t> </a:t>
            </a:r>
            <a:r>
              <a:rPr lang="pt-BR" dirty="0"/>
              <a:t>e comparar com o tempo que </a:t>
            </a:r>
            <a:r>
              <a:rPr lang="pt-BR" dirty="0" smtClean="0"/>
              <a:t>o algoritmo </a:t>
            </a:r>
            <a:r>
              <a:rPr lang="pt-BR" dirty="0"/>
              <a:t>A* acha uma solução </a:t>
            </a:r>
            <a:r>
              <a:rPr lang="pt-BR" dirty="0" smtClean="0"/>
              <a:t>ótima, </a:t>
            </a:r>
            <a:r>
              <a:rPr lang="pt-BR" dirty="0"/>
              <a:t>além do número médio de vértices abertos</a:t>
            </a:r>
            <a:r>
              <a:rPr lang="pt-BR" dirty="0" smtClean="0"/>
              <a:t>;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ARA*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61627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53528"/>
            <a:ext cx="8229600" cy="4381181"/>
          </a:xfr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ARA*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78293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ARA* possui um ganho no </a:t>
            </a:r>
            <a:r>
              <a:rPr lang="pt-BR" dirty="0" smtClean="0"/>
              <a:t>tempo consideravelmente alto;</a:t>
            </a:r>
          </a:p>
          <a:p>
            <a:endParaRPr lang="pt-BR" dirty="0"/>
          </a:p>
          <a:p>
            <a:r>
              <a:rPr lang="pt-BR" dirty="0"/>
              <a:t>É </a:t>
            </a:r>
            <a:r>
              <a:rPr lang="pt-BR" dirty="0" smtClean="0"/>
              <a:t>notável </a:t>
            </a:r>
            <a:r>
              <a:rPr lang="pt-BR" dirty="0"/>
              <a:t>quantidade reduzida de vértices abertos pelo ARA*, mostrando </a:t>
            </a:r>
            <a:r>
              <a:rPr lang="pt-BR" dirty="0" smtClean="0"/>
              <a:t>que de </a:t>
            </a:r>
            <a:r>
              <a:rPr lang="pt-BR" dirty="0"/>
              <a:t>fato o uso da heurística inflada “poda” mais ainda os </a:t>
            </a:r>
            <a:r>
              <a:rPr lang="pt-BR" dirty="0" smtClean="0"/>
              <a:t>vértices </a:t>
            </a:r>
            <a:r>
              <a:rPr lang="pt-BR" dirty="0"/>
              <a:t>a serem visitados </a:t>
            </a:r>
            <a:r>
              <a:rPr lang="pt-BR" dirty="0" smtClean="0"/>
              <a:t>com relação </a:t>
            </a:r>
            <a:r>
              <a:rPr lang="pt-BR" dirty="0"/>
              <a:t>ao A</a:t>
            </a:r>
            <a:r>
              <a:rPr lang="pt-BR" dirty="0" smtClean="0"/>
              <a:t>*.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ARA* - análise dos resultados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91098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AD*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31869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884" y="1481138"/>
            <a:ext cx="7136231" cy="4525962"/>
          </a:xfr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AD*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97847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Em geral, </a:t>
            </a:r>
            <a:r>
              <a:rPr lang="pt-BR" dirty="0"/>
              <a:t>AD* possui um tempo computacional em </a:t>
            </a:r>
            <a:r>
              <a:rPr lang="pt-BR" dirty="0" smtClean="0"/>
              <a:t>geral melhor </a:t>
            </a:r>
            <a:r>
              <a:rPr lang="pt-BR" dirty="0"/>
              <a:t>do que A* quando usado para recalcular a rota em grafos </a:t>
            </a:r>
            <a:r>
              <a:rPr lang="pt-BR" dirty="0" smtClean="0"/>
              <a:t>dinâmicos;</a:t>
            </a:r>
          </a:p>
          <a:p>
            <a:endParaRPr lang="pt-BR" dirty="0"/>
          </a:p>
          <a:p>
            <a:r>
              <a:rPr lang="pt-BR" dirty="0" smtClean="0"/>
              <a:t>Essa </a:t>
            </a:r>
            <a:r>
              <a:rPr lang="pt-BR" dirty="0"/>
              <a:t>diferença foi maior para quando o grafo tem o peso de suas </a:t>
            </a:r>
            <a:r>
              <a:rPr lang="pt-BR" dirty="0" smtClean="0"/>
              <a:t>arestas diminuídos </a:t>
            </a:r>
            <a:r>
              <a:rPr lang="pt-BR" dirty="0"/>
              <a:t>do que quando o peso é </a:t>
            </a:r>
            <a:r>
              <a:rPr lang="pt-BR" dirty="0" smtClean="0"/>
              <a:t>aumentado;</a:t>
            </a:r>
          </a:p>
          <a:p>
            <a:endParaRPr lang="pt-BR" dirty="0"/>
          </a:p>
          <a:p>
            <a:r>
              <a:rPr lang="pt-BR" dirty="0"/>
              <a:t>Isso é justificável, já que a rotina </a:t>
            </a:r>
            <a:r>
              <a:rPr lang="pt-BR" dirty="0" smtClean="0"/>
              <a:t>de tratamento </a:t>
            </a:r>
            <a:r>
              <a:rPr lang="pt-BR" dirty="0"/>
              <a:t>para arestas com o peso aumentado é mais complexa do que para o </a:t>
            </a:r>
            <a:r>
              <a:rPr lang="pt-BR" dirty="0" smtClean="0"/>
              <a:t>peso diminuído </a:t>
            </a:r>
            <a:r>
              <a:rPr lang="pt-BR" dirty="0"/>
              <a:t>(MOURA; RITT; BURIOL, 2010).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AD* - análise dos resultados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93443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Algoritmo de Dijkstra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2.2 </a:t>
            </a:r>
            <a:r>
              <a:rPr lang="pt-BR" dirty="0"/>
              <a:t>Versões do Algoritmo implementadas e suas Estrutura de Dados</a:t>
            </a:r>
          </a:p>
        </p:txBody>
      </p:sp>
    </p:spTree>
    <p:extLst>
      <p:ext uri="{BB962C8B-B14F-4D97-AF65-F5344CB8AC3E}">
        <p14:creationId xmlns:p14="http://schemas.microsoft.com/office/powerpoint/2010/main" val="3675915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O ganho computacional ocorre mesmo quando não há alteração dos vértices;</a:t>
            </a:r>
          </a:p>
          <a:p>
            <a:endParaRPr lang="pt-BR" dirty="0"/>
          </a:p>
          <a:p>
            <a:r>
              <a:rPr lang="pt-BR" dirty="0" smtClean="0"/>
              <a:t>O </a:t>
            </a:r>
            <a:r>
              <a:rPr lang="pt-BR" dirty="0"/>
              <a:t>número de vértices </a:t>
            </a:r>
            <a:r>
              <a:rPr lang="pt-BR" dirty="0" smtClean="0"/>
              <a:t>abertos pelo </a:t>
            </a:r>
            <a:r>
              <a:rPr lang="pt-BR" dirty="0"/>
              <a:t>AD*, em geral, é menor do que o A</a:t>
            </a:r>
            <a:r>
              <a:rPr lang="pt-BR" dirty="0" smtClean="0"/>
              <a:t>*;</a:t>
            </a:r>
          </a:p>
          <a:p>
            <a:endParaRPr lang="pt-BR" dirty="0"/>
          </a:p>
          <a:p>
            <a:r>
              <a:rPr lang="pt-BR" dirty="0" smtClean="0"/>
              <a:t>O </a:t>
            </a:r>
            <a:r>
              <a:rPr lang="pt-BR" dirty="0"/>
              <a:t>ganho foi maior quando houve </a:t>
            </a:r>
            <a:r>
              <a:rPr lang="pt-BR" dirty="0" smtClean="0"/>
              <a:t>muitas mudanças </a:t>
            </a:r>
            <a:r>
              <a:rPr lang="pt-BR" dirty="0"/>
              <a:t>dos vértices (50%-70%), mostrando que esse algoritmo se adéqua bem a </a:t>
            </a:r>
            <a:r>
              <a:rPr lang="pt-BR" dirty="0" smtClean="0"/>
              <a:t>grandes mudanças </a:t>
            </a:r>
            <a:r>
              <a:rPr lang="pt-BR" dirty="0"/>
              <a:t>no grafo mantendo um bom </a:t>
            </a:r>
            <a:r>
              <a:rPr lang="pt-BR" dirty="0" smtClean="0"/>
              <a:t>desempenho.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AD* - análise dos resultados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70696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O uso do ARA* </a:t>
            </a:r>
            <a:r>
              <a:rPr lang="pt-BR" dirty="0"/>
              <a:t>se torna ideal para </a:t>
            </a:r>
            <a:r>
              <a:rPr lang="pt-BR" dirty="0" smtClean="0"/>
              <a:t>aplicações que </a:t>
            </a:r>
            <a:r>
              <a:rPr lang="pt-BR" dirty="0"/>
              <a:t>necessitam de respostas rápidas e não tem a obrigatoriedade de se ter o </a:t>
            </a:r>
            <a:r>
              <a:rPr lang="pt-BR" dirty="0" smtClean="0"/>
              <a:t>resultado ótimo.</a:t>
            </a:r>
          </a:p>
          <a:p>
            <a:endParaRPr lang="pt-BR" dirty="0" smtClean="0"/>
          </a:p>
          <a:p>
            <a:r>
              <a:rPr lang="pt-BR" dirty="0" smtClean="0"/>
              <a:t>Mais </a:t>
            </a:r>
            <a:r>
              <a:rPr lang="pt-BR" dirty="0"/>
              <a:t>interessante ainda é </a:t>
            </a:r>
            <a:r>
              <a:rPr lang="pt-BR" dirty="0" smtClean="0"/>
              <a:t>que </a:t>
            </a:r>
            <a:r>
              <a:rPr lang="pt-BR" dirty="0"/>
              <a:t>o algoritmo </a:t>
            </a:r>
            <a:r>
              <a:rPr lang="pt-BR" dirty="0" smtClean="0"/>
              <a:t>vai melhorando </a:t>
            </a:r>
            <a:r>
              <a:rPr lang="pt-BR" dirty="0"/>
              <a:t>o resultado a medida que mais tempo de cálculo é permitido pela </a:t>
            </a:r>
            <a:r>
              <a:rPr lang="pt-BR" dirty="0" smtClean="0"/>
              <a:t>aplicação, podendo </a:t>
            </a:r>
            <a:r>
              <a:rPr lang="pt-BR" dirty="0"/>
              <a:t>assim achar um resultado rápido e este pode acabar se tornando ótimo (</a:t>
            </a:r>
            <a:r>
              <a:rPr lang="pt-BR" dirty="0" smtClean="0"/>
              <a:t>quando</a:t>
            </a:r>
            <a:r>
              <a:rPr lang="pt-BR" i="1" dirty="0" smtClean="0"/>
              <a:t> </a:t>
            </a:r>
            <a:r>
              <a:rPr lang="el-GR" i="1" dirty="0" smtClean="0"/>
              <a:t>ε</a:t>
            </a:r>
            <a:r>
              <a:rPr lang="pt-BR" i="1" dirty="0" smtClean="0"/>
              <a:t> </a:t>
            </a:r>
            <a:r>
              <a:rPr lang="pt-BR" dirty="0" smtClean="0"/>
              <a:t>= </a:t>
            </a:r>
            <a:r>
              <a:rPr lang="pt-BR" dirty="0"/>
              <a:t>1).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Conclusões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33142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O uso do ARA* </a:t>
            </a:r>
            <a:r>
              <a:rPr lang="pt-BR" dirty="0"/>
              <a:t>se torna ideal para </a:t>
            </a:r>
            <a:r>
              <a:rPr lang="pt-BR" dirty="0" smtClean="0"/>
              <a:t>aplicações que </a:t>
            </a:r>
            <a:r>
              <a:rPr lang="pt-BR" dirty="0"/>
              <a:t>necessitam de respostas rápidas e não tem a obrigatoriedade de se ter o </a:t>
            </a:r>
            <a:r>
              <a:rPr lang="pt-BR" dirty="0" smtClean="0"/>
              <a:t>resultado ótimo.</a:t>
            </a:r>
          </a:p>
          <a:p>
            <a:endParaRPr lang="pt-BR" dirty="0" smtClean="0"/>
          </a:p>
          <a:p>
            <a:r>
              <a:rPr lang="pt-BR" dirty="0" smtClean="0"/>
              <a:t>Mais </a:t>
            </a:r>
            <a:r>
              <a:rPr lang="pt-BR" dirty="0"/>
              <a:t>interessante ainda é </a:t>
            </a:r>
            <a:r>
              <a:rPr lang="pt-BR" dirty="0" smtClean="0"/>
              <a:t>que </a:t>
            </a:r>
            <a:r>
              <a:rPr lang="pt-BR" dirty="0"/>
              <a:t>o algoritmo </a:t>
            </a:r>
            <a:r>
              <a:rPr lang="pt-BR" dirty="0" smtClean="0"/>
              <a:t>vai melhorando </a:t>
            </a:r>
            <a:r>
              <a:rPr lang="pt-BR" dirty="0"/>
              <a:t>o resultado a medida que mais tempo de cálculo é permitido pela </a:t>
            </a:r>
            <a:r>
              <a:rPr lang="pt-BR" dirty="0" smtClean="0"/>
              <a:t>aplicação, podendo </a:t>
            </a:r>
            <a:r>
              <a:rPr lang="pt-BR" dirty="0"/>
              <a:t>assim achar um resultado rápido e este pode acabar se tornando ótimo (</a:t>
            </a:r>
            <a:r>
              <a:rPr lang="pt-BR" dirty="0" smtClean="0"/>
              <a:t>quando</a:t>
            </a:r>
            <a:r>
              <a:rPr lang="pt-BR" i="1" dirty="0" smtClean="0"/>
              <a:t> </a:t>
            </a:r>
            <a:r>
              <a:rPr lang="el-GR" i="1" dirty="0" smtClean="0"/>
              <a:t>ε</a:t>
            </a:r>
            <a:r>
              <a:rPr lang="pt-BR" i="1" dirty="0" smtClean="0"/>
              <a:t> </a:t>
            </a:r>
            <a:r>
              <a:rPr lang="pt-BR" dirty="0" smtClean="0"/>
              <a:t>= </a:t>
            </a:r>
            <a:r>
              <a:rPr lang="pt-BR" dirty="0"/>
              <a:t>1).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Conclusões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95435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dirty="0"/>
              <a:t>O algoritmo AD*, que na verdade é uma adaptação do ARA*, mostrou-se </a:t>
            </a:r>
            <a:r>
              <a:rPr lang="pt-BR" dirty="0" smtClean="0"/>
              <a:t>um excelente </a:t>
            </a:r>
            <a:r>
              <a:rPr lang="pt-BR" dirty="0"/>
              <a:t>algoritmo para grafos dinâmicos conseguindo superar em tempo </a:t>
            </a:r>
            <a:r>
              <a:rPr lang="pt-BR" dirty="0" smtClean="0"/>
              <a:t>computacional o </a:t>
            </a:r>
            <a:r>
              <a:rPr lang="pt-BR" dirty="0"/>
              <a:t>algoritmo A</a:t>
            </a:r>
            <a:r>
              <a:rPr lang="pt-BR" dirty="0" smtClean="0"/>
              <a:t>*;</a:t>
            </a:r>
          </a:p>
          <a:p>
            <a:endParaRPr lang="pt-BR" dirty="0"/>
          </a:p>
          <a:p>
            <a:r>
              <a:rPr lang="pt-BR" dirty="0"/>
              <a:t>Mas o uso do AD* só deve mesmo ser usado para grafos dinâmicos já que </a:t>
            </a:r>
            <a:r>
              <a:rPr lang="pt-BR" dirty="0" smtClean="0"/>
              <a:t>sua implementação </a:t>
            </a:r>
            <a:r>
              <a:rPr lang="pt-BR" dirty="0"/>
              <a:t>é complexa e suscetível a erros de </a:t>
            </a:r>
            <a:r>
              <a:rPr lang="pt-BR" dirty="0" smtClean="0"/>
              <a:t>programação; </a:t>
            </a:r>
          </a:p>
          <a:p>
            <a:r>
              <a:rPr lang="pt-BR" dirty="0" smtClean="0"/>
              <a:t>Para grafos estáticos</a:t>
            </a:r>
            <a:r>
              <a:rPr lang="pt-BR" dirty="0"/>
              <a:t>, é mais recomendado o uso dos algoritmos Dijkstra e o A*.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Conclusões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95435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Considerações Finais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22577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/>
              <a:t>Neste trabalho foram realizados estudos de algoritmos de caminho mínimo </a:t>
            </a:r>
            <a:r>
              <a:rPr lang="pt-BR" dirty="0" smtClean="0"/>
              <a:t>para grafos </a:t>
            </a:r>
            <a:r>
              <a:rPr lang="pt-BR" dirty="0"/>
              <a:t>estáticos e dinâmicos, abordando seus funcionamentos, suas estratégias e o </a:t>
            </a:r>
            <a:r>
              <a:rPr lang="pt-BR" dirty="0" smtClean="0"/>
              <a:t>impacto que </a:t>
            </a:r>
            <a:r>
              <a:rPr lang="pt-BR" dirty="0"/>
              <a:t>o uso de determinadas estruturas de dados </a:t>
            </a:r>
            <a:r>
              <a:rPr lang="pt-BR" dirty="0" smtClean="0"/>
              <a:t>ocasionam;</a:t>
            </a:r>
          </a:p>
          <a:p>
            <a:endParaRPr lang="pt-BR" dirty="0"/>
          </a:p>
          <a:p>
            <a:r>
              <a:rPr lang="pt-BR" dirty="0"/>
              <a:t>Foram estudados os algoritmos de Dijkstra, busca A*, </a:t>
            </a:r>
            <a:r>
              <a:rPr lang="pt-BR" dirty="0" smtClean="0"/>
              <a:t>ARA* </a:t>
            </a:r>
            <a:r>
              <a:rPr lang="pt-BR" dirty="0"/>
              <a:t>e o </a:t>
            </a:r>
            <a:r>
              <a:rPr lang="pt-BR" dirty="0" smtClean="0"/>
              <a:t>AD*;</a:t>
            </a:r>
          </a:p>
          <a:p>
            <a:endParaRPr lang="pt-BR" dirty="0"/>
          </a:p>
          <a:p>
            <a:r>
              <a:rPr lang="pt-BR" dirty="0" smtClean="0"/>
              <a:t>Os testes foram realizados sobre instâncias que </a:t>
            </a:r>
            <a:r>
              <a:rPr lang="pt-BR" dirty="0"/>
              <a:t>que representam malhas </a:t>
            </a:r>
            <a:r>
              <a:rPr lang="pt-BR" dirty="0" smtClean="0"/>
              <a:t>rodoviárias reais;</a:t>
            </a:r>
          </a:p>
          <a:p>
            <a:endParaRPr lang="pt-BR" dirty="0"/>
          </a:p>
          <a:p>
            <a:r>
              <a:rPr lang="pt-BR" dirty="0" smtClean="0"/>
              <a:t>A ordem de grandeza do número de vértices e arestas dessas instâncias foram de 100.000 a 1.000.000;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Considerações finais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76882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Este trabalho constatou que:</a:t>
            </a:r>
          </a:p>
          <a:p>
            <a:pPr lvl="1"/>
            <a:r>
              <a:rPr lang="pt-BR" sz="2400" dirty="0" smtClean="0"/>
              <a:t>A escolha </a:t>
            </a:r>
            <a:r>
              <a:rPr lang="pt-BR" sz="2400" dirty="0"/>
              <a:t>de uma determinada estrutura de </a:t>
            </a:r>
            <a:r>
              <a:rPr lang="pt-BR" sz="2400" dirty="0" smtClean="0"/>
              <a:t>dados impacta </a:t>
            </a:r>
            <a:r>
              <a:rPr lang="pt-BR" sz="2400" dirty="0"/>
              <a:t>fortemente no desempenho do </a:t>
            </a:r>
            <a:r>
              <a:rPr lang="pt-BR" sz="2400" dirty="0" smtClean="0"/>
              <a:t>algoritmo;</a:t>
            </a:r>
          </a:p>
          <a:p>
            <a:pPr lvl="1"/>
            <a:r>
              <a:rPr lang="pt-BR" sz="2400" dirty="0" smtClean="0"/>
              <a:t>Nem sempre estruturas de dados que possuem tempo computacional melhor do que outras na teoria, se confirma na prática;</a:t>
            </a:r>
          </a:p>
          <a:p>
            <a:pPr lvl="1"/>
            <a:r>
              <a:rPr lang="pt-BR" sz="2400" dirty="0" smtClean="0"/>
              <a:t>O </a:t>
            </a:r>
            <a:r>
              <a:rPr lang="pt-BR" sz="2400" dirty="0"/>
              <a:t>algoritmo A*, em geral, tem um desempenho melhor do </a:t>
            </a:r>
            <a:r>
              <a:rPr lang="pt-BR" sz="2400" dirty="0" smtClean="0"/>
              <a:t>que o </a:t>
            </a:r>
            <a:r>
              <a:rPr lang="pt-BR" sz="2400" dirty="0"/>
              <a:t>algoritmo de </a:t>
            </a:r>
            <a:r>
              <a:rPr lang="pt-BR" sz="2400" dirty="0" smtClean="0"/>
              <a:t>Dijkstra;</a:t>
            </a:r>
          </a:p>
          <a:p>
            <a:pPr lvl="1"/>
            <a:r>
              <a:rPr lang="pt-BR" sz="2400" dirty="0"/>
              <a:t>O</a:t>
            </a:r>
            <a:r>
              <a:rPr lang="pt-BR" sz="2400" dirty="0" smtClean="0"/>
              <a:t> </a:t>
            </a:r>
            <a:r>
              <a:rPr lang="pt-BR" sz="2400" dirty="0"/>
              <a:t>uso de heurísticas não-admissíveis, apesar de se perder a </a:t>
            </a:r>
            <a:r>
              <a:rPr lang="pt-BR" sz="2400" dirty="0" smtClean="0"/>
              <a:t>garantia do </a:t>
            </a:r>
            <a:r>
              <a:rPr lang="pt-BR" sz="2400" dirty="0"/>
              <a:t>resultado ótimo, obtêm bons ganhos de </a:t>
            </a:r>
            <a:r>
              <a:rPr lang="pt-BR" sz="2400" dirty="0" smtClean="0"/>
              <a:t>tempos computacionais;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Considerações finais</a:t>
            </a:r>
          </a:p>
        </p:txBody>
      </p:sp>
    </p:spTree>
    <p:extLst>
      <p:ext uri="{BB962C8B-B14F-4D97-AF65-F5344CB8AC3E}">
        <p14:creationId xmlns:p14="http://schemas.microsoft.com/office/powerpoint/2010/main" val="3476882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pt-BR" sz="2400" dirty="0"/>
              <a:t>Para os </a:t>
            </a:r>
            <a:r>
              <a:rPr lang="pt-BR" sz="2400" dirty="0" smtClean="0"/>
              <a:t>algoritmos dinâmicos</a:t>
            </a:r>
            <a:r>
              <a:rPr lang="pt-BR" sz="2400" dirty="0"/>
              <a:t>, constatou-se que o algoritmo AD* se adéqua muito bem a esse tipo de </a:t>
            </a:r>
            <a:r>
              <a:rPr lang="pt-BR" sz="2400" dirty="0" smtClean="0"/>
              <a:t>grafo;</a:t>
            </a:r>
          </a:p>
          <a:p>
            <a:pPr lvl="1"/>
            <a:r>
              <a:rPr lang="pt-BR" sz="2400" dirty="0"/>
              <a:t>Já </a:t>
            </a:r>
            <a:r>
              <a:rPr lang="pt-BR" sz="2400" dirty="0" smtClean="0"/>
              <a:t>o algoritmo </a:t>
            </a:r>
            <a:r>
              <a:rPr lang="pt-BR" sz="2400" dirty="0"/>
              <a:t>ARA* se mostra muito eficiente para o cálculo rápido de </a:t>
            </a:r>
            <a:r>
              <a:rPr lang="pt-BR" sz="2400" dirty="0" smtClean="0"/>
              <a:t>soluções não </a:t>
            </a:r>
            <a:r>
              <a:rPr lang="pt-BR" sz="2400" dirty="0" err="1" smtClean="0"/>
              <a:t>garantidamente</a:t>
            </a:r>
            <a:r>
              <a:rPr lang="pt-BR" sz="2400" dirty="0" smtClean="0"/>
              <a:t> ótimas, mas que podem ser melhoradas conforme o tempo disponível;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Considerações finais</a:t>
            </a:r>
          </a:p>
        </p:txBody>
      </p:sp>
    </p:spTree>
    <p:extLst>
      <p:ext uri="{BB962C8B-B14F-4D97-AF65-F5344CB8AC3E}">
        <p14:creationId xmlns:p14="http://schemas.microsoft.com/office/powerpoint/2010/main" val="223238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CORMEN, T. H. </a:t>
            </a:r>
            <a:r>
              <a:rPr lang="en-US" i="1" dirty="0"/>
              <a:t>Introduction to algorithms</a:t>
            </a:r>
            <a:r>
              <a:rPr lang="en-US" dirty="0"/>
              <a:t>. [</a:t>
            </a:r>
            <a:r>
              <a:rPr lang="en-US" dirty="0" err="1"/>
              <a:t>S.l.</a:t>
            </a:r>
            <a:r>
              <a:rPr lang="en-US" dirty="0"/>
              <a:t>]: MIT press, </a:t>
            </a:r>
            <a:r>
              <a:rPr lang="en-US" dirty="0" smtClean="0"/>
              <a:t>2009.</a:t>
            </a:r>
            <a:endParaRPr lang="pt-BR" dirty="0"/>
          </a:p>
          <a:p>
            <a:r>
              <a:rPr lang="en-US" dirty="0"/>
              <a:t>DIJKSTRA, E. W. A note on two problems in </a:t>
            </a:r>
            <a:r>
              <a:rPr lang="en-US" dirty="0" err="1"/>
              <a:t>connexion</a:t>
            </a:r>
            <a:r>
              <a:rPr lang="en-US" dirty="0"/>
              <a:t> with graphs. </a:t>
            </a:r>
            <a:r>
              <a:rPr lang="en-US" i="1" dirty="0" err="1" smtClean="0"/>
              <a:t>Numerische</a:t>
            </a:r>
            <a:r>
              <a:rPr lang="en-US" i="1" dirty="0" smtClean="0"/>
              <a:t> </a:t>
            </a:r>
            <a:r>
              <a:rPr lang="pt-BR" i="1" dirty="0" err="1" smtClean="0"/>
              <a:t>mathematik</a:t>
            </a:r>
            <a:r>
              <a:rPr lang="pt-BR" dirty="0"/>
              <a:t>, Springer, v. 1, n. 1, p. 269–271, </a:t>
            </a:r>
            <a:r>
              <a:rPr lang="pt-BR" dirty="0" smtClean="0"/>
              <a:t>1959.</a:t>
            </a:r>
            <a:endParaRPr lang="pt-BR" dirty="0"/>
          </a:p>
          <a:p>
            <a:r>
              <a:rPr lang="en-US" dirty="0"/>
              <a:t>DROZDEK, A. </a:t>
            </a:r>
            <a:r>
              <a:rPr lang="en-US" i="1" dirty="0"/>
              <a:t>Data Structures and algorithms in C++</a:t>
            </a:r>
            <a:r>
              <a:rPr lang="en-US" dirty="0"/>
              <a:t>. [</a:t>
            </a:r>
            <a:r>
              <a:rPr lang="en-US" dirty="0" err="1"/>
              <a:t>S.l.</a:t>
            </a:r>
            <a:r>
              <a:rPr lang="en-US" dirty="0"/>
              <a:t>]: Cengage Learning, 2012.</a:t>
            </a:r>
          </a:p>
          <a:p>
            <a:r>
              <a:rPr lang="en-US" dirty="0" smtClean="0"/>
              <a:t>HART</a:t>
            </a:r>
            <a:r>
              <a:rPr lang="en-US" dirty="0"/>
              <a:t>, P. E.; NILSSON, N. J.; RAPHAEL, B. A formal basis for the </a:t>
            </a:r>
            <a:r>
              <a:rPr lang="en-US" dirty="0" smtClean="0"/>
              <a:t>heuristic determination </a:t>
            </a:r>
            <a:r>
              <a:rPr lang="en-US" dirty="0"/>
              <a:t>of minimum cost paths. </a:t>
            </a:r>
            <a:r>
              <a:rPr lang="en-US" i="1" dirty="0"/>
              <a:t>IEEE transactions on Systems Science </a:t>
            </a:r>
            <a:r>
              <a:rPr lang="en-US" i="1" dirty="0" smtClean="0"/>
              <a:t>and </a:t>
            </a:r>
            <a:r>
              <a:rPr lang="pt-BR" i="1" dirty="0" err="1" smtClean="0"/>
              <a:t>Cybernetics</a:t>
            </a:r>
            <a:r>
              <a:rPr lang="pt-BR" dirty="0"/>
              <a:t>, IEEE, v. 4, n. 2, p. 100–107, 1968</a:t>
            </a:r>
            <a:r>
              <a:rPr lang="pt-BR" dirty="0" smtClean="0"/>
              <a:t>.</a:t>
            </a:r>
            <a:endParaRPr lang="pt-BR" dirty="0"/>
          </a:p>
          <a:p>
            <a:r>
              <a:rPr lang="pt-BR" dirty="0"/>
              <a:t>KOENIG, S.; LIKHACHEV, M. D* lite. </a:t>
            </a:r>
            <a:r>
              <a:rPr lang="pt-BR" i="1" dirty="0"/>
              <a:t>AAAI/IAAI</a:t>
            </a:r>
            <a:r>
              <a:rPr lang="pt-BR" dirty="0"/>
              <a:t>, v. 15, </a:t>
            </a:r>
            <a:r>
              <a:rPr lang="pt-BR" dirty="0" smtClean="0"/>
              <a:t>2002.</a:t>
            </a:r>
            <a:endParaRPr lang="pt-BR" dirty="0"/>
          </a:p>
          <a:p>
            <a:r>
              <a:rPr lang="en-US" dirty="0"/>
              <a:t>LARKIN, D. H.; SEN, S.; TARJAN, R. E. A back-to-basics empirical study of </a:t>
            </a:r>
            <a:r>
              <a:rPr lang="en-US" dirty="0" smtClean="0"/>
              <a:t>priority queues</a:t>
            </a:r>
            <a:r>
              <a:rPr lang="en-US" dirty="0"/>
              <a:t>. In: SIAM. </a:t>
            </a:r>
            <a:r>
              <a:rPr lang="en-US" i="1" dirty="0"/>
              <a:t>2014 Proceedings of the Sixteenth Workshop on Algorithm </a:t>
            </a:r>
            <a:r>
              <a:rPr lang="en-US" i="1" dirty="0" smtClean="0"/>
              <a:t>Engineering </a:t>
            </a:r>
            <a:r>
              <a:rPr lang="pt-BR" i="1" dirty="0" err="1" smtClean="0"/>
              <a:t>and</a:t>
            </a:r>
            <a:r>
              <a:rPr lang="pt-BR" i="1" dirty="0" smtClean="0"/>
              <a:t> </a:t>
            </a:r>
            <a:r>
              <a:rPr lang="pt-BR" i="1" dirty="0" err="1"/>
              <a:t>Experiments</a:t>
            </a:r>
            <a:r>
              <a:rPr lang="pt-BR" i="1" dirty="0"/>
              <a:t> (ALENEX)</a:t>
            </a:r>
            <a:r>
              <a:rPr lang="pt-BR" dirty="0"/>
              <a:t>. [</a:t>
            </a:r>
            <a:r>
              <a:rPr lang="pt-BR" dirty="0" err="1"/>
              <a:t>S.l</a:t>
            </a:r>
            <a:r>
              <a:rPr lang="pt-BR" dirty="0"/>
              <a:t>.], 2014. p. </a:t>
            </a:r>
            <a:r>
              <a:rPr lang="pt-BR" dirty="0" smtClean="0"/>
              <a:t>61–72.</a:t>
            </a:r>
            <a:endParaRPr lang="pt-BR" dirty="0"/>
          </a:p>
          <a:p>
            <a:r>
              <a:rPr lang="en-US" dirty="0"/>
              <a:t>LIKHACHEV, M. et al. Anytime search in dynamic graphs. </a:t>
            </a:r>
            <a:r>
              <a:rPr lang="en-US" i="1" dirty="0"/>
              <a:t>Artificial </a:t>
            </a:r>
            <a:r>
              <a:rPr lang="en-US" i="1" dirty="0" smtClean="0"/>
              <a:t>Intelligence</a:t>
            </a:r>
            <a:r>
              <a:rPr lang="en-US" dirty="0" smtClean="0"/>
              <a:t>, </a:t>
            </a:r>
            <a:r>
              <a:rPr lang="pt-BR" dirty="0" err="1" smtClean="0"/>
              <a:t>Elsevier</a:t>
            </a:r>
            <a:r>
              <a:rPr lang="pt-BR" dirty="0"/>
              <a:t>, v. 172, n. 14, p. 1613–1643, </a:t>
            </a:r>
            <a:r>
              <a:rPr lang="pt-BR" dirty="0" smtClean="0"/>
              <a:t>2008.</a:t>
            </a:r>
            <a:endParaRPr lang="pt-BR" dirty="0"/>
          </a:p>
          <a:p>
            <a:r>
              <a:rPr lang="pt-BR" dirty="0"/>
              <a:t>MOURA, L.; RITT, M.; BURIOL, L. S. Estudo experimental de algoritmos em </a:t>
            </a:r>
            <a:r>
              <a:rPr lang="pt-BR" dirty="0" smtClean="0"/>
              <a:t>tempo real </a:t>
            </a:r>
            <a:r>
              <a:rPr lang="pt-BR" dirty="0"/>
              <a:t>de caminho </a:t>
            </a:r>
            <a:r>
              <a:rPr lang="pt-BR" dirty="0" err="1"/>
              <a:t>mınimo</a:t>
            </a:r>
            <a:r>
              <a:rPr lang="pt-BR" dirty="0"/>
              <a:t> ponto a ponto em grafos dinâmicos. </a:t>
            </a:r>
            <a:r>
              <a:rPr lang="pt-BR" i="1" dirty="0"/>
              <a:t>Anais do XLII </a:t>
            </a:r>
            <a:r>
              <a:rPr lang="pt-BR" i="1" dirty="0" smtClean="0"/>
              <a:t>Simpósio Brasileiro </a:t>
            </a:r>
            <a:r>
              <a:rPr lang="pt-BR" i="1" dirty="0"/>
              <a:t>de Pesquisa Operacional, ser. SBPO</a:t>
            </a:r>
            <a:r>
              <a:rPr lang="pt-BR" dirty="0"/>
              <a:t>, 2010. Citado 5 vezes nas páginas 8, 9, </a:t>
            </a:r>
            <a:r>
              <a:rPr lang="pt-BR" dirty="0" smtClean="0"/>
              <a:t>23</a:t>
            </a:r>
          </a:p>
          <a:p>
            <a:r>
              <a:rPr lang="pt-BR" dirty="0"/>
              <a:t>RUSSELL, S. J.; NORVIG, P. </a:t>
            </a:r>
            <a:r>
              <a:rPr lang="pt-BR" i="1" dirty="0"/>
              <a:t>Artificial </a:t>
            </a:r>
            <a:r>
              <a:rPr lang="pt-BR" i="1" dirty="0" err="1"/>
              <a:t>Intelligence</a:t>
            </a:r>
            <a:r>
              <a:rPr lang="pt-BR" i="1" dirty="0"/>
              <a:t>: A </a:t>
            </a:r>
            <a:r>
              <a:rPr lang="pt-BR" i="1" dirty="0" err="1"/>
              <a:t>Modern</a:t>
            </a:r>
            <a:r>
              <a:rPr lang="pt-BR" i="1" dirty="0"/>
              <a:t> Approach</a:t>
            </a:r>
            <a:r>
              <a:rPr lang="pt-BR" dirty="0"/>
              <a:t>. [</a:t>
            </a:r>
            <a:r>
              <a:rPr lang="pt-BR" dirty="0" err="1"/>
              <a:t>S.l</a:t>
            </a:r>
            <a:r>
              <a:rPr lang="pt-BR" dirty="0" smtClean="0"/>
              <a:t>.]:Prentice-Hall</a:t>
            </a:r>
            <a:r>
              <a:rPr lang="pt-BR" dirty="0"/>
              <a:t>, </a:t>
            </a:r>
            <a:r>
              <a:rPr lang="pt-BR" dirty="0" smtClean="0"/>
              <a:t>1995.</a:t>
            </a:r>
            <a:endParaRPr lang="pt-BR" dirty="0"/>
          </a:p>
          <a:p>
            <a:r>
              <a:rPr lang="en-US" dirty="0"/>
              <a:t>STENTZ, A. Optimal and efficient path planning for partially-known environments. </a:t>
            </a:r>
            <a:r>
              <a:rPr lang="en-US" dirty="0" smtClean="0"/>
              <a:t>In: IEEE</a:t>
            </a:r>
            <a:r>
              <a:rPr lang="en-US" dirty="0"/>
              <a:t>. </a:t>
            </a:r>
            <a:r>
              <a:rPr lang="en-US" i="1" dirty="0"/>
              <a:t>Robotics and Automation, 1994. Proceedings., 1994 IEEE International </a:t>
            </a:r>
            <a:r>
              <a:rPr lang="en-US" i="1" dirty="0" smtClean="0"/>
              <a:t>Conference </a:t>
            </a:r>
            <a:r>
              <a:rPr lang="pt-BR" i="1" dirty="0" err="1" smtClean="0"/>
              <a:t>on</a:t>
            </a:r>
            <a:r>
              <a:rPr lang="pt-BR" dirty="0"/>
              <a:t>. [</a:t>
            </a:r>
            <a:r>
              <a:rPr lang="pt-BR" dirty="0" err="1"/>
              <a:t>S.l</a:t>
            </a:r>
            <a:r>
              <a:rPr lang="pt-BR" dirty="0"/>
              <a:t>.], 1994. p. 3310–3317</a:t>
            </a:r>
            <a:r>
              <a:rPr lang="pt-BR" dirty="0" smtClean="0"/>
              <a:t>.</a:t>
            </a:r>
            <a:endParaRPr lang="pt-BR" dirty="0"/>
          </a:p>
          <a:p>
            <a:r>
              <a:rPr lang="pt-BR" dirty="0"/>
              <a:t>ZIVIANI, N. et al. </a:t>
            </a:r>
            <a:r>
              <a:rPr lang="pt-BR" i="1" dirty="0"/>
              <a:t>Projeto de algoritmos: com implementações em Pascal e C</a:t>
            </a:r>
            <a:r>
              <a:rPr lang="pt-BR" dirty="0"/>
              <a:t>. [</a:t>
            </a:r>
            <a:r>
              <a:rPr lang="pt-BR" dirty="0" err="1"/>
              <a:t>S.l</a:t>
            </a:r>
            <a:r>
              <a:rPr lang="pt-BR" dirty="0" smtClean="0"/>
              <a:t>.]: Thomson</a:t>
            </a:r>
            <a:r>
              <a:rPr lang="pt-BR" dirty="0"/>
              <a:t>, 2004. v. 2</a:t>
            </a:r>
            <a:r>
              <a:rPr lang="pt-BR" dirty="0" smtClean="0"/>
              <a:t>.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39712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Neste projeto de graduação foram implementadas três versões do algoritmo </a:t>
            </a:r>
            <a:r>
              <a:rPr lang="pt-BR" dirty="0" smtClean="0"/>
              <a:t>de Dijkstra </a:t>
            </a:r>
            <a:r>
              <a:rPr lang="pt-BR" dirty="0"/>
              <a:t>usando estruturas de </a:t>
            </a:r>
            <a:r>
              <a:rPr lang="pt-BR" dirty="0" smtClean="0"/>
              <a:t>dados diversas:</a:t>
            </a:r>
          </a:p>
          <a:p>
            <a:pPr lvl="1"/>
            <a:r>
              <a:rPr lang="pt-BR" dirty="0"/>
              <a:t>Dijkstra </a:t>
            </a:r>
            <a:r>
              <a:rPr lang="pt-BR" dirty="0" smtClean="0"/>
              <a:t>Canônico;</a:t>
            </a:r>
          </a:p>
          <a:p>
            <a:pPr lvl="1"/>
            <a:r>
              <a:rPr lang="pt-BR" dirty="0" smtClean="0"/>
              <a:t>Dijkstra </a:t>
            </a:r>
            <a:r>
              <a:rPr lang="pt-BR" dirty="0" err="1" smtClean="0"/>
              <a:t>Heap</a:t>
            </a:r>
            <a:r>
              <a:rPr lang="pt-BR" dirty="0" smtClean="0"/>
              <a:t> Binário;</a:t>
            </a:r>
          </a:p>
          <a:p>
            <a:pPr lvl="1"/>
            <a:r>
              <a:rPr lang="pt-BR" dirty="0" smtClean="0"/>
              <a:t>Dijkstra </a:t>
            </a:r>
            <a:r>
              <a:rPr lang="pt-BR" dirty="0" err="1" smtClean="0"/>
              <a:t>Heap</a:t>
            </a:r>
            <a:r>
              <a:rPr lang="pt-BR" dirty="0" smtClean="0"/>
              <a:t> de Fibonacci;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Algoritmo de Dijkstra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05945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Um </a:t>
            </a:r>
            <a:r>
              <a:rPr lang="pt-BR" dirty="0"/>
              <a:t>vetor para armazenar </a:t>
            </a:r>
            <a:r>
              <a:rPr lang="pt-BR" dirty="0" smtClean="0"/>
              <a:t>as distâncias </a:t>
            </a:r>
            <a:r>
              <a:rPr lang="pt-BR" dirty="0"/>
              <a:t>calculadas pelo </a:t>
            </a:r>
            <a:r>
              <a:rPr lang="pt-BR" dirty="0" smtClean="0"/>
              <a:t>algoritmo;</a:t>
            </a:r>
          </a:p>
          <a:p>
            <a:r>
              <a:rPr lang="pt-BR" dirty="0" smtClean="0"/>
              <a:t>Uma busca linear é realizada a cada passo iterativo para se determinar o mínimo;</a:t>
            </a:r>
          </a:p>
          <a:p>
            <a:r>
              <a:rPr lang="pt-BR" dirty="0"/>
              <a:t>A complexidade para </a:t>
            </a:r>
            <a:r>
              <a:rPr lang="pt-BR" dirty="0" smtClean="0"/>
              <a:t>esse caso </a:t>
            </a:r>
            <a:r>
              <a:rPr lang="pt-BR" dirty="0"/>
              <a:t>é O(|V </a:t>
            </a:r>
            <a:r>
              <a:rPr lang="pt-BR" baseline="-25000" dirty="0"/>
              <a:t>2</a:t>
            </a:r>
            <a:r>
              <a:rPr lang="pt-BR" dirty="0" smtClean="0"/>
              <a:t>|) (</a:t>
            </a:r>
            <a:r>
              <a:rPr lang="pt-BR" dirty="0"/>
              <a:t>DROZDEK, 2012).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Dijkstra Canônico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93229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Heaps</a:t>
            </a:r>
            <a:r>
              <a:rPr lang="pt-BR" dirty="0"/>
              <a:t> binárias podem ser descritas como árvores binárias </a:t>
            </a:r>
            <a:r>
              <a:rPr lang="pt-BR" dirty="0" smtClean="0"/>
              <a:t>que possuem </a:t>
            </a:r>
            <a:r>
              <a:rPr lang="pt-BR" dirty="0"/>
              <a:t>as seguintes propriedades (DROZDEK, 2012</a:t>
            </a:r>
            <a:r>
              <a:rPr lang="pt-BR" dirty="0" smtClean="0"/>
              <a:t>):</a:t>
            </a:r>
          </a:p>
          <a:p>
            <a:pPr marL="850392" lvl="1" indent="-457200">
              <a:buFont typeface="+mj-lt"/>
              <a:buAutoNum type="arabicPeriod"/>
            </a:pPr>
            <a:r>
              <a:rPr lang="pt-BR" sz="2400" dirty="0"/>
              <a:t>O valor de cada nodo não é maior do que os valores guardados em cada um de </a:t>
            </a:r>
            <a:r>
              <a:rPr lang="pt-BR" sz="2400" dirty="0" smtClean="0"/>
              <a:t>seus filhos;</a:t>
            </a:r>
          </a:p>
          <a:p>
            <a:pPr marL="850392" lvl="1" indent="-457200">
              <a:buFont typeface="+mj-lt"/>
              <a:buAutoNum type="arabicPeriod"/>
            </a:pPr>
            <a:r>
              <a:rPr lang="pt-BR" sz="2400" dirty="0"/>
              <a:t>A árvore é perfeitamente balanceada, e as folhas no último nível estão todas </a:t>
            </a:r>
            <a:r>
              <a:rPr lang="pt-BR" sz="2400" dirty="0" smtClean="0"/>
              <a:t>posicionadas mais </a:t>
            </a:r>
            <a:r>
              <a:rPr lang="pt-BR" sz="2400" dirty="0"/>
              <a:t>a esquerda.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Dijkstra </a:t>
            </a:r>
            <a:r>
              <a:rPr lang="pt-BR" dirty="0" err="1"/>
              <a:t>Heap</a:t>
            </a:r>
            <a:r>
              <a:rPr lang="pt-BR" dirty="0"/>
              <a:t> Binário</a:t>
            </a:r>
          </a:p>
        </p:txBody>
      </p:sp>
    </p:spTree>
    <p:extLst>
      <p:ext uri="{BB962C8B-B14F-4D97-AF65-F5344CB8AC3E}">
        <p14:creationId xmlns:p14="http://schemas.microsoft.com/office/powerpoint/2010/main" val="2349649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so">
  <a:themeElements>
    <a:clrScheme name="Concurso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so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urso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263</TotalTime>
  <Words>2313</Words>
  <Application>Microsoft Office PowerPoint</Application>
  <PresentationFormat>Apresentação na tela (4:3)</PresentationFormat>
  <Paragraphs>224</Paragraphs>
  <Slides>68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68</vt:i4>
      </vt:variant>
    </vt:vector>
  </HeadingPairs>
  <TitlesOfParts>
    <vt:vector size="69" baseType="lpstr">
      <vt:lpstr>Concurso</vt:lpstr>
      <vt:lpstr>Estudo sobre Algoritmos de Menor Caminho em Grafos</vt:lpstr>
      <vt:lpstr>Algoritmo de Dijkstra</vt:lpstr>
      <vt:lpstr>Algoritmo de Dijkstra</vt:lpstr>
      <vt:lpstr>Algoritmo de Dijkstra</vt:lpstr>
      <vt:lpstr>Algoritmo de Dijkstra</vt:lpstr>
      <vt:lpstr>Algoritmo de Dijkstra</vt:lpstr>
      <vt:lpstr>Algoritmo de Dijkstra</vt:lpstr>
      <vt:lpstr>Dijkstra Canônico</vt:lpstr>
      <vt:lpstr>Dijkstra Heap Binário</vt:lpstr>
      <vt:lpstr>Dijkstra Heap Binário</vt:lpstr>
      <vt:lpstr>Dijkstra Heap Binário</vt:lpstr>
      <vt:lpstr>Dijkstra Heap Binário</vt:lpstr>
      <vt:lpstr>Dijkstra Heap de Fibonacci</vt:lpstr>
      <vt:lpstr>Dijkstra Heap de Fibonacci</vt:lpstr>
      <vt:lpstr>Dijkstra Heap de Fibonacci</vt:lpstr>
      <vt:lpstr>Dijkstra Heap de Fibonacci</vt:lpstr>
      <vt:lpstr>Algoritmo A*</vt:lpstr>
      <vt:lpstr>Algoritmo A*</vt:lpstr>
      <vt:lpstr>Algoritmo A*</vt:lpstr>
      <vt:lpstr>Algoritmo A*</vt:lpstr>
      <vt:lpstr>Algoritmo A*</vt:lpstr>
      <vt:lpstr>Heurísticas</vt:lpstr>
      <vt:lpstr>Algoritmos Dinâmicos</vt:lpstr>
      <vt:lpstr>Grafos Dinâmicos</vt:lpstr>
      <vt:lpstr>Algoritmo ARA*</vt:lpstr>
      <vt:lpstr>Algoritmo ARA*</vt:lpstr>
      <vt:lpstr>Algoritmos Dinâmicos</vt:lpstr>
      <vt:lpstr>Algoritmo AD*</vt:lpstr>
      <vt:lpstr>Algoritmo AD*</vt:lpstr>
      <vt:lpstr>Algoritmo AD*</vt:lpstr>
      <vt:lpstr>Algoritmo AD*</vt:lpstr>
      <vt:lpstr>Testes Computacionais</vt:lpstr>
      <vt:lpstr>Instâncias</vt:lpstr>
      <vt:lpstr>Instâncias</vt:lpstr>
      <vt:lpstr>Algoritmo de Dijkstra</vt:lpstr>
      <vt:lpstr>Algoritmo de Dijkstra</vt:lpstr>
      <vt:lpstr>Algoritmo de Dijkstra</vt:lpstr>
      <vt:lpstr>Algoritmo de Dijkstra</vt:lpstr>
      <vt:lpstr>Algoritmo de Dijkstra</vt:lpstr>
      <vt:lpstr>Análise dos resultados</vt:lpstr>
      <vt:lpstr>Análise dos resultados</vt:lpstr>
      <vt:lpstr>Análise dos resultados</vt:lpstr>
      <vt:lpstr>Conclusões</vt:lpstr>
      <vt:lpstr>Testes Computacionais</vt:lpstr>
      <vt:lpstr>Algoritmo A*</vt:lpstr>
      <vt:lpstr>Algoritmo A*</vt:lpstr>
      <vt:lpstr>Algoritmo A*</vt:lpstr>
      <vt:lpstr>Algoritmo A*</vt:lpstr>
      <vt:lpstr>Algoritmo A*</vt:lpstr>
      <vt:lpstr>Algoritmo A*</vt:lpstr>
      <vt:lpstr>Análise dos resultados</vt:lpstr>
      <vt:lpstr>Conclusões</vt:lpstr>
      <vt:lpstr>Testes Computacionais</vt:lpstr>
      <vt:lpstr>ARA*</vt:lpstr>
      <vt:lpstr>ARA*</vt:lpstr>
      <vt:lpstr>ARA* - análise dos resultados</vt:lpstr>
      <vt:lpstr>AD*</vt:lpstr>
      <vt:lpstr>AD*</vt:lpstr>
      <vt:lpstr>AD* - análise dos resultados</vt:lpstr>
      <vt:lpstr>AD* - análise dos resultados</vt:lpstr>
      <vt:lpstr>Conclusões</vt:lpstr>
      <vt:lpstr>Conclusões</vt:lpstr>
      <vt:lpstr>Conclusões</vt:lpstr>
      <vt:lpstr>Considerações Finais</vt:lpstr>
      <vt:lpstr>Considerações finais</vt:lpstr>
      <vt:lpstr>Considerações finais</vt:lpstr>
      <vt:lpstr>Considerações finais</vt:lpstr>
      <vt:lpstr>Referências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Estudo sobre Algoritmos de Menor Caminho em Grafos</dc:title>
  <dc:creator>PHOPPE</dc:creator>
  <cp:lastModifiedBy>Saulo Hoppe</cp:lastModifiedBy>
  <cp:revision>120</cp:revision>
  <dcterms:created xsi:type="dcterms:W3CDTF">2017-07-31T20:31:32Z</dcterms:created>
  <dcterms:modified xsi:type="dcterms:W3CDTF">2017-08-02T13:46:55Z</dcterms:modified>
</cp:coreProperties>
</file>