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sobre Algoritmos de Menor Caminho em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" y="1481138"/>
            <a:ext cx="731024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56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620580" cy="192081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∈[1,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, sendo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o índice do vetor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o tamanho do vetor.</a:t>
                </a:r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smtClean="0"/>
              <a:t>de inserção</a:t>
            </a:r>
            <a:r>
              <a:rPr lang="pt-BR" dirty="0"/>
              <a:t>, extração de mínimo e reconstrução da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smtClean="0"/>
              <a:t>possuem complexidade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Tempo </a:t>
            </a:r>
            <a:r>
              <a:rPr lang="pt-BR" dirty="0"/>
              <a:t>computacional para este caso é 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|) (</a:t>
            </a:r>
            <a:r>
              <a:rPr lang="pt-BR" dirty="0" smtClean="0"/>
              <a:t>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Heap</a:t>
            </a:r>
            <a:r>
              <a:rPr lang="pt-BR" sz="2000" dirty="0"/>
              <a:t> de Fibonacci consiste de uma coleção de árvores que seguem a regra </a:t>
            </a:r>
            <a:r>
              <a:rPr lang="pt-BR" sz="2000" dirty="0" smtClean="0"/>
              <a:t>de árvore </a:t>
            </a:r>
            <a:r>
              <a:rPr lang="pt-BR" sz="2000" dirty="0" err="1"/>
              <a:t>heap</a:t>
            </a:r>
            <a:r>
              <a:rPr lang="pt-BR" sz="2000" dirty="0"/>
              <a:t> </a:t>
            </a:r>
            <a:r>
              <a:rPr lang="pt-BR" sz="2000" dirty="0" smtClean="0"/>
              <a:t>mínima;</a:t>
            </a:r>
          </a:p>
          <a:p>
            <a:r>
              <a:rPr lang="pt-BR" sz="2000" dirty="0" smtClean="0"/>
              <a:t>Os nós raízes de cada </a:t>
            </a:r>
            <a:r>
              <a:rPr lang="pt-BR" sz="2000" dirty="0"/>
              <a:t>árvore são interligados por uma lista circular duplamente </a:t>
            </a:r>
            <a:r>
              <a:rPr lang="pt-BR" sz="2000" dirty="0" smtClean="0"/>
              <a:t>encadeada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Sua característica é que operações de adição são executadas de uma </a:t>
            </a:r>
            <a:r>
              <a:rPr lang="pt-BR" sz="2000" dirty="0" smtClean="0"/>
              <a:t>maneira “preguiçosa”;</a:t>
            </a:r>
          </a:p>
          <a:p>
            <a:r>
              <a:rPr lang="pt-BR" sz="2000" dirty="0" smtClean="0"/>
              <a:t>Operações de </a:t>
            </a:r>
            <a:r>
              <a:rPr lang="pt-BR" sz="2000" dirty="0"/>
              <a:t>inserção possuem tempo computacional </a:t>
            </a:r>
            <a:r>
              <a:rPr lang="pt-BR" sz="2000" i="1" dirty="0"/>
              <a:t>O</a:t>
            </a:r>
            <a:r>
              <a:rPr lang="pt-BR" sz="2000" dirty="0"/>
              <a:t>(1) (CORMEN, 2009).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82" y="2185364"/>
            <a:ext cx="5213636" cy="31175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3535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de extração de mínimo é mais custoso, o seu tempo computacional é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  <p:pic>
        <p:nvPicPr>
          <p:cNvPr id="2050" name="Picture 2" descr="C:\Users\SHOPPE\AppData\Desktop\Trabalhos\Projeto de Graduação\Apresentação\Heap de Fibonacci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2564904"/>
            <a:ext cx="4764087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tempo computacional de operação de mudança de chave é </a:t>
            </a:r>
            <a:r>
              <a:rPr lang="pt-BR" i="1" dirty="0"/>
              <a:t>O</a:t>
            </a:r>
            <a:r>
              <a:rPr lang="pt-BR" dirty="0"/>
              <a:t>(1) (</a:t>
            </a:r>
            <a:r>
              <a:rPr lang="pt-BR" dirty="0" smtClean="0"/>
              <a:t>CORMEN,2009);</a:t>
            </a:r>
          </a:p>
          <a:p>
            <a:r>
              <a:rPr lang="pt-BR" dirty="0" smtClean="0"/>
              <a:t>O tempo computacional aplicado ao Algoritmo </a:t>
            </a:r>
            <a:r>
              <a:rPr lang="pt-BR" dirty="0"/>
              <a:t>de </a:t>
            </a:r>
            <a:r>
              <a:rPr lang="pt-BR" dirty="0" smtClean="0"/>
              <a:t>Dijkstra é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/>
              <a:t>|) (CORMEN,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2560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smtClean="0"/>
              <a:t>A*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3.1 </a:t>
            </a:r>
            <a:r>
              <a:rPr lang="pt-BR" dirty="0"/>
              <a:t>O </a:t>
            </a:r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smtClean="0"/>
              <a:t>A* </a:t>
            </a:r>
            <a:r>
              <a:rPr lang="pt-BR" dirty="0"/>
              <a:t>é </a:t>
            </a:r>
            <a:r>
              <a:rPr lang="pt-BR" dirty="0" smtClean="0"/>
              <a:t>um algoritmo </a:t>
            </a:r>
            <a:r>
              <a:rPr lang="pt-BR" dirty="0"/>
              <a:t>de busca informada em </a:t>
            </a:r>
            <a:r>
              <a:rPr lang="pt-BR" dirty="0" smtClean="0"/>
              <a:t>grafos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Proposta </a:t>
            </a:r>
            <a:r>
              <a:rPr lang="pt-BR" dirty="0"/>
              <a:t>originalmente em Hart, </a:t>
            </a:r>
            <a:r>
              <a:rPr lang="pt-BR" dirty="0" err="1"/>
              <a:t>Nilsson</a:t>
            </a:r>
            <a:r>
              <a:rPr lang="pt-BR" dirty="0"/>
              <a:t> </a:t>
            </a:r>
            <a:r>
              <a:rPr lang="pt-BR" dirty="0" smtClean="0"/>
              <a:t>e Raphael </a:t>
            </a:r>
            <a:r>
              <a:rPr lang="pt-BR" dirty="0"/>
              <a:t>(1968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</a:t>
            </a:r>
            <a:r>
              <a:rPr lang="pt-BR" dirty="0"/>
              <a:t>ser visto como uma adaptação do algoritmo de </a:t>
            </a:r>
            <a:r>
              <a:rPr lang="pt-BR" dirty="0" smtClean="0"/>
              <a:t>Dijkstra;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117"/>
            <a:ext cx="8229600" cy="28580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2.1 O </a:t>
            </a:r>
            <a:r>
              <a:rPr lang="pt-BR" dirty="0" smtClean="0"/>
              <a:t>Algoritmo</a:t>
            </a:r>
          </a:p>
          <a:p>
            <a:endParaRPr lang="pt-BR" dirty="0" smtClean="0"/>
          </a:p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401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279"/>
            <a:ext cx="8229600" cy="42976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" y="1481138"/>
            <a:ext cx="7803623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chamada de admissível quando seu valor </a:t>
            </a:r>
            <a:r>
              <a:rPr lang="pt-BR" dirty="0" err="1" smtClean="0"/>
              <a:t>garantidamente</a:t>
            </a:r>
            <a:r>
              <a:rPr lang="pt-BR" dirty="0" smtClean="0"/>
              <a:t> não superestima o valor da distância real;</a:t>
            </a:r>
          </a:p>
          <a:p>
            <a:pPr lvl="1"/>
            <a:r>
              <a:rPr lang="pt-BR" dirty="0" smtClean="0"/>
              <a:t>Exemplo: Distância Euclidiana;</a:t>
            </a:r>
          </a:p>
          <a:p>
            <a:pPr lvl="1"/>
            <a:endParaRPr lang="pt-BR" dirty="0"/>
          </a:p>
          <a:p>
            <a:r>
              <a:rPr lang="pt-BR" dirty="0" smtClean="0"/>
              <a:t>Não-admissíveis são aquelas que seu valor pode superestimar o valor da distância real;</a:t>
            </a:r>
          </a:p>
          <a:p>
            <a:pPr lvl="1"/>
            <a:r>
              <a:rPr lang="pt-BR" dirty="0" smtClean="0"/>
              <a:t>Exemplo: Distância Manhattan, Atalho Diagonal;</a:t>
            </a:r>
          </a:p>
          <a:p>
            <a:pPr lvl="1"/>
            <a:endParaRPr lang="pt-BR" dirty="0"/>
          </a:p>
          <a:p>
            <a:r>
              <a:rPr lang="pt-BR" dirty="0" smtClean="0"/>
              <a:t>Só há garantia do cálculo do caminho ótimo quando se usa heurísticas admissíveis </a:t>
            </a:r>
            <a:r>
              <a:rPr lang="pt-BR" dirty="0"/>
              <a:t>(RUSSELL; NORVIG, 1995).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Algoritmo ARA*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apresentados até agora tratam apenas de grafos </a:t>
            </a:r>
            <a:r>
              <a:rPr lang="pt-BR" dirty="0" smtClean="0"/>
              <a:t>estáticos;</a:t>
            </a:r>
          </a:p>
          <a:p>
            <a:r>
              <a:rPr lang="pt-BR" dirty="0" smtClean="0"/>
              <a:t>Situações </a:t>
            </a:r>
            <a:r>
              <a:rPr lang="pt-BR" dirty="0"/>
              <a:t>reais </a:t>
            </a:r>
            <a:r>
              <a:rPr lang="pt-BR" dirty="0" smtClean="0"/>
              <a:t>podem ocorrer casos </a:t>
            </a:r>
            <a:r>
              <a:rPr lang="pt-BR" dirty="0"/>
              <a:t>em que a modelagem feita por grafos requer que os pesos de suas arestas </a:t>
            </a:r>
            <a:r>
              <a:rPr lang="pt-BR" dirty="0" smtClean="0"/>
              <a:t>variem com </a:t>
            </a:r>
            <a:r>
              <a:rPr lang="pt-BR" dirty="0"/>
              <a:t>o </a:t>
            </a:r>
            <a:r>
              <a:rPr lang="pt-BR" dirty="0" smtClean="0"/>
              <a:t>tempo:</a:t>
            </a:r>
          </a:p>
          <a:p>
            <a:r>
              <a:rPr lang="pt-BR" dirty="0" smtClean="0"/>
              <a:t>Neste caso temos os </a:t>
            </a:r>
            <a:r>
              <a:rPr lang="pt-BR" b="1" dirty="0" smtClean="0"/>
              <a:t>Grafos Dinâmicos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Podemos utilizar algoritmos estáticos para o cálculo;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008"/>
            <a:ext cx="8229600" cy="415022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856"/>
            <a:ext cx="8229600" cy="29425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44"/>
            <a:ext cx="8229600" cy="4087749"/>
          </a:xfrm>
        </p:spPr>
      </p:pic>
    </p:spTree>
    <p:extLst>
      <p:ext uri="{BB962C8B-B14F-4D97-AF65-F5344CB8AC3E}">
        <p14:creationId xmlns:p14="http://schemas.microsoft.com/office/powerpoint/2010/main" val="131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Proposto </a:t>
            </a:r>
            <a:r>
              <a:rPr lang="pt-BR" dirty="0"/>
              <a:t>por Edgar W. Dijkstra em 1959 </a:t>
            </a:r>
            <a:r>
              <a:rPr lang="pt-BR" dirty="0" smtClean="0"/>
              <a:t>(DIJKSTRA,1959);</a:t>
            </a:r>
          </a:p>
          <a:p>
            <a:r>
              <a:rPr lang="pt-BR" dirty="0"/>
              <a:t>tem por objetivo definir o menor caminho partindo do vértice origem </a:t>
            </a:r>
            <a:r>
              <a:rPr lang="pt-BR" i="1" dirty="0" err="1" smtClean="0"/>
              <a:t>v</a:t>
            </a:r>
            <a:r>
              <a:rPr lang="pt-BR" i="1" baseline="-25000" dirty="0" err="1" smtClean="0"/>
              <a:t>s</a:t>
            </a:r>
            <a:r>
              <a:rPr lang="pt-BR" i="1" dirty="0" smtClean="0"/>
              <a:t> </a:t>
            </a:r>
            <a:r>
              <a:rPr lang="pt-BR" dirty="0" smtClean="0"/>
              <a:t>e chegando </a:t>
            </a:r>
            <a:r>
              <a:rPr lang="pt-BR" dirty="0"/>
              <a:t>a todos os demais vértices 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smtClean="0"/>
              <a:t>grafo </a:t>
            </a:r>
            <a:r>
              <a:rPr lang="pt-BR" dirty="0"/>
              <a:t>G = (V,E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Todos os </a:t>
            </a:r>
            <a:r>
              <a:rPr lang="pt-BR" dirty="0" smtClean="0"/>
              <a:t>pesos </a:t>
            </a:r>
            <a:r>
              <a:rPr lang="pt-BR" i="1" dirty="0"/>
              <a:t>w</a:t>
            </a:r>
            <a:r>
              <a:rPr lang="pt-BR" dirty="0"/>
              <a:t>(</a:t>
            </a:r>
            <a:r>
              <a:rPr lang="pt-BR" i="1" dirty="0"/>
              <a:t>u, v</a:t>
            </a:r>
            <a:r>
              <a:rPr lang="pt-BR" dirty="0"/>
              <a:t>) </a:t>
            </a:r>
            <a:r>
              <a:rPr lang="pt-BR" dirty="0" smtClean="0"/>
              <a:t>devem ser maiores </a:t>
            </a:r>
            <a:r>
              <a:rPr lang="pt-BR" dirty="0"/>
              <a:t>ou iguais a zero </a:t>
            </a:r>
            <a:r>
              <a:rPr lang="pt-BR" dirty="0" smtClean="0"/>
              <a:t>para toda </a:t>
            </a:r>
            <a:r>
              <a:rPr lang="pt-BR" dirty="0"/>
              <a:t>aresta </a:t>
            </a:r>
            <a:r>
              <a:rPr lang="pt-BR" i="1" dirty="0"/>
              <a:t>E </a:t>
            </a:r>
            <a:r>
              <a:rPr lang="pt-BR" dirty="0"/>
              <a:t>do grafo </a:t>
            </a:r>
            <a:r>
              <a:rPr lang="pt-BR" i="1" dirty="0"/>
              <a:t>G </a:t>
            </a:r>
            <a:r>
              <a:rPr lang="pt-BR" dirty="0"/>
              <a:t>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7665"/>
            <a:ext cx="7704856" cy="57060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5</a:t>
            </a:r>
            <a:r>
              <a:rPr lang="pt-BR" dirty="0" smtClean="0"/>
              <a:t>.1 Algoritmo de Dijkstra</a:t>
            </a:r>
          </a:p>
          <a:p>
            <a:endParaRPr lang="pt-BR" dirty="0"/>
          </a:p>
          <a:p>
            <a:r>
              <a:rPr lang="pt-BR" dirty="0" smtClean="0"/>
              <a:t>5.2 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6267"/>
            <a:ext cx="8229600" cy="26157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2" y="1481138"/>
            <a:ext cx="6025115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675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de graduação foram implementadas três versões do algoritmo </a:t>
            </a:r>
            <a:r>
              <a:rPr lang="pt-BR" dirty="0" smtClean="0"/>
              <a:t>de Dijkstra </a:t>
            </a:r>
            <a:r>
              <a:rPr lang="pt-BR" dirty="0"/>
              <a:t>usando estruturas de </a:t>
            </a:r>
            <a:r>
              <a:rPr lang="pt-BR" dirty="0" smtClean="0"/>
              <a:t>dados diversas:</a:t>
            </a:r>
          </a:p>
          <a:p>
            <a:pPr lvl="1"/>
            <a:r>
              <a:rPr lang="pt-BR" dirty="0"/>
              <a:t>Dijkstra </a:t>
            </a:r>
            <a:r>
              <a:rPr lang="pt-BR" dirty="0" smtClean="0"/>
              <a:t>Canônico;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vetor para armazenar </a:t>
            </a:r>
            <a:r>
              <a:rPr lang="pt-BR" dirty="0" smtClean="0"/>
              <a:t>as distâncias </a:t>
            </a:r>
            <a:r>
              <a:rPr lang="pt-BR" dirty="0"/>
              <a:t>calculadas pelo </a:t>
            </a:r>
            <a:r>
              <a:rPr lang="pt-BR" dirty="0" smtClean="0"/>
              <a:t>algoritmo;</a:t>
            </a:r>
          </a:p>
          <a:p>
            <a:r>
              <a:rPr lang="pt-BR" dirty="0" smtClean="0"/>
              <a:t>Uma busca linear é realizada a cada passo iterativo para se determinar o mínimo;</a:t>
            </a:r>
          </a:p>
          <a:p>
            <a:r>
              <a:rPr lang="pt-BR" dirty="0"/>
              <a:t>A complexidade para </a:t>
            </a:r>
            <a:r>
              <a:rPr lang="pt-BR" dirty="0" smtClean="0"/>
              <a:t>esse caso </a:t>
            </a:r>
            <a:r>
              <a:rPr lang="pt-BR" dirty="0"/>
              <a:t>é O(|V </a:t>
            </a:r>
            <a:r>
              <a:rPr lang="pt-BR" baseline="-25000" dirty="0"/>
              <a:t>2</a:t>
            </a:r>
            <a:r>
              <a:rPr lang="pt-BR" dirty="0" smtClean="0"/>
              <a:t>|) (</a:t>
            </a:r>
            <a:r>
              <a:rPr lang="pt-BR" dirty="0"/>
              <a:t>DROZDEK, 2012).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Heaps</a:t>
            </a:r>
            <a:r>
              <a:rPr lang="pt-BR" dirty="0"/>
              <a:t> binárias podem ser descritas como árvores binárias </a:t>
            </a:r>
            <a:r>
              <a:rPr lang="pt-BR" dirty="0" smtClean="0"/>
              <a:t>que possuem </a:t>
            </a:r>
            <a:r>
              <a:rPr lang="pt-BR" dirty="0"/>
              <a:t>as seguintes propriedades (DROZDEK, 2012</a:t>
            </a:r>
            <a:r>
              <a:rPr lang="pt-BR" dirty="0" smtClean="0"/>
              <a:t>):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O valor de cada nodo não é maior do que os valores guardados em cada um de </a:t>
            </a:r>
            <a:r>
              <a:rPr lang="pt-BR" sz="2400" dirty="0" smtClean="0"/>
              <a:t>seus filhos;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A árvore é perfeitamente balanceada, e as folhas no último nível estão todas </a:t>
            </a:r>
            <a:r>
              <a:rPr lang="pt-BR" sz="2400" dirty="0" smtClean="0"/>
              <a:t>posicionadas mais </a:t>
            </a:r>
            <a:r>
              <a:rPr lang="pt-BR" sz="2400" dirty="0"/>
              <a:t>a esquerda.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496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668</Words>
  <Application>Microsoft Office PowerPoint</Application>
  <PresentationFormat>Apresentação na tela (4:3)</PresentationFormat>
  <Paragraphs>82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Concurso</vt:lpstr>
      <vt:lpstr>Estudo sobre Algoritmos de Menor Caminho em Grafos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Dijkstra Canônico</vt:lpstr>
      <vt:lpstr>Dijkstra Heap Binário</vt:lpstr>
      <vt:lpstr>Dijkstra Heap Binário</vt:lpstr>
      <vt:lpstr>Dijkstra Heap Binário</vt:lpstr>
      <vt:lpstr>Dijkstra Heap Binário</vt:lpstr>
      <vt:lpstr>Dijkstra Heap de Fibonacci</vt:lpstr>
      <vt:lpstr>Dijkstra Heap de Fibonacci</vt:lpstr>
      <vt:lpstr>Dijkstra Heap de Fibonacci</vt:lpstr>
      <vt:lpstr>Dijkstra Heap de Fibonacci</vt:lpstr>
      <vt:lpstr>Algoritmo A*</vt:lpstr>
      <vt:lpstr>Algoritmo A*</vt:lpstr>
      <vt:lpstr>Algoritmo A*</vt:lpstr>
      <vt:lpstr>Algoritmo A*</vt:lpstr>
      <vt:lpstr>Algoritmo A*</vt:lpstr>
      <vt:lpstr>Heurísticas</vt:lpstr>
      <vt:lpstr>Algoritmos Dinâmicos</vt:lpstr>
      <vt:lpstr>Grafos Dinâmicos</vt:lpstr>
      <vt:lpstr>Algoritmo ARA*</vt:lpstr>
      <vt:lpstr>Algoritmo ARA*</vt:lpstr>
      <vt:lpstr>Algoritmos Dinâmicos</vt:lpstr>
      <vt:lpstr>Algoritmo AD*</vt:lpstr>
      <vt:lpstr>Algoritmo AD*</vt:lpstr>
      <vt:lpstr>Algoritmo AD*</vt:lpstr>
      <vt:lpstr>Testes Computacionais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Algoritmos de Menor Caminho em Grafos</dc:title>
  <dc:creator>PHOPPE</dc:creator>
  <cp:lastModifiedBy>Saulo Hoppe</cp:lastModifiedBy>
  <cp:revision>51</cp:revision>
  <dcterms:created xsi:type="dcterms:W3CDTF">2017-07-31T20:31:32Z</dcterms:created>
  <dcterms:modified xsi:type="dcterms:W3CDTF">2017-07-31T22:57:07Z</dcterms:modified>
</cp:coreProperties>
</file>