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Content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2UoeMoJt8K7KMCAoJhLbgBY8+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tent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onten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9" name="Google Shape;109;p25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 de mercado">
  <p:cSld name="Comparação de mercado">
    <p:bg>
      <p:bgPr>
        <a:solidFill>
          <a:schemeClr val="accen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2063855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26"/>
          <p:cNvSpPr txBox="1"/>
          <p:nvPr>
            <p:ph idx="2" type="body"/>
          </p:nvPr>
        </p:nvSpPr>
        <p:spPr>
          <a:xfrm>
            <a:off x="547551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26"/>
          <p:cNvSpPr txBox="1"/>
          <p:nvPr>
            <p:ph idx="3" type="body"/>
          </p:nvPr>
        </p:nvSpPr>
        <p:spPr>
          <a:xfrm>
            <a:off x="888717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26"/>
          <p:cNvSpPr txBox="1"/>
          <p:nvPr>
            <p:ph idx="4" type="body"/>
          </p:nvPr>
        </p:nvSpPr>
        <p:spPr>
          <a:xfrm>
            <a:off x="1129698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5" type="body"/>
          </p:nvPr>
        </p:nvSpPr>
        <p:spPr>
          <a:xfrm>
            <a:off x="4526261" y="4824188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6" type="body"/>
          </p:nvPr>
        </p:nvSpPr>
        <p:spPr>
          <a:xfrm>
            <a:off x="7938210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7" name="Google Shape;12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6"/>
          <p:cNvSpPr txBox="1"/>
          <p:nvPr>
            <p:ph idx="7" type="body"/>
          </p:nvPr>
        </p:nvSpPr>
        <p:spPr>
          <a:xfrm>
            <a:off x="1129698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8" type="body"/>
          </p:nvPr>
        </p:nvSpPr>
        <p:spPr>
          <a:xfrm>
            <a:off x="4526261" y="5280763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9" type="body"/>
          </p:nvPr>
        </p:nvSpPr>
        <p:spPr>
          <a:xfrm>
            <a:off x="7938210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ois" type="twoTxTwoObj">
  <p:cSld name="TWO_OBJECTS_WITH_TEXT">
    <p:bg>
      <p:bgPr>
        <a:solidFill>
          <a:schemeClr val="accen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27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1" name="Google Shape;141;p27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>
  <p:cSld name="Conteúdo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 rotWithShape="1">
          <a:blip r:embed="rId2">
            <a:alphaModFix/>
          </a:blip>
          <a:srcRect b="23070" l="0" r="41824" t="18301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8" name="Google Shape;148;p28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ha do Tempo 2">
  <p:cSld name="Linha do Tempo 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idx="2" type="body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9"/>
          <p:cNvSpPr txBox="1"/>
          <p:nvPr>
            <p:ph idx="3" type="body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4" type="body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5" type="body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9"/>
          <p:cNvSpPr txBox="1"/>
          <p:nvPr>
            <p:ph idx="6" type="body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9"/>
          <p:cNvSpPr txBox="1"/>
          <p:nvPr>
            <p:ph idx="7" type="body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idx="8" type="body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9" type="body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3" type="body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9"/>
          <p:cNvSpPr txBox="1"/>
          <p:nvPr>
            <p:ph idx="14" type="body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15" type="body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idx="16" type="body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7" type="body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8" type="body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9" type="body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20" type="body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21" type="body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22" type="body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23" type="body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24" type="body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25" type="body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26" type="body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27" type="body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28" type="body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29" type="body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9"/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rgbClr val="E2B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/>
          <p:nvPr>
            <p:ph idx="2" type="dgm"/>
          </p:nvPr>
        </p:nvSpPr>
        <p:spPr>
          <a:xfrm>
            <a:off x="838200" y="2136776"/>
            <a:ext cx="10515600" cy="3697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30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7" name="Google Shape;197;p30"/>
          <p:cNvCxnSpPr/>
          <p:nvPr/>
        </p:nvCxnSpPr>
        <p:spPr>
          <a:xfrm flipH="1">
            <a:off x="0" y="0"/>
            <a:ext cx="704850" cy="1027906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ssoas da Equipe do Slide 4">
  <p:cSld name="Pessoas da Equipe do Slide 4"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1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2" name="Google Shape;202;p31"/>
          <p:cNvSpPr/>
          <p:nvPr>
            <p:ph idx="3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3" name="Google Shape;203;p31"/>
          <p:cNvSpPr/>
          <p:nvPr>
            <p:ph idx="4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4" name="Google Shape;204;p31"/>
          <p:cNvSpPr/>
          <p:nvPr>
            <p:ph idx="5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1343248" y="5084524"/>
            <a:ext cx="2123743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6" name="Google Shape;206;p31"/>
          <p:cNvSpPr txBox="1"/>
          <p:nvPr>
            <p:ph idx="6" type="body"/>
          </p:nvPr>
        </p:nvSpPr>
        <p:spPr>
          <a:xfrm>
            <a:off x="3692980" y="5099206"/>
            <a:ext cx="213575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7" name="Google Shape;207;p31"/>
          <p:cNvSpPr txBox="1"/>
          <p:nvPr>
            <p:ph idx="7" type="body"/>
          </p:nvPr>
        </p:nvSpPr>
        <p:spPr>
          <a:xfrm>
            <a:off x="6183644" y="5099206"/>
            <a:ext cx="2123743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8" name="Google Shape;208;p31"/>
          <p:cNvSpPr txBox="1"/>
          <p:nvPr>
            <p:ph idx="8" type="body"/>
          </p:nvPr>
        </p:nvSpPr>
        <p:spPr>
          <a:xfrm>
            <a:off x="8603525" y="5084524"/>
            <a:ext cx="2123742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9" name="Google Shape;209;p31"/>
          <p:cNvSpPr txBox="1"/>
          <p:nvPr>
            <p:ph idx="9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0" name="Google Shape;210;p31"/>
          <p:cNvSpPr txBox="1"/>
          <p:nvPr>
            <p:ph idx="13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1" name="Google Shape;211;p31"/>
          <p:cNvSpPr txBox="1"/>
          <p:nvPr>
            <p:ph idx="14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2" name="Google Shape;212;p31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3" name="Google Shape;21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16" name="Google Shape;216;p31"/>
          <p:cNvCxnSpPr/>
          <p:nvPr/>
        </p:nvCxnSpPr>
        <p:spPr>
          <a:xfrm rot="10800000">
            <a:off x="7334250" y="0"/>
            <a:ext cx="4857750" cy="762000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31"/>
          <p:cNvCxnSpPr/>
          <p:nvPr/>
        </p:nvCxnSpPr>
        <p:spPr>
          <a:xfrm>
            <a:off x="11487150" y="0"/>
            <a:ext cx="704850" cy="1724025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ssoas da Equipe do Slide 8">
  <p:cSld name="Pessoas da Equipe do Slide 8">
    <p:bg>
      <p:bgPr>
        <a:solidFill>
          <a:schemeClr val="accent2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2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1" name="Google Shape;221;p32"/>
          <p:cNvSpPr/>
          <p:nvPr>
            <p:ph idx="3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2" name="Google Shape;222;p32"/>
          <p:cNvSpPr/>
          <p:nvPr>
            <p:ph idx="4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3" name="Google Shape;223;p32"/>
          <p:cNvSpPr/>
          <p:nvPr>
            <p:ph idx="5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5" name="Google Shape;225;p32"/>
          <p:cNvSpPr txBox="1"/>
          <p:nvPr>
            <p:ph idx="6" type="body"/>
          </p:nvPr>
        </p:nvSpPr>
        <p:spPr>
          <a:xfrm>
            <a:off x="1390120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6" name="Google Shape;226;p32"/>
          <p:cNvSpPr txBox="1"/>
          <p:nvPr>
            <p:ph idx="7" type="body"/>
          </p:nvPr>
        </p:nvSpPr>
        <p:spPr>
          <a:xfrm>
            <a:off x="3849262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7" name="Google Shape;227;p32"/>
          <p:cNvSpPr txBox="1"/>
          <p:nvPr>
            <p:ph idx="8" type="body"/>
          </p:nvPr>
        </p:nvSpPr>
        <p:spPr>
          <a:xfrm>
            <a:off x="3739214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8" name="Google Shape;228;p32"/>
          <p:cNvSpPr txBox="1"/>
          <p:nvPr>
            <p:ph idx="9" type="body"/>
          </p:nvPr>
        </p:nvSpPr>
        <p:spPr>
          <a:xfrm>
            <a:off x="6339926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9" name="Google Shape;229;p32"/>
          <p:cNvSpPr txBox="1"/>
          <p:nvPr>
            <p:ph idx="13" type="body"/>
          </p:nvPr>
        </p:nvSpPr>
        <p:spPr>
          <a:xfrm>
            <a:off x="6217963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0" name="Google Shape;230;p32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1" name="Google Shape;231;p32"/>
          <p:cNvSpPr txBox="1"/>
          <p:nvPr>
            <p:ph idx="15" type="body"/>
          </p:nvPr>
        </p:nvSpPr>
        <p:spPr>
          <a:xfrm>
            <a:off x="8634432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2" name="Google Shape;232;p32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3" name="Google Shape;233;p32"/>
          <p:cNvSpPr/>
          <p:nvPr>
            <p:ph idx="17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4" name="Google Shape;234;p32"/>
          <p:cNvSpPr/>
          <p:nvPr>
            <p:ph idx="18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5" name="Google Shape;235;p32"/>
          <p:cNvSpPr/>
          <p:nvPr>
            <p:ph idx="19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6" name="Google Shape;236;p32"/>
          <p:cNvSpPr txBox="1"/>
          <p:nvPr>
            <p:ph idx="20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7" name="Google Shape;237;p32"/>
          <p:cNvSpPr txBox="1"/>
          <p:nvPr>
            <p:ph idx="21" type="body"/>
          </p:nvPr>
        </p:nvSpPr>
        <p:spPr>
          <a:xfrm>
            <a:off x="1390120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8" name="Google Shape;238;p32"/>
          <p:cNvSpPr txBox="1"/>
          <p:nvPr>
            <p:ph idx="22" type="body"/>
          </p:nvPr>
        </p:nvSpPr>
        <p:spPr>
          <a:xfrm>
            <a:off x="3849262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9" name="Google Shape;239;p32"/>
          <p:cNvSpPr txBox="1"/>
          <p:nvPr>
            <p:ph idx="23" type="body"/>
          </p:nvPr>
        </p:nvSpPr>
        <p:spPr>
          <a:xfrm>
            <a:off x="3739214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0" name="Google Shape;240;p32"/>
          <p:cNvSpPr txBox="1"/>
          <p:nvPr>
            <p:ph idx="24" type="body"/>
          </p:nvPr>
        </p:nvSpPr>
        <p:spPr>
          <a:xfrm>
            <a:off x="6339926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1" name="Google Shape;241;p32"/>
          <p:cNvSpPr txBox="1"/>
          <p:nvPr>
            <p:ph idx="25" type="body"/>
          </p:nvPr>
        </p:nvSpPr>
        <p:spPr>
          <a:xfrm>
            <a:off x="6229878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2" name="Google Shape;242;p32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3" name="Google Shape;243;p32"/>
          <p:cNvSpPr txBox="1"/>
          <p:nvPr>
            <p:ph idx="27" type="body"/>
          </p:nvPr>
        </p:nvSpPr>
        <p:spPr>
          <a:xfrm>
            <a:off x="8634432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4" name="Google Shape;24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7" name="Google Shape;24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 3">
  <p:cSld name="Conteúdo  3"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1075447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33"/>
          <p:cNvSpPr txBox="1"/>
          <p:nvPr>
            <p:ph idx="2" type="body"/>
          </p:nvPr>
        </p:nvSpPr>
        <p:spPr>
          <a:xfrm>
            <a:off x="838200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3" name="Google Shape;253;p33"/>
          <p:cNvSpPr txBox="1"/>
          <p:nvPr>
            <p:ph idx="3" type="body"/>
          </p:nvPr>
        </p:nvSpPr>
        <p:spPr>
          <a:xfrm>
            <a:off x="838200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4" name="Google Shape;254;p33"/>
          <p:cNvSpPr txBox="1"/>
          <p:nvPr>
            <p:ph idx="4" type="body"/>
          </p:nvPr>
        </p:nvSpPr>
        <p:spPr>
          <a:xfrm>
            <a:off x="838200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33"/>
          <p:cNvSpPr txBox="1"/>
          <p:nvPr>
            <p:ph idx="5" type="body"/>
          </p:nvPr>
        </p:nvSpPr>
        <p:spPr>
          <a:xfrm>
            <a:off x="3805651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33"/>
          <p:cNvSpPr txBox="1"/>
          <p:nvPr>
            <p:ph idx="6" type="body"/>
          </p:nvPr>
        </p:nvSpPr>
        <p:spPr>
          <a:xfrm>
            <a:off x="3562665" y="3788813"/>
            <a:ext cx="2342205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33"/>
          <p:cNvSpPr txBox="1"/>
          <p:nvPr>
            <p:ph idx="7" type="body"/>
          </p:nvPr>
        </p:nvSpPr>
        <p:spPr>
          <a:xfrm>
            <a:off x="3562665" y="4464810"/>
            <a:ext cx="2342205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8" name="Google Shape;258;p33"/>
          <p:cNvSpPr txBox="1"/>
          <p:nvPr>
            <p:ph idx="8" type="body"/>
          </p:nvPr>
        </p:nvSpPr>
        <p:spPr>
          <a:xfrm>
            <a:off x="3562665" y="5120722"/>
            <a:ext cx="2342205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33"/>
          <p:cNvSpPr txBox="1"/>
          <p:nvPr>
            <p:ph idx="9" type="body"/>
          </p:nvPr>
        </p:nvSpPr>
        <p:spPr>
          <a:xfrm>
            <a:off x="6530117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33"/>
          <p:cNvSpPr txBox="1"/>
          <p:nvPr>
            <p:ph idx="13" type="body"/>
          </p:nvPr>
        </p:nvSpPr>
        <p:spPr>
          <a:xfrm>
            <a:off x="6298609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1" name="Google Shape;261;p33"/>
          <p:cNvSpPr txBox="1"/>
          <p:nvPr>
            <p:ph idx="14" type="body"/>
          </p:nvPr>
        </p:nvSpPr>
        <p:spPr>
          <a:xfrm>
            <a:off x="6298609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2" name="Google Shape;262;p33"/>
          <p:cNvSpPr txBox="1"/>
          <p:nvPr>
            <p:ph idx="15" type="body"/>
          </p:nvPr>
        </p:nvSpPr>
        <p:spPr>
          <a:xfrm>
            <a:off x="6298609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33"/>
          <p:cNvSpPr txBox="1"/>
          <p:nvPr>
            <p:ph idx="16" type="body"/>
          </p:nvPr>
        </p:nvSpPr>
        <p:spPr>
          <a:xfrm>
            <a:off x="9260321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33"/>
          <p:cNvSpPr txBox="1"/>
          <p:nvPr>
            <p:ph idx="17" type="body"/>
          </p:nvPr>
        </p:nvSpPr>
        <p:spPr>
          <a:xfrm>
            <a:off x="9023074" y="3788457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5" name="Google Shape;265;p33"/>
          <p:cNvSpPr txBox="1"/>
          <p:nvPr>
            <p:ph idx="18" type="body"/>
          </p:nvPr>
        </p:nvSpPr>
        <p:spPr>
          <a:xfrm>
            <a:off x="9023074" y="4464454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266" name="Google Shape;266;p33"/>
          <p:cNvCxnSpPr/>
          <p:nvPr/>
        </p:nvCxnSpPr>
        <p:spPr>
          <a:xfrm flipH="1">
            <a:off x="0" y="0"/>
            <a:ext cx="1238250" cy="1328057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7" name="Google Shape;267;p33"/>
          <p:cNvCxnSpPr/>
          <p:nvPr/>
        </p:nvCxnSpPr>
        <p:spPr>
          <a:xfrm flipH="1">
            <a:off x="0" y="0"/>
            <a:ext cx="3790950" cy="892177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8" name="Google Shape;268;p33"/>
          <p:cNvSpPr txBox="1"/>
          <p:nvPr>
            <p:ph idx="19" type="body"/>
          </p:nvPr>
        </p:nvSpPr>
        <p:spPr>
          <a:xfrm>
            <a:off x="9023074" y="5120366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umo">
  <p:cSld name="Resumo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5476875" y="3682546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75" name="Google Shape;275;p34"/>
          <p:cNvCxnSpPr/>
          <p:nvPr/>
        </p:nvCxnSpPr>
        <p:spPr>
          <a:xfrm rot="10800000">
            <a:off x="0" y="876300"/>
            <a:ext cx="4762500" cy="1628775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6" name="Google Shape;276;p34"/>
          <p:cNvCxnSpPr/>
          <p:nvPr/>
        </p:nvCxnSpPr>
        <p:spPr>
          <a:xfrm rot="10800000">
            <a:off x="2638425" y="0"/>
            <a:ext cx="2124076" cy="5186363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7" name="Google Shape;2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ha do tempo">
  <p:cSld name="Linha do temp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7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4" type="body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6" type="body"/>
          </p:nvPr>
        </p:nvSpPr>
        <p:spPr>
          <a:xfrm>
            <a:off x="4986028" y="268256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0" name="Google Shape;30;p17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" name="Google Shape;31;p17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" name="Google Shape;32;p17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" name="Google Shape;33;p17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6155823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Três">
  <p:cSld name="Conteúdo Três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8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8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8" name="Google Shape;48;p18"/>
          <p:cNvCxnSpPr/>
          <p:nvPr/>
        </p:nvCxnSpPr>
        <p:spPr>
          <a:xfrm flipH="1">
            <a:off x="0" y="0"/>
            <a:ext cx="1238250" cy="310515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" name="Google Shape;49;p18"/>
          <p:cNvCxnSpPr/>
          <p:nvPr/>
        </p:nvCxnSpPr>
        <p:spPr>
          <a:xfrm flipH="1">
            <a:off x="0" y="0"/>
            <a:ext cx="2238376" cy="24765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chamento">
  <p:cSld name="Fechamento">
    <p:bg>
      <p:bgPr>
        <a:solidFill>
          <a:schemeClr val="accen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" type="subTitle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53" name="Google Shape;5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9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0"/>
          <p:cNvPicPr preferRelativeResize="0"/>
          <p:nvPr/>
        </p:nvPicPr>
        <p:blipFill rotWithShape="1">
          <a:blip r:embed="rId2">
            <a:alphaModFix/>
          </a:blip>
          <a:srcRect b="23070" l="0" r="28340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0"/>
          <p:cNvSpPr txBox="1"/>
          <p:nvPr>
            <p:ph type="title"/>
          </p:nvPr>
        </p:nvSpPr>
        <p:spPr>
          <a:xfrm>
            <a:off x="1333499" y="1020445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1333499" y="2924175"/>
            <a:ext cx="3171825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 do Conteúdo 3">
  <p:cSld name="Coluna do Conteúdo 3">
    <p:bg>
      <p:bgPr>
        <a:solidFill>
          <a:schemeClr val="accen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2" type="body"/>
          </p:nvPr>
        </p:nvSpPr>
        <p:spPr>
          <a:xfrm>
            <a:off x="1485664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3" type="body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4" type="body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5" type="body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6" type="body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7" type="body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8" type="body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77" name="Google Shape;77;p21"/>
          <p:cNvCxnSpPr/>
          <p:nvPr/>
        </p:nvCxnSpPr>
        <p:spPr>
          <a:xfrm>
            <a:off x="8688388" y="0"/>
            <a:ext cx="3503612" cy="23529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" name="Google Shape;78;p21"/>
          <p:cNvCxnSpPr/>
          <p:nvPr/>
        </p:nvCxnSpPr>
        <p:spPr>
          <a:xfrm>
            <a:off x="9720943" y="0"/>
            <a:ext cx="2471057" cy="26990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9" name="Google Shape;7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 do Conteúdo 2">
  <p:cSld name="Coluna do Conteúdo 2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5922254" y="263043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4" type="body"/>
          </p:nvPr>
        </p:nvSpPr>
        <p:spPr>
          <a:xfrm>
            <a:off x="5921828" y="295985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5" type="body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6" type="body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7" type="body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8" type="body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4" name="Google Shape;94;p22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ção" type="secHead">
  <p:cSld name="SECTION_HEADER">
    <p:bg>
      <p:bgPr>
        <a:solidFill>
          <a:schemeClr val="accen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98" name="Google Shape;98;p23"/>
          <p:cNvCxnSpPr/>
          <p:nvPr/>
        </p:nvCxnSpPr>
        <p:spPr>
          <a:xfrm>
            <a:off x="9096375" y="1497012"/>
            <a:ext cx="3095625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23"/>
          <p:cNvCxnSpPr/>
          <p:nvPr/>
        </p:nvCxnSpPr>
        <p:spPr>
          <a:xfrm flipH="1">
            <a:off x="6953250" y="-25401"/>
            <a:ext cx="3790950" cy="6902451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1" type="ftr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a Seção">
  <p:cSld name="Intervalo da Seção">
    <p:bg>
      <p:bgPr>
        <a:solidFill>
          <a:schemeClr val="accen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ctrTitle"/>
          </p:nvPr>
        </p:nvSpPr>
        <p:spPr>
          <a:xfrm>
            <a:off x="6991350" y="2571235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5" name="Google Shape;10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19.png"/><Relationship Id="rId5" Type="http://schemas.openxmlformats.org/officeDocument/2006/relationships/image" Target="../media/image29.png"/><Relationship Id="rId6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pt-BR"/>
              <a:t>ANÁLISE DE DADOS</a:t>
            </a:r>
            <a:endParaRPr/>
          </a:p>
        </p:txBody>
      </p:sp>
      <p:sp>
        <p:nvSpPr>
          <p:cNvPr id="286" name="Google Shape;286;p1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pt-BR"/>
              <a:t>Pedro Henrique Pedroso da Cruz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0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pt-BR"/>
              <a:t>EXPLORAÇÃO DE DADOS</a:t>
            </a:r>
            <a:endParaRPr/>
          </a:p>
        </p:txBody>
      </p:sp>
      <p:sp>
        <p:nvSpPr>
          <p:cNvPr id="405" name="Google Shape;40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20XX</a:t>
            </a:r>
            <a:endParaRPr/>
          </a:p>
        </p:txBody>
      </p:sp>
      <p:sp>
        <p:nvSpPr>
          <p:cNvPr id="406" name="Google Shape;40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</a:t>
            </a:r>
            <a:endParaRPr/>
          </a:p>
        </p:txBody>
      </p:sp>
      <p:sp>
        <p:nvSpPr>
          <p:cNvPr id="407" name="Google Shape;40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8" name="Google Shape;408;p10"/>
          <p:cNvSpPr txBox="1"/>
          <p:nvPr/>
        </p:nvSpPr>
        <p:spPr>
          <a:xfrm>
            <a:off x="951451" y="2183764"/>
            <a:ext cx="10805719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tent"/>
                <a:ea typeface="Content"/>
                <a:cs typeface="Content"/>
                <a:sym typeface="Content"/>
              </a:rPr>
              <a:t>Resultado da Análise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tent"/>
                <a:ea typeface="Content"/>
                <a:cs typeface="Content"/>
                <a:sym typeface="Content"/>
              </a:rPr>
              <a:t>Analisamos alguns campos apenas que extraimos da API, sendo gerado um schema com as colunas: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tent"/>
                <a:ea typeface="Content"/>
                <a:cs typeface="Content"/>
                <a:sym typeface="Content"/>
              </a:rPr>
              <a:t>0 item_id 150 non-null object 1 title 150 non-null object 2 condition 150 non-null object 3 permalink 150 non-null object 4 price 150 non-null float64 5 currency 150 non-null object 6 available_quantity 0 non-null float64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tent"/>
              <a:ea typeface="Content"/>
              <a:cs typeface="Content"/>
              <a:sym typeface="Conten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tent"/>
                <a:ea typeface="Content"/>
                <a:cs typeface="Content"/>
                <a:sym typeface="Content"/>
              </a:rPr>
              <a:t>Percebemos um problema no campo available_quantity que deixamos proposital para demonstrar que através de análise exploratória encontramos problemas na distribuição dos campos, campos vazios, outliers, entre outros. Uma sequencia de analise foram feitas para encontrar e demonstrar quais seriam os outliers, uma possível anomalia nos dados, ou até mesmo produtos com valores muito acima da média, o que seria uma questão a discutir o que fazer para analise especificas.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tent"/>
                <a:ea typeface="Content"/>
                <a:cs typeface="Content"/>
                <a:sym typeface="Content"/>
              </a:rPr>
              <a:t>No final analise de insights, como: Top 10 Títulos Mais Comuns Relação entre Preço e Quantidade Disponível Proporção de Moedas Utilizadas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pt-BR"/>
              <a:t>ARGENTINA</a:t>
            </a:r>
            <a:endParaRPr/>
          </a:p>
        </p:txBody>
      </p:sp>
      <p:sp>
        <p:nvSpPr>
          <p:cNvPr id="415" name="Google Shape;415;p11"/>
          <p:cNvSpPr txBox="1"/>
          <p:nvPr>
            <p:ph idx="5" type="body"/>
          </p:nvPr>
        </p:nvSpPr>
        <p:spPr>
          <a:xfrm>
            <a:off x="698925" y="2217740"/>
            <a:ext cx="357526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pt-BR"/>
              <a:t>DASHBOARDS</a:t>
            </a:r>
            <a:endParaRPr/>
          </a:p>
        </p:txBody>
      </p:sp>
      <p:sp>
        <p:nvSpPr>
          <p:cNvPr id="416" name="Google Shape;416;p11"/>
          <p:cNvSpPr txBox="1"/>
          <p:nvPr>
            <p:ph idx="6" type="body"/>
          </p:nvPr>
        </p:nvSpPr>
        <p:spPr>
          <a:xfrm>
            <a:off x="698925" y="3275410"/>
            <a:ext cx="3743046" cy="3080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pt-BR"/>
              <a:t>Objetivo claro e especifico para publico alvo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pt-BR"/>
              <a:t>Graficos para apresentar as informações na linha do tempo (Graficos de Linhas)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pt-BR"/>
              <a:t>Gráficos comparativos (Graficos de Barras)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pt-BR"/>
              <a:t>Possiveis correlações e tendências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pt-BR"/>
              <a:t>Impacto nas áreas de maior valor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pt-BR"/>
              <a:t>Gráficos alto nível e baixo nível (Drill down)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pt-BR"/>
              <a:t>Técnicas do 5 Why´s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pt-BR"/>
              <a:t>Ações de Predição ou Prescrição</a:t>
            </a:r>
            <a:endParaRPr/>
          </a:p>
          <a:p>
            <a:pPr indent="-203517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17" name="Google Shape;41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20XX</a:t>
            </a:r>
            <a:endParaRPr/>
          </a:p>
        </p:txBody>
      </p:sp>
      <p:sp>
        <p:nvSpPr>
          <p:cNvPr id="418" name="Google Shape;41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</a:t>
            </a:r>
            <a:endParaRPr/>
          </a:p>
        </p:txBody>
      </p:sp>
      <p:sp>
        <p:nvSpPr>
          <p:cNvPr id="419" name="Google Shape;41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20" name="Google Shape;4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4237" y="1954635"/>
            <a:ext cx="5956367" cy="331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2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pt-BR"/>
              <a:t>ARGENTINA</a:t>
            </a:r>
            <a:endParaRPr/>
          </a:p>
        </p:txBody>
      </p:sp>
      <p:sp>
        <p:nvSpPr>
          <p:cNvPr id="427" name="Google Shape;42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20XX</a:t>
            </a:r>
            <a:endParaRPr/>
          </a:p>
        </p:txBody>
      </p:sp>
      <p:sp>
        <p:nvSpPr>
          <p:cNvPr id="428" name="Google Shape;42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</a:t>
            </a:r>
            <a:endParaRPr/>
          </a:p>
        </p:txBody>
      </p:sp>
      <p:sp>
        <p:nvSpPr>
          <p:cNvPr id="429" name="Google Shape;42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30" name="Google Shape;43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70" y="1742687"/>
            <a:ext cx="3800975" cy="3257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3735" y="2063691"/>
            <a:ext cx="4467009" cy="4194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3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pt-BR"/>
              <a:t>ARGENTINA</a:t>
            </a:r>
            <a:endParaRPr/>
          </a:p>
        </p:txBody>
      </p:sp>
      <p:sp>
        <p:nvSpPr>
          <p:cNvPr id="438" name="Google Shape;43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20XX</a:t>
            </a:r>
            <a:endParaRPr/>
          </a:p>
        </p:txBody>
      </p:sp>
      <p:sp>
        <p:nvSpPr>
          <p:cNvPr id="439" name="Google Shape;43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</a:t>
            </a:r>
            <a:endParaRPr/>
          </a:p>
        </p:txBody>
      </p:sp>
      <p:sp>
        <p:nvSpPr>
          <p:cNvPr id="440" name="Google Shape;44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41" name="Google Shape;4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470" y="505311"/>
            <a:ext cx="3800975" cy="3257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3735" y="2063691"/>
            <a:ext cx="4467009" cy="4194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5526" y="4078503"/>
            <a:ext cx="4217256" cy="217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4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pt-BR"/>
              <a:t>OBRIGADO</a:t>
            </a:r>
            <a:endParaRPr/>
          </a:p>
        </p:txBody>
      </p:sp>
      <p:sp>
        <p:nvSpPr>
          <p:cNvPr id="450" name="Google Shape;450;p14"/>
          <p:cNvSpPr txBox="1"/>
          <p:nvPr>
            <p:ph idx="1" type="subTitle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pt-BR"/>
              <a:t>Pedro Henrique Pedroso da Cruz</a:t>
            </a:r>
            <a:endParaRPr/>
          </a:p>
        </p:txBody>
      </p:sp>
      <p:sp>
        <p:nvSpPr>
          <p:cNvPr id="451" name="Google Shape;451;p14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2024</a:t>
            </a:r>
            <a:endParaRPr/>
          </a:p>
        </p:txBody>
      </p:sp>
      <p:sp>
        <p:nvSpPr>
          <p:cNvPr id="452" name="Google Shape;452;p14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</a:t>
            </a:r>
            <a:endParaRPr/>
          </a:p>
        </p:txBody>
      </p:sp>
      <p:sp>
        <p:nvSpPr>
          <p:cNvPr id="453" name="Google Shape;453;p14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293" name="Google Shape;293;p2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pt-BR"/>
              <a:t>MODELAGEM</a:t>
            </a:r>
            <a:endParaRPr/>
          </a:p>
        </p:txBody>
      </p:sp>
      <p:sp>
        <p:nvSpPr>
          <p:cNvPr id="294" name="Google Shape;294;p2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pt-BR"/>
              <a:t>SQL</a:t>
            </a:r>
            <a:endParaRPr/>
          </a:p>
        </p:txBody>
      </p:sp>
      <p:sp>
        <p:nvSpPr>
          <p:cNvPr id="295" name="Google Shape;295;p2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pt-BR"/>
              <a:t>API</a:t>
            </a:r>
            <a:endParaRPr/>
          </a:p>
        </p:txBody>
      </p:sp>
      <p:sp>
        <p:nvSpPr>
          <p:cNvPr id="296" name="Google Shape;296;p2"/>
          <p:cNvSpPr txBox="1"/>
          <p:nvPr>
            <p:ph idx="4" type="body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pt-BR"/>
              <a:t>ANÁLISE DE DADOS</a:t>
            </a:r>
            <a:endParaRPr/>
          </a:p>
        </p:txBody>
      </p:sp>
      <p:sp>
        <p:nvSpPr>
          <p:cNvPr id="297" name="Google Shape;297;p2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pt-BR"/>
              <a:t>Boas práticas Modelagem</a:t>
            </a:r>
            <a:endParaRPr/>
          </a:p>
        </p:txBody>
      </p:sp>
      <p:sp>
        <p:nvSpPr>
          <p:cNvPr id="298" name="Google Shape;298;p2"/>
          <p:cNvSpPr txBox="1"/>
          <p:nvPr>
            <p:ph idx="6" type="body"/>
          </p:nvPr>
        </p:nvSpPr>
        <p:spPr>
          <a:xfrm>
            <a:off x="4986028" y="268256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pt-BR"/>
              <a:t>Boas práticas SQL para extração de Insights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2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pt-BR"/>
              <a:t>API e Boas Práticas de desenvolvimento em Notebook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2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pt-BR"/>
              <a:t>Argentina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20XX</a:t>
            </a:r>
            <a:endParaRPr/>
          </a:p>
        </p:txBody>
      </p:sp>
      <p:sp>
        <p:nvSpPr>
          <p:cNvPr id="302" name="Google Shape;302;p2"/>
          <p:cNvSpPr txBox="1"/>
          <p:nvPr>
            <p:ph idx="11" type="ftr"/>
          </p:nvPr>
        </p:nvSpPr>
        <p:spPr>
          <a:xfrm>
            <a:off x="6155823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</a:t>
            </a:r>
            <a:endParaRPr/>
          </a:p>
        </p:txBody>
      </p:sp>
      <p:sp>
        <p:nvSpPr>
          <p:cNvPr id="303" name="Google Shape;303;p2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pt-BR"/>
              <a:t>MODELAGEM</a:t>
            </a:r>
            <a:endParaRPr/>
          </a:p>
        </p:txBody>
      </p:sp>
      <p:sp>
        <p:nvSpPr>
          <p:cNvPr id="310" name="Google Shape;310;p3"/>
          <p:cNvSpPr txBox="1"/>
          <p:nvPr>
            <p:ph idx="5" type="body"/>
          </p:nvPr>
        </p:nvSpPr>
        <p:spPr>
          <a:xfrm>
            <a:off x="698925" y="2217740"/>
            <a:ext cx="357526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pt-BR"/>
              <a:t>TRANSACIONAL</a:t>
            </a:r>
            <a:endParaRPr/>
          </a:p>
        </p:txBody>
      </p:sp>
      <p:sp>
        <p:nvSpPr>
          <p:cNvPr id="311" name="Google Shape;311;p3"/>
          <p:cNvSpPr txBox="1"/>
          <p:nvPr>
            <p:ph idx="6" type="body"/>
          </p:nvPr>
        </p:nvSpPr>
        <p:spPr>
          <a:xfrm>
            <a:off x="698925" y="3275410"/>
            <a:ext cx="3743046" cy="3080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pt-BR"/>
              <a:t>Normalização dos Dados – 1NF, 2NF, 3NF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pt-BR"/>
              <a:t>Chaves Pk e FK bem definidas, garantia de unicidade, garantia de integridade referencial.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pt-BR"/>
              <a:t>Consistência e Integridade dos Dados – Restrições como Unique, Not Null, Check, FK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pt-BR"/>
              <a:t>Trigger e Stored Procedures para manter regras complexas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pt-BR"/>
              <a:t>Indices – Criação de índices para WHERE, Join, Order nas colunas mais usadas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pt-BR"/>
              <a:t>Particionamento de Tabelas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pt-BR"/>
              <a:t>Documentação dos Campos – Catalogo de Dados, geração automática de documentação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pt-BR"/>
              <a:t>Governança de Dados – Garantia de acesso aos devidos usuários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12" name="Google Shape;3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20XX</a:t>
            </a:r>
            <a:endParaRPr/>
          </a:p>
        </p:txBody>
      </p:sp>
      <p:sp>
        <p:nvSpPr>
          <p:cNvPr id="313" name="Google Shape;3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</a:t>
            </a:r>
            <a:endParaRPr/>
          </a:p>
        </p:txBody>
      </p:sp>
      <p:sp>
        <p:nvSpPr>
          <p:cNvPr id="314" name="Google Shape;3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5" name="Google Shape;3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3541" y="602432"/>
            <a:ext cx="2985479" cy="257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0039" y="3463403"/>
            <a:ext cx="5538081" cy="2810426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"/>
          <p:cNvSpPr txBox="1"/>
          <p:nvPr/>
        </p:nvSpPr>
        <p:spPr>
          <a:xfrm>
            <a:off x="8333541" y="3008940"/>
            <a:ext cx="2946807" cy="4944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VERSÃO 1</a:t>
            </a:r>
            <a:endParaRPr/>
          </a:p>
        </p:txBody>
      </p:sp>
      <p:sp>
        <p:nvSpPr>
          <p:cNvPr id="318" name="Google Shape;318;p3"/>
          <p:cNvSpPr txBox="1"/>
          <p:nvPr/>
        </p:nvSpPr>
        <p:spPr>
          <a:xfrm>
            <a:off x="5190039" y="6301380"/>
            <a:ext cx="5589814" cy="2829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b="0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VERSÃO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pt-BR"/>
              <a:t>MODELAGEM</a:t>
            </a:r>
            <a:endParaRPr/>
          </a:p>
        </p:txBody>
      </p:sp>
      <p:sp>
        <p:nvSpPr>
          <p:cNvPr id="325" name="Google Shape;325;p4"/>
          <p:cNvSpPr txBox="1"/>
          <p:nvPr>
            <p:ph idx="5" type="body"/>
          </p:nvPr>
        </p:nvSpPr>
        <p:spPr>
          <a:xfrm>
            <a:off x="698925" y="2217740"/>
            <a:ext cx="357526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pt-BR"/>
              <a:t>TABELA: ITEMHISTORY</a:t>
            </a:r>
            <a:endParaRPr/>
          </a:p>
        </p:txBody>
      </p:sp>
      <p:sp>
        <p:nvSpPr>
          <p:cNvPr id="326" name="Google Shape;326;p4"/>
          <p:cNvSpPr txBox="1"/>
          <p:nvPr>
            <p:ph idx="6" type="body"/>
          </p:nvPr>
        </p:nvSpPr>
        <p:spPr>
          <a:xfrm>
            <a:off x="698925" y="3275410"/>
            <a:ext cx="3743046" cy="3080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•"/>
            </a:pPr>
            <a:r>
              <a:rPr b="0" i="0" lang="pt-BR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Itemhistory - É a entidade para armazenar as alterações dos preços dos itens. A solução para resolver o problema de histórico de itens seria a técnica Slowly --Changing Dimensions (SCD) em um data warehouse onde seria possível combinar os conceitos de controle de versão para garantir uma trilha de auditoria transparente. 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•"/>
            </a:pPr>
            <a:r>
              <a:rPr b="0" i="0" lang="pt-BR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solução permite a visualização de item quando alterado mais de uma vez ao dia, permitindo o tracking de forma transparente e já preparada para outros campos da tabela item. 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•"/>
            </a:pPr>
            <a:r>
              <a:rPr b="0" i="0" lang="pt-BR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Uma outra solução possível seria criar um TimeStamp para cada alteração e no final do dia executar uma stored procedure (batch e não em tempo real) para recuperar todos os itens alterados. Em ambos os casos devemos analisar a melhor para não impactar o banco de dados transacional durante o período de utilização.</a:t>
            </a:r>
            <a:endParaRPr b="0" i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68897" lvl="0" marL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•"/>
            </a:pPr>
            <a:r>
              <a:rPr lang="pt-BR">
                <a:solidFill>
                  <a:srgbClr val="1F2328"/>
                </a:solidFill>
                <a:highlight>
                  <a:srgbClr val="FFFFFF"/>
                </a:highlight>
              </a:rPr>
              <a:t>Estratégia de Hot, Cold Data e Expurgo de Dados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327" name="Google Shape;3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20XX</a:t>
            </a:r>
            <a:endParaRPr/>
          </a:p>
        </p:txBody>
      </p:sp>
      <p:sp>
        <p:nvSpPr>
          <p:cNvPr id="328" name="Google Shape;3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</a:t>
            </a:r>
            <a:endParaRPr/>
          </a:p>
        </p:txBody>
      </p:sp>
      <p:sp>
        <p:nvSpPr>
          <p:cNvPr id="329" name="Google Shape;3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0" name="Google Shape;3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3541" y="602432"/>
            <a:ext cx="2985479" cy="257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0039" y="3463403"/>
            <a:ext cx="5538081" cy="281042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"/>
          <p:cNvSpPr txBox="1"/>
          <p:nvPr/>
        </p:nvSpPr>
        <p:spPr>
          <a:xfrm>
            <a:off x="8333541" y="3008940"/>
            <a:ext cx="2946807" cy="4944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VERSÃO 1</a:t>
            </a:r>
            <a:endParaRPr/>
          </a:p>
        </p:txBody>
      </p:sp>
      <p:sp>
        <p:nvSpPr>
          <p:cNvPr id="333" name="Google Shape;333;p4"/>
          <p:cNvSpPr txBox="1"/>
          <p:nvPr/>
        </p:nvSpPr>
        <p:spPr>
          <a:xfrm>
            <a:off x="5190039" y="6301380"/>
            <a:ext cx="5589814" cy="2829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b="0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VERSÃO 2</a:t>
            </a:r>
            <a:endParaRPr/>
          </a:p>
        </p:txBody>
      </p:sp>
      <p:sp>
        <p:nvSpPr>
          <p:cNvPr id="334" name="Google Shape;334;p4"/>
          <p:cNvSpPr/>
          <p:nvPr/>
        </p:nvSpPr>
        <p:spPr>
          <a:xfrm>
            <a:off x="10145024" y="2109832"/>
            <a:ext cx="795555" cy="97731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"/>
          <p:cNvSpPr/>
          <p:nvPr/>
        </p:nvSpPr>
        <p:spPr>
          <a:xfrm>
            <a:off x="9984298" y="3989396"/>
            <a:ext cx="795555" cy="91300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pt-BR"/>
              <a:t>SQL – EXTRAÇÃO DE INSIGHTS</a:t>
            </a:r>
            <a:endParaRPr/>
          </a:p>
        </p:txBody>
      </p:sp>
      <p:sp>
        <p:nvSpPr>
          <p:cNvPr id="342" name="Google Shape;342;p5"/>
          <p:cNvSpPr txBox="1"/>
          <p:nvPr>
            <p:ph idx="5" type="body"/>
          </p:nvPr>
        </p:nvSpPr>
        <p:spPr>
          <a:xfrm>
            <a:off x="698925" y="2217740"/>
            <a:ext cx="357526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pt-BR"/>
              <a:t>SQL: BOAS PRÁTICAS</a:t>
            </a:r>
            <a:endParaRPr/>
          </a:p>
        </p:txBody>
      </p:sp>
      <p:sp>
        <p:nvSpPr>
          <p:cNvPr id="343" name="Google Shape;343;p5"/>
          <p:cNvSpPr txBox="1"/>
          <p:nvPr>
            <p:ph idx="6" type="body"/>
          </p:nvPr>
        </p:nvSpPr>
        <p:spPr>
          <a:xfrm>
            <a:off x="698925" y="3275410"/>
            <a:ext cx="3743046" cy="3080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b="0" i="0" lang="pt-BR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Uso de CTE (Common Table Expression) – Facilita a leitura de sub consultas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lang="pt-BR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Utilização de alias com “as num_sales”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b="0" i="0" lang="pt-BR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Filtragem de Data para dar escalabilidade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b="0" i="0" lang="pt-BR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Filtragem Condicional com EXISTS – Usar exists para uma sub consulta de maneira eficiente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lang="pt-BR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Nomenclatura de fácil entendimento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b="0" i="0" lang="pt-BR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Comentário relevante</a:t>
            </a:r>
            <a:endParaRPr/>
          </a:p>
        </p:txBody>
      </p:sp>
      <p:sp>
        <p:nvSpPr>
          <p:cNvPr id="344" name="Google Shape;34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20XX</a:t>
            </a:r>
            <a:endParaRPr/>
          </a:p>
        </p:txBody>
      </p:sp>
      <p:sp>
        <p:nvSpPr>
          <p:cNvPr id="345" name="Google Shape;34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</a:t>
            </a:r>
            <a:endParaRPr/>
          </a:p>
        </p:txBody>
      </p:sp>
      <p:sp>
        <p:nvSpPr>
          <p:cNvPr id="346" name="Google Shape;34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7" name="Google Shape;3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6390" y="1795244"/>
            <a:ext cx="5200879" cy="378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pt-BR"/>
              <a:t>SQL – EXTRAÇÃO DE INSIGHTS</a:t>
            </a:r>
            <a:endParaRPr/>
          </a:p>
        </p:txBody>
      </p:sp>
      <p:sp>
        <p:nvSpPr>
          <p:cNvPr id="354" name="Google Shape;354;p6"/>
          <p:cNvSpPr txBox="1"/>
          <p:nvPr>
            <p:ph idx="5" type="body"/>
          </p:nvPr>
        </p:nvSpPr>
        <p:spPr>
          <a:xfrm>
            <a:off x="698925" y="2217740"/>
            <a:ext cx="357526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pt-BR"/>
              <a:t>SQL: BOAS PRÁTICAS</a:t>
            </a:r>
            <a:endParaRPr/>
          </a:p>
        </p:txBody>
      </p:sp>
      <p:sp>
        <p:nvSpPr>
          <p:cNvPr id="355" name="Google Shape;355;p6"/>
          <p:cNvSpPr txBox="1"/>
          <p:nvPr>
            <p:ph idx="6" type="body"/>
          </p:nvPr>
        </p:nvSpPr>
        <p:spPr>
          <a:xfrm>
            <a:off x="698925" y="3275410"/>
            <a:ext cx="3743046" cy="3080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lang="pt-BR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Uso de Funções de Janela (Window Function) – Quando possível usar função de janela em vez de subconsultas.</a:t>
            </a:r>
            <a:endParaRPr b="0" i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20XX</a:t>
            </a:r>
            <a:endParaRPr/>
          </a:p>
        </p:txBody>
      </p:sp>
      <p:sp>
        <p:nvSpPr>
          <p:cNvPr id="357" name="Google Shape;35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</a:t>
            </a:r>
            <a:endParaRPr/>
          </a:p>
        </p:txBody>
      </p:sp>
      <p:sp>
        <p:nvSpPr>
          <p:cNvPr id="358" name="Google Shape;35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59" name="Google Shape;3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7530" y="1879134"/>
            <a:ext cx="6726270" cy="3965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pt-BR"/>
              <a:t>API E NOTEBOOK</a:t>
            </a:r>
            <a:endParaRPr/>
          </a:p>
        </p:txBody>
      </p:sp>
      <p:sp>
        <p:nvSpPr>
          <p:cNvPr id="366" name="Google Shape;366;p7"/>
          <p:cNvSpPr txBox="1"/>
          <p:nvPr>
            <p:ph idx="5" type="body"/>
          </p:nvPr>
        </p:nvSpPr>
        <p:spPr>
          <a:xfrm>
            <a:off x="698925" y="2217740"/>
            <a:ext cx="39653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pt-BR"/>
              <a:t>API: DOWNLOAD DE DADOS</a:t>
            </a:r>
            <a:endParaRPr/>
          </a:p>
        </p:txBody>
      </p:sp>
      <p:sp>
        <p:nvSpPr>
          <p:cNvPr id="367" name="Google Shape;367;p7"/>
          <p:cNvSpPr txBox="1"/>
          <p:nvPr>
            <p:ph idx="6" type="body"/>
          </p:nvPr>
        </p:nvSpPr>
        <p:spPr>
          <a:xfrm>
            <a:off x="698925" y="3275410"/>
            <a:ext cx="3743046" cy="3080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lang="pt-BR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Documentação Clara – Utilizar docstring detalhadas para explicar a rotina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b="0" i="0" lang="pt-BR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Separação de Responsabilidade – Divisão entre as rotinas get_item_details e main</a:t>
            </a:r>
            <a:endParaRPr b="0" i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lang="pt-BR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Uso de Context Manager – with open(output_file.... Garante que CSV seja aberto e fechado corretamente.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b="0" i="0" lang="pt-BR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Verificação de Resposata da API – Verificar o retorno 200 antes de processar.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lang="pt-BR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Tratamento de Erro</a:t>
            </a:r>
            <a:endParaRPr b="0" i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20XX</a:t>
            </a:r>
            <a:endParaRPr/>
          </a:p>
        </p:txBody>
      </p:sp>
      <p:sp>
        <p:nvSpPr>
          <p:cNvPr id="369" name="Google Shape;36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</a:t>
            </a:r>
            <a:endParaRPr/>
          </a:p>
        </p:txBody>
      </p:sp>
      <p:sp>
        <p:nvSpPr>
          <p:cNvPr id="370" name="Google Shape;37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1" name="Google Shape;371;p7"/>
          <p:cNvSpPr txBox="1"/>
          <p:nvPr/>
        </p:nvSpPr>
        <p:spPr>
          <a:xfrm>
            <a:off x="7180818" y="2217740"/>
            <a:ext cx="39653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API: PRÓXIMOS PASSOS</a:t>
            </a:r>
            <a:endParaRPr/>
          </a:p>
        </p:txBody>
      </p:sp>
      <p:sp>
        <p:nvSpPr>
          <p:cNvPr id="372" name="Google Shape;372;p7"/>
          <p:cNvSpPr txBox="1"/>
          <p:nvPr/>
        </p:nvSpPr>
        <p:spPr>
          <a:xfrm>
            <a:off x="7080150" y="3158531"/>
            <a:ext cx="3743046" cy="3080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Parallelismo e Concorrência – Uso de concorrência com threads e async</a:t>
            </a:r>
            <a:endParaRPr b="0" i="0" sz="1400" u="none" cap="none" strike="noStrike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Tratamento de Erro mais Robusto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Gestão de Logs mais robusta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Lógica de retry</a:t>
            </a:r>
            <a:endParaRPr b="0" i="0" sz="1400" u="none" cap="none" strike="noStrike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Limitação de Taxa (Rate Limit)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Paginação de Resultados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Parâmetros dos campos buscados e não hardcode.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8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pt-BR"/>
              <a:t>EXPLORAÇÃO DE DADOS</a:t>
            </a:r>
            <a:endParaRPr/>
          </a:p>
        </p:txBody>
      </p:sp>
      <p:sp>
        <p:nvSpPr>
          <p:cNvPr id="379" name="Google Shape;379;p8"/>
          <p:cNvSpPr txBox="1"/>
          <p:nvPr>
            <p:ph idx="5" type="body"/>
          </p:nvPr>
        </p:nvSpPr>
        <p:spPr>
          <a:xfrm>
            <a:off x="698925" y="2217740"/>
            <a:ext cx="39653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pt-BR"/>
              <a:t>ANÁLISE EXPLORATÓRIA</a:t>
            </a:r>
            <a:endParaRPr/>
          </a:p>
        </p:txBody>
      </p:sp>
      <p:sp>
        <p:nvSpPr>
          <p:cNvPr id="380" name="Google Shape;380;p8"/>
          <p:cNvSpPr txBox="1"/>
          <p:nvPr>
            <p:ph idx="6" type="body"/>
          </p:nvPr>
        </p:nvSpPr>
        <p:spPr>
          <a:xfrm>
            <a:off x="698925" y="3275410"/>
            <a:ext cx="3743046" cy="3080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lang="pt-BR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Carregar e inspecionar os dados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b="0" i="0" lang="pt-BR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Limpeza dos Dados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lang="pt-BR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Análise Descritiva – Estatística Descritiva, Distribuições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b="0" i="0" lang="pt-BR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Visualização dos Dados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lang="pt-BR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Análise de Outliers</a:t>
            </a:r>
            <a:endParaRPr b="0" i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lang="pt-BR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Análise de Correlação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b="0" i="0" lang="pt-BR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Segment</a:t>
            </a:r>
            <a:r>
              <a:rPr lang="pt-BR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ação e Agrupamento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•"/>
            </a:pPr>
            <a:r>
              <a:rPr b="0" i="0" lang="pt-BR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Documentação e Storytelling</a:t>
            </a:r>
            <a:endParaRPr b="0" i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20XX</a:t>
            </a:r>
            <a:endParaRPr/>
          </a:p>
        </p:txBody>
      </p:sp>
      <p:sp>
        <p:nvSpPr>
          <p:cNvPr id="382" name="Google Shape;38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</a:t>
            </a:r>
            <a:endParaRPr/>
          </a:p>
        </p:txBody>
      </p:sp>
      <p:sp>
        <p:nvSpPr>
          <p:cNvPr id="383" name="Google Shape;38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84" name="Google Shape;3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8876" y="1863115"/>
            <a:ext cx="3477110" cy="1638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7571" y="3716324"/>
            <a:ext cx="3908457" cy="234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pt-BR"/>
              <a:t>EXPLORAÇÃO DE DADOS</a:t>
            </a:r>
            <a:endParaRPr/>
          </a:p>
        </p:txBody>
      </p:sp>
      <p:sp>
        <p:nvSpPr>
          <p:cNvPr id="392" name="Google Shape;39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20XX</a:t>
            </a:r>
            <a:endParaRPr/>
          </a:p>
        </p:txBody>
      </p:sp>
      <p:sp>
        <p:nvSpPr>
          <p:cNvPr id="393" name="Google Shape;39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</a:t>
            </a:r>
            <a:endParaRPr/>
          </a:p>
        </p:txBody>
      </p:sp>
      <p:sp>
        <p:nvSpPr>
          <p:cNvPr id="394" name="Google Shape;39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95" name="Google Shape;3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206" y="1882180"/>
            <a:ext cx="3209451" cy="4203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2696" y="1882180"/>
            <a:ext cx="3019008" cy="178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6350" y="1882180"/>
            <a:ext cx="3572017" cy="2424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06253" y="3855306"/>
            <a:ext cx="2999661" cy="276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nha única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2024-05-27T11:53:36Z</dcterms:created>
  <dc:creator>Pedro Henrique Pedroso Da Cruz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