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304" r:id="rId2"/>
    <p:sldId id="286" r:id="rId3"/>
    <p:sldId id="294" r:id="rId4"/>
    <p:sldId id="258" r:id="rId5"/>
    <p:sldId id="295" r:id="rId6"/>
    <p:sldId id="261" r:id="rId7"/>
    <p:sldId id="296" r:id="rId8"/>
    <p:sldId id="259" r:id="rId9"/>
    <p:sldId id="260" r:id="rId10"/>
    <p:sldId id="270" r:id="rId11"/>
    <p:sldId id="262" r:id="rId12"/>
    <p:sldId id="267" r:id="rId13"/>
    <p:sldId id="265" r:id="rId14"/>
    <p:sldId id="268" r:id="rId15"/>
    <p:sldId id="269" r:id="rId16"/>
    <p:sldId id="297" r:id="rId17"/>
    <p:sldId id="266" r:id="rId18"/>
    <p:sldId id="298" r:id="rId19"/>
    <p:sldId id="272" r:id="rId20"/>
    <p:sldId id="273" r:id="rId21"/>
    <p:sldId id="274" r:id="rId22"/>
    <p:sldId id="299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0" r:id="rId33"/>
    <p:sldId id="288" r:id="rId34"/>
    <p:sldId id="287" r:id="rId35"/>
    <p:sldId id="291" r:id="rId36"/>
    <p:sldId id="289" r:id="rId37"/>
    <p:sldId id="300" r:id="rId38"/>
    <p:sldId id="301" r:id="rId39"/>
    <p:sldId id="302" r:id="rId40"/>
    <p:sldId id="303" r:id="rId41"/>
    <p:sldId id="292" r:id="rId42"/>
    <p:sldId id="293" r:id="rId43"/>
    <p:sldId id="285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sKhuyoc9Muh5kc7nrSZ2OaVqm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524594"/>
            <a:ext cx="9243971" cy="566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3381840"/>
            <a:ext cx="7772400" cy="32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Trebuchet MS"/>
              <a:buNone/>
              <a:defRPr sz="2800" b="1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683568" y="3705876"/>
            <a:ext cx="7776864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solidFill>
                  <a:srgbClr val="F2F2F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2"/>
          </p:nvPr>
        </p:nvSpPr>
        <p:spPr>
          <a:xfrm>
            <a:off x="684214" y="4083844"/>
            <a:ext cx="777557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  <a:defRPr sz="1600">
                <a:solidFill>
                  <a:srgbClr val="F2F2F2"/>
                </a:solidFill>
              </a:defRPr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900"/>
              <a:buChar char="❑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260"/>
              <a:buChar char="o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900"/>
              <a:buChar char="❖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>
            <a:extLst>
              <a:ext uri="{FF2B5EF4-FFF2-40B4-BE49-F238E27FC236}">
                <a16:creationId xmlns:a16="http://schemas.microsoft.com/office/drawing/2014/main" id="{7105953F-89A1-4AEF-82A8-CE60B291BED3}"/>
              </a:ext>
            </a:extLst>
          </p:cNvPr>
          <p:cNvGrpSpPr>
            <a:grpSpLocks/>
          </p:cNvGrpSpPr>
          <p:nvPr/>
        </p:nvGrpSpPr>
        <p:grpSpPr bwMode="auto">
          <a:xfrm>
            <a:off x="381001" y="342900"/>
            <a:ext cx="8397875" cy="4171950"/>
            <a:chOff x="240" y="288"/>
            <a:chExt cx="5290" cy="3504"/>
          </a:xfrm>
        </p:grpSpPr>
        <p:sp>
          <p:nvSpPr>
            <p:cNvPr id="15363" name="Rectangle 3">
              <a:extLst>
                <a:ext uri="{FF2B5EF4-FFF2-40B4-BE49-F238E27FC236}">
                  <a16:creationId xmlns:a16="http://schemas.microsoft.com/office/drawing/2014/main" id="{9786DFE5-BE10-44B8-A4B3-B71ADE5A6B8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pt-BR" altLang="pt-BR" sz="1800">
                <a:latin typeface="Times New Roman" panose="02020603050405020304" pitchFamily="18" charset="0"/>
              </a:endParaRPr>
            </a:p>
          </p:txBody>
        </p:sp>
        <p:sp>
          <p:nvSpPr>
            <p:cNvPr id="15364" name="Rectangle 4">
              <a:extLst>
                <a:ext uri="{FF2B5EF4-FFF2-40B4-BE49-F238E27FC236}">
                  <a16:creationId xmlns:a16="http://schemas.microsoft.com/office/drawing/2014/main" id="{9D88D5D0-1C78-4482-A87F-074B63DD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pt-BR" altLang="pt-BR" sz="1800">
                <a:latin typeface="Times New Roman" panose="02020603050405020304" pitchFamily="18" charset="0"/>
              </a:endParaRPr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82A90AF9-B94A-4EB7-8894-8E3EFD2EB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050"/>
            </a:p>
          </p:txBody>
        </p:sp>
      </p:grp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2622EC5-E22D-4B9C-ADA0-95A198FAAA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628650"/>
            <a:ext cx="6781800" cy="1919288"/>
          </a:xfrm>
        </p:spPr>
        <p:txBody>
          <a:bodyPr anchorCtr="1"/>
          <a:lstStyle>
            <a:lvl1pPr algn="ctr">
              <a:defRPr sz="4650"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A5BE75C4-D925-441A-92F0-1E3B8E0324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00350"/>
            <a:ext cx="6400800" cy="14049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50"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6A5B3C28-BFA7-47DD-A1B7-E0B7B23024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536576" y="4686300"/>
            <a:ext cx="2054225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FBFC493A-8DF7-447D-ACFA-3DDD171F4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1" y="4686300"/>
            <a:ext cx="2887663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785813F8-05D5-4C74-8728-5931016632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4693444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63465E35-2E8A-4EB9-8B59-2AD06794E0CE}" type="slidenum">
              <a:rPr lang="en-US" altLang="pt-BR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1771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7E1C-210F-47F5-B6E4-2ED62819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4806"/>
            <a:ext cx="8153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AC4E-2545-4BB9-A5CF-0A11252763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0005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33610-AD02-4474-8243-03F0BF95FAB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4000500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06E64-E464-480E-8EEB-F4859363EE3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86300" y="2943225"/>
            <a:ext cx="4000500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7F3B73-4919-46E1-9D70-5132D371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4686300"/>
            <a:ext cx="20574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FBDF69-CE99-4004-B313-E26247D0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054744-DC62-4E07-9F84-6802981A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BE1E6D03-ECE4-440B-8472-9669D9B5EF87}" type="slidenum">
              <a:rPr lang="en-US" altLang="pt-BR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9006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D748-8FF0-4564-A322-0A6D1FCE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4806"/>
            <a:ext cx="8153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B65A3-C44F-43F4-8286-439CD1C4426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8153400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096F6-C1FC-44ED-B63C-7A2A0DF1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943225"/>
            <a:ext cx="8153400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865D-D7ED-4E6C-BB5C-6015DF72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4686300"/>
            <a:ext cx="20574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C7AA5-A84D-4516-801E-0028BB88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90BE-B950-4D9C-B508-70CB30F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82A76D9D-8A56-4F51-8971-3114BFD5040E}" type="slidenum">
              <a:rPr lang="en-US" altLang="pt-BR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2214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F551-801B-4563-B2BE-B4449E7F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4806"/>
            <a:ext cx="8153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0B4AA-92CD-4C01-AE39-D3D1E64F51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0005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B1626-7E2F-4111-88E3-216584999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0005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E049-09AF-4D25-9BDD-56BC276F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4686300"/>
            <a:ext cx="20574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830A6-F863-40A4-B198-DDEBD3FE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85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6BD3-1963-44FB-B94A-1A7F3785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CD8A8C3C-BE97-4FC5-B88F-54B1F20BCFF3}" type="slidenum">
              <a:rPr lang="en-US" altLang="pt-BR"/>
              <a:pPr/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692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524594"/>
            <a:ext cx="9243971" cy="56680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4"/>
          <p:cNvSpPr txBox="1">
            <a:spLocks noGrp="1"/>
          </p:cNvSpPr>
          <p:nvPr>
            <p:ph type="ctrTitle"/>
          </p:nvPr>
        </p:nvSpPr>
        <p:spPr>
          <a:xfrm>
            <a:off x="685800" y="2247713"/>
            <a:ext cx="7772400" cy="32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Trebuchet MS"/>
              <a:buNone/>
              <a:defRPr sz="2800" b="1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179512" y="1"/>
            <a:ext cx="8784976" cy="68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179512" y="789552"/>
            <a:ext cx="8784976" cy="394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marL="914400" lvl="1" indent="-28575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900"/>
              <a:buChar char="❑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260"/>
              <a:buChar char="o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900"/>
              <a:buChar char="❖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>
            <a:spLocks noGrp="1"/>
          </p:cNvSpPr>
          <p:nvPr>
            <p:ph type="title"/>
          </p:nvPr>
        </p:nvSpPr>
        <p:spPr>
          <a:xfrm>
            <a:off x="179512" y="1"/>
            <a:ext cx="8784976" cy="68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Char char="❑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120"/>
              <a:buChar char="o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800"/>
              <a:buChar char="❖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▪"/>
              <a:defRPr sz="2400"/>
            </a:lvl1pPr>
            <a:lvl2pPr marL="914400" lvl="1" indent="-2921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Char char="❑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120"/>
              <a:buChar char="o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800"/>
              <a:buChar char="❖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179512" y="1"/>
            <a:ext cx="8784976" cy="68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▪"/>
              <a:defRPr sz="3200"/>
            </a:lvl1pPr>
            <a:lvl2pPr marL="914400" lvl="1" indent="-317500" algn="l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400"/>
              <a:buChar char="❑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o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Char char="❖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6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gráfico" type="chart">
  <p:cSld name="CHAR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1" y="114300"/>
            <a:ext cx="8037513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>
            <a:spLocks noGrp="1"/>
          </p:cNvSpPr>
          <p:nvPr>
            <p:ph type="chart" idx="2"/>
          </p:nvPr>
        </p:nvSpPr>
        <p:spPr>
          <a:xfrm>
            <a:off x="838200" y="1028700"/>
            <a:ext cx="8039100" cy="374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Char char="❑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12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Noto Sans Symbols"/>
              <a:buChar char="❖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86917"/>
            <a:ext cx="8281987" cy="526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4" y="844153"/>
            <a:ext cx="8270875" cy="38338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179512" y="1"/>
            <a:ext cx="8784976" cy="68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179512" y="789552"/>
            <a:ext cx="8784976" cy="394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Noto Sans Symbols"/>
              <a:buChar char="❑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9719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12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Noto Sans Symbols"/>
              <a:buChar char="❖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32" descr="ufc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504" y="4768280"/>
            <a:ext cx="288032" cy="35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5369708" y="4809265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460432" y="4809265"/>
            <a:ext cx="504056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8216-6E7F-4A5A-A979-9136538BD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9B29E-AC42-4D59-BDAE-2D83041D7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8CE3B-903B-4857-824F-1DD348BDE1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7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>
            <a:extLst>
              <a:ext uri="{FF2B5EF4-FFF2-40B4-BE49-F238E27FC236}">
                <a16:creationId xmlns:a16="http://schemas.microsoft.com/office/drawing/2014/main" id="{F24E8B9A-CFE1-43CC-AD88-B634583E57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O Banco de Filtros Polifásicos
</a:t>
            </a:r>
            <a:endParaRPr lang="en-US" alt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A547FDC-3BCF-4352-A7D2-4EB0315E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772A5A6-D1AD-4560-9E29-298929E49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Divide o sinal de áudio em 32 fluxos de </a:t>
            </a:r>
            <a:r>
              <a:rPr lang="pt-BR" altLang="pt-BR" dirty="0" err="1"/>
              <a:t>subbanda</a:t>
            </a:r>
            <a:r>
              <a:rPr lang="pt-BR" altLang="pt-BR" dirty="0"/>
              <a:t> de largura igual no domínio da frequência.
O filtro inverso no decodificador não pode recuperar o sinal sem alguma, embora inaudível, perda.
Baseado no trabalho de </a:t>
            </a:r>
            <a:r>
              <a:rPr lang="pt-BR" altLang="pt-BR" dirty="0" err="1"/>
              <a:t>Rothweiler</a:t>
            </a:r>
            <a:r>
              <a:rPr lang="pt-BR" altLang="pt-BR" dirty="0"/>
              <a:t>[2].
Standard especifica janela de análise de coeficiente 512</a:t>
            </a:r>
            <a:r>
              <a:rPr lang="en-US" altLang="pt-BR" dirty="0"/>
              <a:t>, C[n]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3A252D8-7364-40E5-B47A-8C831C564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B881A09D-6E73-4E20-94A8-C3557A715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altLang="pt-BR" sz="2025" dirty="0"/>
              <a:t>Buffer de 512 amostras de PCM com 32 novas amostras, X[n], deslocadas em cada ciclo de computação
Calcular amostras de janela para </a:t>
            </a:r>
            <a:r>
              <a:rPr lang="en-US" altLang="pt-BR" sz="2025" dirty="0" err="1"/>
              <a:t>i</a:t>
            </a:r>
            <a:r>
              <a:rPr lang="en-US" altLang="pt-BR" sz="2025" dirty="0"/>
              <a:t>=0…511:</a:t>
            </a:r>
          </a:p>
          <a:p>
            <a:endParaRPr lang="en-US" altLang="pt-BR" sz="2025" dirty="0"/>
          </a:p>
          <a:p>
            <a:endParaRPr lang="en-US" altLang="pt-BR" sz="2025" dirty="0"/>
          </a:p>
          <a:p>
            <a:r>
              <a:rPr lang="en-US" altLang="pt-BR" sz="2025" dirty="0" err="1"/>
              <a:t>Cálculo</a:t>
            </a:r>
            <a:r>
              <a:rPr lang="en-US" altLang="pt-BR" sz="2025" dirty="0"/>
              <a:t> </a:t>
            </a:r>
            <a:r>
              <a:rPr lang="en-US" altLang="pt-BR" sz="2025" dirty="0" err="1"/>
              <a:t>parcial</a:t>
            </a:r>
            <a:r>
              <a:rPr lang="en-US" altLang="pt-BR" sz="2025" dirty="0"/>
              <a:t> para  </a:t>
            </a:r>
            <a:r>
              <a:rPr lang="en-US" altLang="pt-BR" sz="2025" dirty="0" err="1"/>
              <a:t>i</a:t>
            </a:r>
            <a:r>
              <a:rPr lang="en-US" altLang="pt-BR" sz="2025" dirty="0"/>
              <a:t>=0…63:</a:t>
            </a:r>
          </a:p>
          <a:p>
            <a:endParaRPr lang="en-US" altLang="pt-BR" sz="2025" dirty="0"/>
          </a:p>
          <a:p>
            <a:r>
              <a:rPr lang="en-US" altLang="pt-BR" sz="2025" dirty="0" err="1"/>
              <a:t>Calcular</a:t>
            </a:r>
            <a:r>
              <a:rPr lang="en-US" altLang="pt-BR" sz="2025" dirty="0"/>
              <a:t> 32 </a:t>
            </a:r>
            <a:r>
              <a:rPr lang="en-US" altLang="pt-BR" sz="2025" dirty="0" err="1"/>
              <a:t>subamostras</a:t>
            </a:r>
            <a:r>
              <a:rPr lang="en-US" altLang="pt-BR" sz="2025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6F657F61-10AE-4C6C-8B11-4EE05C4DCFC7}"/>
                  </a:ext>
                </a:extLst>
              </p:cNvPr>
              <p:cNvSpPr txBox="1"/>
              <p:nvPr>
                <p:ph sz="quarter" idx="4294967295"/>
              </p:nvPr>
            </p:nvSpPr>
            <p:spPr bwMode="auto">
              <a:xfrm>
                <a:off x="1860331" y="2026636"/>
                <a:ext cx="3720662" cy="325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]⋅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6F657F61-10AE-4C6C-8B11-4EE05C4D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 bwMode="auto">
              <a:xfrm>
                <a:off x="1860331" y="2026636"/>
                <a:ext cx="3720662" cy="325438"/>
              </a:xfrm>
              <a:prstGeom prst="rect">
                <a:avLst/>
              </a:prstGeom>
              <a:blipFill>
                <a:blip r:embed="rId2"/>
                <a:stretch>
                  <a:fillRect b="-685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120" name="Object 16">
                <a:extLst>
                  <a:ext uri="{FF2B5EF4-FFF2-40B4-BE49-F238E27FC236}">
                    <a16:creationId xmlns:a16="http://schemas.microsoft.com/office/drawing/2014/main" id="{0788BDA9-C1C1-4779-A907-33060604DB72}"/>
                  </a:ext>
                </a:extLst>
              </p:cNvPr>
              <p:cNvSpPr txBox="1"/>
              <p:nvPr/>
            </p:nvSpPr>
            <p:spPr bwMode="auto">
              <a:xfrm>
                <a:off x="5404838" y="2782000"/>
                <a:ext cx="2966651" cy="681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+64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7120" name="Object 16">
                <a:extLst>
                  <a:ext uri="{FF2B5EF4-FFF2-40B4-BE49-F238E27FC236}">
                    <a16:creationId xmlns:a16="http://schemas.microsoft.com/office/drawing/2014/main" id="{0788BDA9-C1C1-4779-A907-33060604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838" y="2782000"/>
                <a:ext cx="2966651" cy="681038"/>
              </a:xfrm>
              <a:prstGeom prst="rect">
                <a:avLst/>
              </a:prstGeom>
              <a:blipFill>
                <a:blip r:embed="rId3"/>
                <a:stretch>
                  <a:fillRect b="-366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121" name="Object 17">
                <a:extLst>
                  <a:ext uri="{FF2B5EF4-FFF2-40B4-BE49-F238E27FC236}">
                    <a16:creationId xmlns:a16="http://schemas.microsoft.com/office/drawing/2014/main" id="{88996746-3068-4AB1-875F-FDAD2BE4B9EA}"/>
                  </a:ext>
                </a:extLst>
              </p:cNvPr>
              <p:cNvSpPr txBox="1"/>
              <p:nvPr/>
            </p:nvSpPr>
            <p:spPr bwMode="auto">
              <a:xfrm>
                <a:off x="5489973" y="3813573"/>
                <a:ext cx="2796383" cy="6441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sup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]⋅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7121" name="Object 17">
                <a:extLst>
                  <a:ext uri="{FF2B5EF4-FFF2-40B4-BE49-F238E27FC236}">
                    <a16:creationId xmlns:a16="http://schemas.microsoft.com/office/drawing/2014/main" id="{88996746-3068-4AB1-875F-FDAD2BE4B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973" y="3813573"/>
                <a:ext cx="2796383" cy="644128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D012D4A-B520-4961-99EA-B8FAC790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8D544F2-2963-4882-ACEE-B0E56CC99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pt-BR" sz="2025" dirty="0" err="1"/>
              <a:t>Visualização</a:t>
            </a:r>
            <a:r>
              <a:rPr lang="en-US" altLang="pt-BR" sz="2025" dirty="0"/>
              <a:t> do </a:t>
            </a:r>
            <a:r>
              <a:rPr lang="en-US" altLang="pt-BR" sz="2025" dirty="0" err="1"/>
              <a:t>filtro</a:t>
            </a:r>
            <a:r>
              <a:rPr lang="en-US" altLang="pt-BR" sz="2025" baseline="30000" dirty="0"/>
              <a:t>[1]</a:t>
            </a:r>
            <a:r>
              <a:rPr lang="en-US" altLang="pt-BR" sz="2025" dirty="0"/>
              <a:t>: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192837DA-A9B5-4C97-9E21-F635C2DAC3D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8179" y="1248957"/>
            <a:ext cx="6073288" cy="383967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73FA55F-C519-40C0-ADA2-09FA88745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E9485CD-39F3-4978-9264-505F1BFA3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pt-BR" sz="2025" dirty="0"/>
              <a:t>O </a:t>
            </a:r>
            <a:r>
              <a:rPr lang="en-US" altLang="pt-BR" sz="2025" dirty="0" err="1"/>
              <a:t>efeito</a:t>
            </a:r>
            <a:r>
              <a:rPr lang="en-US" altLang="pt-BR" sz="2025" dirty="0"/>
              <a:t> total:</a:t>
            </a:r>
          </a:p>
          <a:p>
            <a:endParaRPr lang="en-US" altLang="pt-BR" sz="2025" dirty="0"/>
          </a:p>
          <a:p>
            <a:r>
              <a:rPr lang="en-US" altLang="pt-BR" sz="2025" dirty="0" err="1"/>
              <a:t>Matriz</a:t>
            </a:r>
            <a:r>
              <a:rPr lang="en-US" altLang="pt-BR" sz="2025" dirty="0"/>
              <a:t> de </a:t>
            </a:r>
            <a:r>
              <a:rPr lang="en-US" altLang="pt-BR" sz="2025" dirty="0" err="1"/>
              <a:t>análise</a:t>
            </a:r>
            <a:r>
              <a:rPr lang="en-US" altLang="pt-BR" sz="2025" dirty="0"/>
              <a:t>:</a:t>
            </a:r>
          </a:p>
          <a:p>
            <a:endParaRPr lang="en-US" altLang="pt-BR" sz="2025" dirty="0"/>
          </a:p>
          <a:p>
            <a:endParaRPr lang="en-US" altLang="pt-BR" sz="2025" dirty="0"/>
          </a:p>
          <a:p>
            <a:r>
              <a:rPr lang="en-US" altLang="pt-BR" sz="2025" dirty="0" err="1"/>
              <a:t>Requer</a:t>
            </a:r>
            <a:r>
              <a:rPr lang="en-US" altLang="pt-BR" sz="2025" dirty="0"/>
              <a:t> 512 + 32x64 = 2560 </a:t>
            </a:r>
            <a:r>
              <a:rPr lang="en-US" altLang="pt-BR" sz="2025" dirty="0" err="1"/>
              <a:t>multiplicações</a:t>
            </a:r>
            <a:r>
              <a:rPr lang="en-US" altLang="pt-BR" sz="2025" dirty="0"/>
              <a:t>.</a:t>
            </a:r>
          </a:p>
          <a:p>
            <a:endParaRPr lang="pt-BR" altLang="pt-BR" sz="2025" dirty="0"/>
          </a:p>
          <a:p>
            <a:r>
              <a:rPr lang="pt-BR" altLang="pt-BR" sz="2025" dirty="0"/>
              <a:t>Cada </a:t>
            </a:r>
            <a:r>
              <a:rPr lang="pt-BR" altLang="pt-BR" sz="2025" dirty="0" err="1"/>
              <a:t>subbanda</a:t>
            </a:r>
            <a:r>
              <a:rPr lang="pt-BR" altLang="pt-BR" sz="2025" dirty="0"/>
              <a:t> tem largura de banda π/32T centrada em múltiplos ímpares de </a:t>
            </a:r>
            <a:r>
              <a:rPr lang="en-US" altLang="pt-BR" sz="2025" dirty="0"/>
              <a:t> π/64T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6" name="Object 4">
                <a:extLst>
                  <a:ext uri="{FF2B5EF4-FFF2-40B4-BE49-F238E27FC236}">
                    <a16:creationId xmlns:a16="http://schemas.microsoft.com/office/drawing/2014/main" id="{586C0F4F-217F-4186-8399-21A9158E16AE}"/>
                  </a:ext>
                </a:extLst>
              </p:cNvPr>
              <p:cNvSpPr txBox="1"/>
              <p:nvPr>
                <p:ph sz="half" idx="4294967295"/>
              </p:nvPr>
            </p:nvSpPr>
            <p:spPr bwMode="auto">
              <a:xfrm>
                <a:off x="3170761" y="739104"/>
                <a:ext cx="5059912" cy="608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sup>
                        <m:e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nary>
                            <m:naryPr>
                              <m:chr m:val="∑"/>
                              <m:ctrlP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+64</m:t>
                              </m:r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54276" name="Object 4">
                <a:extLst>
                  <a:ext uri="{FF2B5EF4-FFF2-40B4-BE49-F238E27FC236}">
                    <a16:creationId xmlns:a16="http://schemas.microsoft.com/office/drawing/2014/main" id="{586C0F4F-217F-4186-8399-21A9158E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3170761" y="739104"/>
                <a:ext cx="5059912" cy="608012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78" name="Object 6">
                <a:extLst>
                  <a:ext uri="{FF2B5EF4-FFF2-40B4-BE49-F238E27FC236}">
                    <a16:creationId xmlns:a16="http://schemas.microsoft.com/office/drawing/2014/main" id="{009E4AD5-D6C5-41E3-B2B2-D16DC70AA02B}"/>
                  </a:ext>
                </a:extLst>
              </p:cNvPr>
              <p:cNvSpPr txBox="1"/>
              <p:nvPr/>
            </p:nvSpPr>
            <p:spPr bwMode="auto">
              <a:xfrm>
                <a:off x="3282881" y="1570428"/>
                <a:ext cx="4692158" cy="614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+1)(</m:t>
                                  </m:r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−16)</m:t>
                                  </m:r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4278" name="Object 6">
                <a:extLst>
                  <a:ext uri="{FF2B5EF4-FFF2-40B4-BE49-F238E27FC236}">
                    <a16:creationId xmlns:a16="http://schemas.microsoft.com/office/drawing/2014/main" id="{009E4AD5-D6C5-41E3-B2B2-D16DC70A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2881" y="1570428"/>
                <a:ext cx="4692158" cy="614363"/>
              </a:xfrm>
              <a:prstGeom prst="rect">
                <a:avLst/>
              </a:prstGeom>
              <a:blipFill>
                <a:blip r:embed="rId3"/>
                <a:stretch>
                  <a:fillRect b="-19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D949F80-2B3C-4AF1-82B7-3419DE43A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885EC94-BC8F-4AF8-9194-C748B0A1D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Shortcomings:</a:t>
            </a:r>
          </a:p>
          <a:p>
            <a:pPr lvl="1"/>
            <a:r>
              <a:rPr lang="en-US" altLang="pt-BR"/>
              <a:t>Equal width filters do not correspond with critical band model of auditory system.</a:t>
            </a:r>
          </a:p>
          <a:p>
            <a:pPr lvl="1"/>
            <a:r>
              <a:rPr lang="en-US" altLang="pt-BR"/>
              <a:t>Filter bank and its inverse are NOT lossless.</a:t>
            </a:r>
          </a:p>
          <a:p>
            <a:pPr lvl="1"/>
            <a:r>
              <a:rPr lang="en-US" altLang="pt-BR"/>
              <a:t>Frequency overlap between subbands.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2B4AC3-3750-411F-AD4E-9E21FEBA0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30749" name="Rectangle 29">
            <a:extLst>
              <a:ext uri="{FF2B5EF4-FFF2-40B4-BE49-F238E27FC236}">
                <a16:creationId xmlns:a16="http://schemas.microsoft.com/office/drawing/2014/main" id="{08372E39-E498-4F4F-BF7F-99607959F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pt-BR" sz="1725"/>
              <a:t>Comparison of filter banks and critical bands</a:t>
            </a:r>
            <a:r>
              <a:rPr lang="en-US" altLang="pt-BR" sz="1725" baseline="30000"/>
              <a:t>[1]:</a:t>
            </a:r>
          </a:p>
        </p:txBody>
      </p:sp>
      <p:pic>
        <p:nvPicPr>
          <p:cNvPr id="30748" name="Picture 28">
            <a:extLst>
              <a:ext uri="{FF2B5EF4-FFF2-40B4-BE49-F238E27FC236}">
                <a16:creationId xmlns:a16="http://schemas.microsoft.com/office/drawing/2014/main" id="{A24B11AD-339B-453A-B88D-8F7B971698B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116" y="1278475"/>
            <a:ext cx="7547503" cy="358358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8C29E7C-89D6-4FED-9BB2-4A89C776E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Banco de </a:t>
            </a:r>
            <a:r>
              <a:rPr lang="en-US" altLang="pt-BR" dirty="0" err="1"/>
              <a:t>Filtros</a:t>
            </a:r>
            <a:r>
              <a:rPr lang="en-US" altLang="pt-BR" dirty="0"/>
              <a:t> </a:t>
            </a:r>
            <a:r>
              <a:rPr lang="en-US" altLang="pt-BR" dirty="0" err="1"/>
              <a:t>Polifásicos</a:t>
            </a:r>
            <a:endParaRPr lang="en-US" altLang="pt-BR" dirty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050BB14-0FD4-4AAE-A331-41A597769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pt-BR" sz="1725"/>
              <a:t>Frequency response of one subband</a:t>
            </a:r>
            <a:r>
              <a:rPr lang="en-US" altLang="pt-BR" sz="1725" baseline="30000"/>
              <a:t>[1]</a:t>
            </a:r>
            <a:r>
              <a:rPr lang="en-US" altLang="pt-BR" sz="1725"/>
              <a:t>:</a:t>
            </a:r>
            <a:endParaRPr lang="en-US" altLang="pt-BR" sz="1725" baseline="30000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5BFD898C-B438-47F5-B80B-87538F6E849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62125"/>
            <a:ext cx="4087813" cy="27273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>
            <a:extLst>
              <a:ext uri="{FF2B5EF4-FFF2-40B4-BE49-F238E27FC236}">
                <a16:creationId xmlns:a16="http://schemas.microsoft.com/office/drawing/2014/main" id="{859DD06E-C2E3-4A5C-8B49-CBE787E476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endParaRPr lang="en-US" alt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9EA115-DAD9-49C1-92B2-2D672BB50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As fraquezas do ouvido humano</a:t>
            </a:r>
            <a:endParaRPr lang="en-US" altLang="pt-BR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55D311F-C28C-4A8B-8C2A-A35E2F7B3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dirty="0" err="1"/>
              <a:t>Resolução</a:t>
            </a:r>
            <a:r>
              <a:rPr lang="en-US" altLang="pt-BR" dirty="0"/>
              <a:t> </a:t>
            </a:r>
            <a:r>
              <a:rPr lang="en-US" altLang="pt-BR" dirty="0" err="1"/>
              <a:t>dependente</a:t>
            </a:r>
            <a:r>
              <a:rPr lang="en-US" altLang="pt-BR" dirty="0"/>
              <a:t> da </a:t>
            </a:r>
            <a:r>
              <a:rPr lang="en-US" altLang="pt-BR" dirty="0" err="1"/>
              <a:t>frequência</a:t>
            </a:r>
            <a:r>
              <a:rPr lang="en-US" altLang="pt-BR" dirty="0"/>
              <a:t>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Não temos a capacidade de discernir diferenças minúsculas de frequência dentro das bandas críticas</a:t>
            </a:r>
            <a:r>
              <a:rPr lang="en-US" altLang="pt-BR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pt-BR" dirty="0" err="1"/>
              <a:t>Mascaramento</a:t>
            </a:r>
            <a:r>
              <a:rPr lang="en-US" altLang="pt-BR" dirty="0"/>
              <a:t> </a:t>
            </a:r>
            <a:r>
              <a:rPr lang="en-US" altLang="pt-BR" dirty="0" err="1"/>
              <a:t>auditivo</a:t>
            </a:r>
            <a:r>
              <a:rPr lang="en-US" altLang="pt-BR" dirty="0"/>
              <a:t>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Quando dois sinais de frequência muito próxima estão presentes, o mais alto mascarará o mais suave</a:t>
            </a:r>
            <a:r>
              <a:rPr lang="en-US" altLang="pt-BR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Um sinal mascarado deve ser mais alto do que algum limiar para que seja ouvido  nos dá espaço para introduzir ruído de quantização inaudível</a:t>
            </a:r>
            <a:r>
              <a:rPr lang="en-US" altLang="pt-BR" dirty="0"/>
              <a:t>.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663B977-2788-4114-9235-4C21B4C0E2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47713"/>
            <a:ext cx="7772400" cy="461799"/>
          </a:xfrm>
        </p:spPr>
        <p:txBody>
          <a:bodyPr>
            <a:normAutofit fontScale="90000"/>
          </a:bodyPr>
          <a:lstStyle/>
          <a:p>
            <a:r>
              <a:rPr lang="en-US" altLang="pt-BR" sz="3750" dirty="0"/>
              <a:t>Um tutorial </a:t>
            </a:r>
            <a:r>
              <a:rPr lang="en-US" altLang="pt-BR" sz="3750" dirty="0" err="1"/>
              <a:t>sobre</a:t>
            </a:r>
            <a:r>
              <a:rPr lang="en-US" altLang="pt-BR" sz="3750" dirty="0"/>
              <a:t> </a:t>
            </a:r>
            <a:r>
              <a:rPr lang="en-US" altLang="pt-BR" sz="3750" dirty="0" err="1"/>
              <a:t>compressão</a:t>
            </a:r>
            <a:r>
              <a:rPr lang="en-US" altLang="pt-BR" sz="3750" dirty="0"/>
              <a:t> de </a:t>
            </a:r>
            <a:r>
              <a:rPr lang="en-US" altLang="pt-BR" sz="3750" dirty="0" err="1"/>
              <a:t>áudio</a:t>
            </a:r>
            <a:r>
              <a:rPr lang="en-US" altLang="pt-BR" sz="3750" dirty="0"/>
              <a:t> MPEG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2BA4B62-0FC0-4AA9-9B97-0DCABB46C5C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45957" y="3119721"/>
            <a:ext cx="7883091" cy="1404938"/>
          </a:xfrm>
        </p:spPr>
        <p:txBody>
          <a:bodyPr>
            <a:normAutofit/>
          </a:bodyPr>
          <a:lstStyle/>
          <a:p>
            <a:pPr marL="76200" indent="0" algn="ctr">
              <a:lnSpc>
                <a:spcPct val="80000"/>
              </a:lnSpc>
              <a:buNone/>
            </a:pPr>
            <a:r>
              <a:rPr lang="en-US" altLang="pt-BR" sz="1425" dirty="0" err="1">
                <a:solidFill>
                  <a:schemeClr val="tx2"/>
                </a:solidFill>
              </a:rPr>
              <a:t>Várias</a:t>
            </a:r>
            <a:r>
              <a:rPr lang="en-US" altLang="pt-BR" sz="1425" dirty="0">
                <a:solidFill>
                  <a:schemeClr val="tx2"/>
                </a:solidFill>
              </a:rPr>
              <a:t> </a:t>
            </a:r>
            <a:r>
              <a:rPr lang="en-US" altLang="pt-BR" sz="1425" dirty="0" err="1">
                <a:solidFill>
                  <a:schemeClr val="tx2"/>
                </a:solidFill>
              </a:rPr>
              <a:t>fontes</a:t>
            </a:r>
            <a:r>
              <a:rPr lang="en-US" altLang="pt-BR" sz="1425" dirty="0">
                <a:solidFill>
                  <a:schemeClr val="tx2"/>
                </a:solidFill>
              </a:rPr>
              <a:t> da Internet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9DE7003-4BAB-433F-A415-9DE0A17E8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dirty="0" err="1"/>
              <a:t>Modelos</a:t>
            </a:r>
            <a:r>
              <a:rPr lang="en-US" altLang="pt-BR" dirty="0"/>
              <a:t> </a:t>
            </a:r>
            <a:r>
              <a:rPr lang="en-US" altLang="pt-BR" dirty="0" err="1"/>
              <a:t>Psicoacústicos</a:t>
            </a:r>
            <a:r>
              <a:rPr lang="en-US" altLang="pt-BR" dirty="0"/>
              <a:t> do MPEG-I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61388CB-180B-4DF8-B950-8D06BA1B4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dirty="0"/>
              <a:t>O padrão MPEG-I define dois modelos</a:t>
            </a:r>
            <a:r>
              <a:rPr lang="en-US" altLang="pt-BR" dirty="0"/>
              <a:t>:</a:t>
            </a:r>
          </a:p>
          <a:p>
            <a:pPr>
              <a:lnSpc>
                <a:spcPct val="90000"/>
              </a:lnSpc>
            </a:pPr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1: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Menos caro computacionalmente
Faz alguns compromissos sérios no que supõe que um ouvinte não pode ouvir</a:t>
            </a:r>
            <a:endParaRPr lang="en-US" altLang="pt-BR" dirty="0"/>
          </a:p>
          <a:p>
            <a:pPr>
              <a:lnSpc>
                <a:spcPct val="90000"/>
              </a:lnSpc>
            </a:pPr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2: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Fornece mais recursos adequados para codificação de Camada III (MP3), supondo, é claro, maior largura de banda do processador</a:t>
            </a:r>
            <a:r>
              <a:rPr lang="en-US" altLang="pt-BR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33219F5-A0CA-4857-9788-1C915959A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endParaRPr lang="en-US" altLang="pt-BR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4A3969B-AC39-4C50-87B8-BB7C301ED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Converter amostras em domínio de frequência</a:t>
            </a:r>
            <a:endParaRPr lang="en-US" altLang="pt-BR" dirty="0"/>
          </a:p>
          <a:p>
            <a:pPr lvl="1"/>
            <a:r>
              <a:rPr lang="pt-BR" altLang="pt-BR" dirty="0"/>
              <a:t>Use uma ponderação (janela) de </a:t>
            </a:r>
            <a:r>
              <a:rPr lang="pt-BR" altLang="pt-BR" dirty="0" err="1"/>
              <a:t>Hann</a:t>
            </a:r>
            <a:r>
              <a:rPr lang="pt-BR" altLang="pt-BR" dirty="0"/>
              <a:t> e, em seguida, uma DFT</a:t>
            </a:r>
            <a:endParaRPr lang="en-US" altLang="pt-BR" dirty="0"/>
          </a:p>
          <a:p>
            <a:pPr lvl="2"/>
            <a:r>
              <a:rPr lang="pt-BR" altLang="pt-BR" dirty="0"/>
              <a:t>Simplesmente dá a um artefato de borda (do tamanho de janela finito) representação de domínio de frequência livre</a:t>
            </a:r>
            <a:r>
              <a:rPr lang="en-US" altLang="pt-BR" dirty="0"/>
              <a:t>.</a:t>
            </a:r>
          </a:p>
          <a:p>
            <a:pPr lvl="1"/>
            <a:r>
              <a:rPr lang="pt-BR" altLang="pt-BR" dirty="0"/>
              <a:t>O Modelo 1 usa a janela de amostra 512 (Camada I) ou 1024 (Camadas II e III)</a:t>
            </a:r>
            <a:r>
              <a:rPr lang="en-US" altLang="pt-BR" dirty="0"/>
              <a:t>.</a:t>
            </a:r>
          </a:p>
          <a:p>
            <a:pPr lvl="1"/>
            <a:r>
              <a:rPr lang="pt-BR" altLang="pt-BR" dirty="0"/>
              <a:t>O modelo 2 usa uma janela de amostra de 1024 e dois cálculos por quadro</a:t>
            </a:r>
            <a:r>
              <a:rPr lang="en-US" altLang="pt-BR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6C845D6-0415-44B0-9E62-E8C54E792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endParaRPr lang="en-US" altLang="pt-BR" dirty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32637FD-5469-48EC-B84F-F518E3B67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25" dirty="0"/>
              <a:t>Necessidade de separar o som em componentes de "tons" e "ruído"
Modelo 1</a:t>
            </a:r>
            <a:r>
              <a:rPr lang="en-US" altLang="pt-BR" sz="2025" dirty="0"/>
              <a:t>:</a:t>
            </a:r>
          </a:p>
          <a:p>
            <a:pPr lvl="1"/>
            <a:r>
              <a:rPr lang="pt-BR" altLang="pt-BR" sz="1650" dirty="0"/>
              <a:t>Os picos locais são tons, agrupando o espectro restante por banda crítica em ruído em uma frequência representativa</a:t>
            </a:r>
            <a:r>
              <a:rPr lang="en-US" altLang="pt-BR" sz="1650" dirty="0"/>
              <a:t>.</a:t>
            </a:r>
          </a:p>
          <a:p>
            <a:r>
              <a:rPr lang="en-US" altLang="pt-BR" sz="2025" dirty="0" err="1"/>
              <a:t>Modelo</a:t>
            </a:r>
            <a:r>
              <a:rPr lang="en-US" altLang="pt-BR" sz="2025" dirty="0"/>
              <a:t> 2:</a:t>
            </a:r>
          </a:p>
          <a:p>
            <a:pPr lvl="1"/>
            <a:r>
              <a:rPr lang="pt-BR" altLang="pt-BR" sz="1650" dirty="0"/>
              <a:t>Calcular o índice de "tonalidade" para determinar a probabilidade de cada ponto espectral ser um tom</a:t>
            </a:r>
            <a:r>
              <a:rPr lang="en-US" altLang="pt-BR" sz="1650" dirty="0"/>
              <a:t> </a:t>
            </a:r>
          </a:p>
          <a:p>
            <a:pPr lvl="2"/>
            <a:r>
              <a:rPr lang="pt-BR" altLang="pt-BR" sz="1500" dirty="0"/>
              <a:t>com base em duas janelas de análise anteriores</a:t>
            </a:r>
            <a:endParaRPr lang="en-US" altLang="pt-BR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AA1EE32-314F-4429-90C7-2681691DB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endParaRPr lang="en-US" altLang="pt-BR" dirty="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D199E6E-043C-46A0-A540-F8D7C2A31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/>
              <a:t>“</a:t>
            </a:r>
            <a:r>
              <a:rPr lang="en-US" altLang="pt-BR" dirty="0" err="1"/>
              <a:t>Espalha</a:t>
            </a:r>
            <a:r>
              <a:rPr lang="en-US" altLang="pt-BR" dirty="0"/>
              <a:t>” </a:t>
            </a:r>
            <a:r>
              <a:rPr lang="pt-BR" altLang="pt-BR" dirty="0"/>
              <a:t>cada sinal dentro de sua faixa crítica</a:t>
            </a:r>
            <a:endParaRPr lang="en-US" altLang="pt-BR" dirty="0"/>
          </a:p>
          <a:p>
            <a:pPr lvl="1"/>
            <a:r>
              <a:rPr lang="pt-BR" altLang="pt-BR" dirty="0"/>
              <a:t>Usar um mascaramento (Modelo 1) ou uma função de espalhamento (Modelo 2)</a:t>
            </a:r>
            <a:r>
              <a:rPr lang="en-US" altLang="pt-BR" dirty="0"/>
              <a:t>.</a:t>
            </a:r>
          </a:p>
          <a:p>
            <a:r>
              <a:rPr lang="pt-BR" altLang="pt-BR" dirty="0"/>
              <a:t>Ajuste o limite calculado incorporando uma máscara "silenciosa" – limite de mascaramento para cada frequência quando nenhuma outra frequência estiver presente</a:t>
            </a:r>
            <a:r>
              <a:rPr lang="en-US" altLang="pt-BR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FE62B1E-212E-4857-B3FA-181C25CA3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endParaRPr lang="en-US" altLang="pt-BR" dirty="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7A7459C-7BB3-488D-8896-461B14958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1650" dirty="0"/>
              <a:t>Calcular um limite de mascaramento para cada </a:t>
            </a:r>
            <a:r>
              <a:rPr lang="pt-BR" altLang="pt-BR" sz="1650" dirty="0" err="1"/>
              <a:t>subbanda</a:t>
            </a:r>
            <a:r>
              <a:rPr lang="pt-BR" altLang="pt-BR" sz="1650" dirty="0"/>
              <a:t> no banco de filtros polifásicos</a:t>
            </a:r>
            <a:endParaRPr lang="en-US" altLang="pt-BR" sz="1650" dirty="0"/>
          </a:p>
          <a:p>
            <a:pPr>
              <a:lnSpc>
                <a:spcPct val="90000"/>
              </a:lnSpc>
            </a:pPr>
            <a:r>
              <a:rPr lang="en-US" altLang="pt-BR" sz="1650" dirty="0" err="1"/>
              <a:t>Modelo</a:t>
            </a:r>
            <a:r>
              <a:rPr lang="en-US" altLang="pt-BR" sz="1650" dirty="0"/>
              <a:t> 1:</a:t>
            </a:r>
          </a:p>
          <a:p>
            <a:pPr lvl="1">
              <a:lnSpc>
                <a:spcPct val="90000"/>
              </a:lnSpc>
            </a:pPr>
            <a:r>
              <a:rPr lang="pt-BR" altLang="pt-BR" sz="1500" dirty="0"/>
              <a:t>Seleciona mínimos de valores de limite de mascaramento no intervalo de cada </a:t>
            </a:r>
            <a:r>
              <a:rPr lang="pt-BR" altLang="pt-BR" sz="1500" dirty="0" err="1"/>
              <a:t>subbanda</a:t>
            </a:r>
            <a:r>
              <a:rPr lang="pt-BR" altLang="pt-BR" sz="1500" dirty="0"/>
              <a:t>
Impreciso em frequências mais altas – lembre-se de como as </a:t>
            </a:r>
            <a:r>
              <a:rPr lang="pt-BR" altLang="pt-BR" sz="1500" dirty="0" err="1"/>
              <a:t>subbandas</a:t>
            </a:r>
            <a:r>
              <a:rPr lang="pt-BR" altLang="pt-BR" sz="1500" dirty="0"/>
              <a:t> são linearmente distribuídas, as bandas críticas NÃO são</a:t>
            </a:r>
            <a:r>
              <a:rPr lang="en-US" altLang="pt-BR" sz="1500" dirty="0"/>
              <a:t>!</a:t>
            </a:r>
          </a:p>
          <a:p>
            <a:pPr>
              <a:lnSpc>
                <a:spcPct val="90000"/>
              </a:lnSpc>
            </a:pPr>
            <a:r>
              <a:rPr lang="en-US" altLang="pt-BR" sz="1650" dirty="0" err="1"/>
              <a:t>Modelo</a:t>
            </a:r>
            <a:r>
              <a:rPr lang="en-US" altLang="pt-BR" sz="1650" dirty="0"/>
              <a:t> 2:</a:t>
            </a:r>
          </a:p>
          <a:p>
            <a:pPr lvl="1">
              <a:lnSpc>
                <a:spcPct val="90000"/>
              </a:lnSpc>
            </a:pPr>
            <a:r>
              <a:rPr lang="pt-BR" altLang="pt-BR" sz="1500" dirty="0"/>
              <a:t>Se a </a:t>
            </a:r>
            <a:r>
              <a:rPr lang="pt-BR" altLang="pt-BR" sz="1500" dirty="0" err="1"/>
              <a:t>subbanda</a:t>
            </a:r>
            <a:r>
              <a:rPr lang="pt-BR" altLang="pt-BR" sz="1500" dirty="0"/>
              <a:t> for mais larga do que a banda crítica</a:t>
            </a:r>
            <a:r>
              <a:rPr lang="en-US" altLang="pt-BR" sz="1500" dirty="0"/>
              <a:t>:</a:t>
            </a:r>
          </a:p>
          <a:p>
            <a:pPr lvl="2">
              <a:lnSpc>
                <a:spcPct val="90000"/>
              </a:lnSpc>
            </a:pPr>
            <a:r>
              <a:rPr lang="pt-BR" altLang="pt-BR" sz="1350" dirty="0"/>
              <a:t>Usar limite mínimo de mascaramento na </a:t>
            </a:r>
            <a:r>
              <a:rPr lang="pt-BR" altLang="pt-BR" sz="1350" dirty="0" err="1"/>
              <a:t>subbanda</a:t>
            </a:r>
            <a:endParaRPr lang="en-US" altLang="pt-BR" sz="1350" dirty="0"/>
          </a:p>
          <a:p>
            <a:pPr lvl="1">
              <a:lnSpc>
                <a:spcPct val="90000"/>
              </a:lnSpc>
            </a:pPr>
            <a:r>
              <a:rPr lang="pt-BR" altLang="pt-BR" sz="1500" dirty="0"/>
              <a:t>Se a banda crítica for mais larga do que a </a:t>
            </a:r>
            <a:r>
              <a:rPr lang="pt-BR" altLang="pt-BR" sz="1500" dirty="0" err="1"/>
              <a:t>subbanda</a:t>
            </a:r>
            <a:r>
              <a:rPr lang="en-US" altLang="pt-BR" sz="1500" dirty="0"/>
              <a:t>:</a:t>
            </a:r>
          </a:p>
          <a:p>
            <a:pPr lvl="2">
              <a:lnSpc>
                <a:spcPct val="90000"/>
              </a:lnSpc>
            </a:pPr>
            <a:r>
              <a:rPr lang="pt-BR" altLang="pt-BR" sz="1350" dirty="0"/>
              <a:t>Usar limite médio de mascaramento na </a:t>
            </a:r>
            <a:r>
              <a:rPr lang="pt-BR" altLang="pt-BR" sz="1350" dirty="0" err="1"/>
              <a:t>subbanda</a:t>
            </a:r>
            <a:endParaRPr lang="en-US" altLang="pt-BR" sz="1350" dirty="0"/>
          </a:p>
          <a:p>
            <a:pPr>
              <a:lnSpc>
                <a:spcPct val="90000"/>
              </a:lnSpc>
            </a:pPr>
            <a:endParaRPr lang="en-US" altLang="pt-BR" sz="16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5169EE8-DD83-4A6D-9ADC-B4E4E071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endParaRPr lang="en-US" altLang="pt-BR" dirty="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3445489-0FE8-4FBB-AD2E-D9F9761AE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O trabalho árduo está feito – agora, apenas calculamos a relação sinal-máscara (SMR) por </a:t>
            </a:r>
            <a:r>
              <a:rPr lang="pt-BR" altLang="pt-BR" dirty="0" err="1"/>
              <a:t>subbanda</a:t>
            </a:r>
            <a:endParaRPr lang="en-US" altLang="pt-BR" dirty="0"/>
          </a:p>
          <a:p>
            <a:pPr lvl="1"/>
            <a:r>
              <a:rPr lang="en-US" altLang="pt-BR" dirty="0"/>
              <a:t>SMR = </a:t>
            </a:r>
            <a:r>
              <a:rPr lang="pt-BR" altLang="pt-BR" dirty="0"/>
              <a:t>energia do sinal / limite de mascaramento</a:t>
            </a:r>
            <a:endParaRPr lang="en-US" altLang="pt-BR" dirty="0"/>
          </a:p>
          <a:p>
            <a:r>
              <a:rPr lang="pt-BR" altLang="pt-BR" dirty="0"/>
              <a:t>Passamos nosso resultado para a unidade de codificação que agora pode produzir um fluxo de bits compactado</a:t>
            </a:r>
            <a:endParaRPr lang="en-US" alt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410D198-3B96-41E4-9F27-ED328349E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(</a:t>
            </a:r>
            <a:r>
              <a:rPr lang="en-US" altLang="pt-BR" dirty="0" err="1"/>
              <a:t>exemplo</a:t>
            </a:r>
            <a:r>
              <a:rPr lang="en-US" altLang="pt-BR" dirty="0"/>
              <a:t>)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FFF2F48-20A9-452B-9EF3-572174A23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/>
              <a:t>Entrada</a:t>
            </a:r>
            <a:r>
              <a:rPr lang="en-US" altLang="pt-BR" baseline="30000" dirty="0"/>
              <a:t>[1] </a:t>
            </a:r>
            <a:r>
              <a:rPr lang="en-US" altLang="pt-BR" dirty="0"/>
              <a:t>: (no </a:t>
            </a:r>
            <a:r>
              <a:rPr lang="en-US" altLang="pt-BR" dirty="0" err="1"/>
              <a:t>domínio</a:t>
            </a:r>
            <a:r>
              <a:rPr lang="en-US" altLang="pt-BR" dirty="0"/>
              <a:t> da </a:t>
            </a:r>
            <a:r>
              <a:rPr lang="en-US" altLang="pt-BR" dirty="0" err="1"/>
              <a:t>frequência</a:t>
            </a:r>
            <a:r>
              <a:rPr lang="en-US" altLang="pt-BR" dirty="0"/>
              <a:t>) 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B3B871DF-64E6-4DF8-965A-86EAED2F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66" y="1869281"/>
            <a:ext cx="5000625" cy="25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EC447D7-DACA-4089-A410-39D5206FD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(</a:t>
            </a:r>
            <a:r>
              <a:rPr lang="en-US" altLang="pt-BR" dirty="0" err="1"/>
              <a:t>exemplo</a:t>
            </a:r>
            <a:r>
              <a:rPr lang="en-US" altLang="pt-BR" dirty="0"/>
              <a:t>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BB9AECF-1CF6-41FE-8FAC-43EB56D03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 err="1"/>
              <a:t>Transformação</a:t>
            </a:r>
            <a:r>
              <a:rPr lang="en-US" altLang="pt-BR" dirty="0"/>
              <a:t> para </a:t>
            </a:r>
            <a:r>
              <a:rPr lang="en-US" altLang="pt-BR" dirty="0" err="1"/>
              <a:t>domínio</a:t>
            </a:r>
            <a:r>
              <a:rPr lang="en-US" altLang="pt-BR" dirty="0"/>
              <a:t> perceptual</a:t>
            </a:r>
            <a:r>
              <a:rPr lang="en-US" altLang="pt-BR" baseline="30000" dirty="0"/>
              <a:t>[1]</a:t>
            </a:r>
            <a:r>
              <a:rPr lang="en-US" altLang="pt-BR" dirty="0"/>
              <a:t>: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2FFA4F00-175A-4AEC-BFD9-2175135B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10" y="1869282"/>
            <a:ext cx="5298281" cy="264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50760D3-5B2F-4D7F-91A6-9ED64D3B8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(</a:t>
            </a:r>
            <a:r>
              <a:rPr lang="en-US" altLang="pt-BR" dirty="0" err="1"/>
              <a:t>exemplo</a:t>
            </a:r>
            <a:r>
              <a:rPr lang="en-US" altLang="pt-BR" dirty="0"/>
              <a:t>)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B597A49-072A-49E1-8127-D08E36EBB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Cálculo dos limiares de mascaramento</a:t>
            </a:r>
            <a:r>
              <a:rPr lang="en-US" altLang="pt-BR" baseline="30000" dirty="0"/>
              <a:t>[1]</a:t>
            </a:r>
            <a:r>
              <a:rPr lang="en-US" altLang="pt-BR" dirty="0"/>
              <a:t>: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6E35C279-2372-48A3-B070-60C0DBDB8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1815704"/>
            <a:ext cx="5347097" cy="270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E1EE26-25E6-42EA-B50B-E5DC95F0D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(</a:t>
            </a:r>
            <a:r>
              <a:rPr lang="en-US" altLang="pt-BR" dirty="0" err="1"/>
              <a:t>exemplo</a:t>
            </a:r>
            <a:r>
              <a:rPr lang="en-US" altLang="pt-BR" dirty="0"/>
              <a:t>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2DEA572-1665-4CFD-B472-A4075B5CF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 err="1"/>
              <a:t>Relação</a:t>
            </a:r>
            <a:r>
              <a:rPr lang="en-US" altLang="pt-BR" dirty="0"/>
              <a:t> </a:t>
            </a:r>
            <a:r>
              <a:rPr lang="en-US" altLang="pt-BR" dirty="0" err="1"/>
              <a:t>sinal-máscara</a:t>
            </a:r>
            <a:r>
              <a:rPr lang="en-US" altLang="pt-BR" baseline="30000" dirty="0"/>
              <a:t>[1]</a:t>
            </a:r>
            <a:r>
              <a:rPr lang="en-US" altLang="pt-BR" dirty="0"/>
              <a:t>: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55985527-70B5-4044-8503-C0566620A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869282"/>
            <a:ext cx="5400675" cy="248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E7BAAF7-5C64-4D9F-9DC8-D31EAB1F9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Tópicos</a:t>
            </a:r>
            <a:endParaRPr lang="en-US" altLang="pt-BR" dirty="0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D3AA20D-DBC9-4AB7-8918-6BD8A1D27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Introdução
Visão geral técnica
Banco de Filtros Polifásicos
Modelo </a:t>
            </a:r>
            <a:r>
              <a:rPr lang="pt-BR" altLang="pt-BR" dirty="0" err="1"/>
              <a:t>Psicoacústico</a:t>
            </a:r>
            <a:r>
              <a:rPr lang="pt-BR" altLang="pt-BR" dirty="0"/>
              <a:t>
Codificação e alocação de bits
Conclusões</a:t>
            </a:r>
            <a:endParaRPr lang="en-US" alt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B8B63FC-951C-4BE8-880D-757304CD3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Modelo</a:t>
            </a:r>
            <a:r>
              <a:rPr lang="en-US" altLang="pt-BR" dirty="0"/>
              <a:t> </a:t>
            </a:r>
            <a:r>
              <a:rPr lang="en-US" altLang="pt-BR" dirty="0" err="1"/>
              <a:t>Psicoacústico</a:t>
            </a:r>
            <a:r>
              <a:rPr lang="en-US" altLang="pt-BR" dirty="0"/>
              <a:t> (</a:t>
            </a:r>
            <a:r>
              <a:rPr lang="en-US" altLang="pt-BR" dirty="0" err="1"/>
              <a:t>exemplo</a:t>
            </a:r>
            <a:r>
              <a:rPr lang="en-US" altLang="pt-BR" dirty="0"/>
              <a:t>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DE6DC8E-4D98-426D-8AF3-0423991BD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/>
              <a:t>O que </a:t>
            </a:r>
            <a:r>
              <a:rPr lang="en-US" altLang="pt-BR" dirty="0" err="1"/>
              <a:t>realmente</a:t>
            </a:r>
            <a:r>
              <a:rPr lang="en-US" altLang="pt-BR" dirty="0"/>
              <a:t> </a:t>
            </a:r>
            <a:r>
              <a:rPr lang="en-US" altLang="pt-BR" dirty="0" err="1"/>
              <a:t>enviamos</a:t>
            </a:r>
            <a:r>
              <a:rPr lang="en-US" altLang="pt-BR" baseline="30000" dirty="0"/>
              <a:t>[1]</a:t>
            </a:r>
            <a:r>
              <a:rPr lang="en-US" altLang="pt-BR" dirty="0"/>
              <a:t>:</a:t>
            </a:r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761468B4-C9C1-4E8D-AE0D-FDE97F80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5" y="1977628"/>
            <a:ext cx="5562600" cy="22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>
            <a:extLst>
              <a:ext uri="{FF2B5EF4-FFF2-40B4-BE49-F238E27FC236}">
                <a16:creationId xmlns:a16="http://schemas.microsoft.com/office/drawing/2014/main" id="{8F346425-B0AA-4B69-AA09-EE3073DA7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/>
              <a:t>Codificação e alocação </a:t>
            </a:r>
            <a:r>
              <a:rPr lang="pt-BR" altLang="pt-BR"/>
              <a:t>de bits</a:t>
            </a:r>
            <a:endParaRPr lang="en-US" alt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DEC4909-F92A-4CBD-963B-3D69F224E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Codificação</a:t>
            </a:r>
            <a:r>
              <a:rPr lang="en-US" altLang="pt-BR" dirty="0"/>
              <a:t> </a:t>
            </a:r>
            <a:r>
              <a:rPr lang="en-US" altLang="pt-BR" dirty="0" err="1"/>
              <a:t>específica</a:t>
            </a:r>
            <a:r>
              <a:rPr lang="en-US" altLang="pt-BR" dirty="0"/>
              <a:t> para </a:t>
            </a:r>
            <a:r>
              <a:rPr lang="en-US" altLang="pt-BR" dirty="0" err="1"/>
              <a:t>cada</a:t>
            </a:r>
            <a:r>
              <a:rPr lang="en-US" altLang="pt-BR" dirty="0"/>
              <a:t> </a:t>
            </a:r>
            <a:r>
              <a:rPr lang="en-US" altLang="pt-BR" dirty="0" err="1"/>
              <a:t>camada</a:t>
            </a:r>
            <a:endParaRPr lang="en-US" altLang="pt-BR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5DA03F4-A47E-45F3-B1C2-E89E31D73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Formatos de quadro específicos para cada camada</a:t>
            </a:r>
            <a:r>
              <a:rPr lang="en-US" altLang="pt-BR" baseline="30000" dirty="0"/>
              <a:t>[1]</a:t>
            </a:r>
            <a:r>
              <a:rPr lang="en-US" altLang="pt-BR" dirty="0"/>
              <a:t>: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7A7BF4F0-EFB8-444E-9F35-5098ED78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53" y="1260350"/>
            <a:ext cx="5534643" cy="384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5830FD5-B272-4A36-B1B8-2B1965498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Codificação</a:t>
            </a:r>
            <a:r>
              <a:rPr lang="en-US" altLang="pt-BR" dirty="0"/>
              <a:t> </a:t>
            </a:r>
            <a:r>
              <a:rPr lang="en-US" altLang="pt-BR" dirty="0" err="1"/>
              <a:t>específica</a:t>
            </a:r>
            <a:r>
              <a:rPr lang="en-US" altLang="pt-BR" dirty="0"/>
              <a:t> para </a:t>
            </a:r>
            <a:r>
              <a:rPr lang="en-US" altLang="pt-BR" dirty="0" err="1"/>
              <a:t>cada</a:t>
            </a:r>
            <a:r>
              <a:rPr lang="en-US" altLang="pt-BR" dirty="0"/>
              <a:t> </a:t>
            </a:r>
            <a:r>
              <a:rPr lang="en-US" altLang="pt-BR" dirty="0" err="1"/>
              <a:t>camada</a:t>
            </a:r>
            <a:endParaRPr lang="en-US" altLang="pt-BR" dirty="0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C0BD615-C6F2-4FC4-841F-8456378B0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270" y="639365"/>
            <a:ext cx="6161485" cy="390525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sz="2025" dirty="0"/>
              <a:t>O fluxo de amostras é processado em grupos</a:t>
            </a:r>
            <a:r>
              <a:rPr lang="en-US" altLang="pt-BR" sz="2025" baseline="30000" dirty="0"/>
              <a:t>[1]</a:t>
            </a:r>
            <a:r>
              <a:rPr lang="en-US" altLang="pt-BR" sz="2025" dirty="0"/>
              <a:t>: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AC57A290-F62A-435E-89EB-7E5D7FFB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48" y="1135100"/>
            <a:ext cx="5377756" cy="393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8346911-861C-49AC-9AE9-E55773C38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dirty="0" err="1"/>
              <a:t>Codificação</a:t>
            </a:r>
            <a:r>
              <a:rPr lang="en-US" altLang="pt-BR" dirty="0"/>
              <a:t> de Layer I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BBBB29D-7F05-4C54-AE81-144B73966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Agrupar 12 amostras de cada </a:t>
            </a:r>
            <a:r>
              <a:rPr lang="pt-BR" altLang="pt-BR" dirty="0" err="1"/>
              <a:t>subbanda</a:t>
            </a:r>
            <a:r>
              <a:rPr lang="pt-BR" altLang="pt-BR" dirty="0"/>
              <a:t> e codificá-las em cada quadro (=384 amostras)
Cada grupo codificado com 0-15 bits/amostra
Cada grupo tem fator de escala de 6 bits</a:t>
            </a:r>
            <a:endParaRPr lang="en-US" alt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5B01212-B40A-472B-B62C-030750226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Codificação</a:t>
            </a:r>
            <a:r>
              <a:rPr lang="en-US" altLang="pt-BR" dirty="0"/>
              <a:t> Layer II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113634A-5D73-4D9A-A582-FE4750FE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dirty="0" err="1"/>
              <a:t>Semelhante</a:t>
            </a:r>
            <a:r>
              <a:rPr lang="en-US" altLang="pt-BR" dirty="0"/>
              <a:t> a Layer I </a:t>
            </a:r>
            <a:r>
              <a:rPr lang="en-US" altLang="pt-BR" dirty="0" err="1"/>
              <a:t>exceto</a:t>
            </a:r>
            <a:r>
              <a:rPr lang="en-US" altLang="pt-BR" dirty="0"/>
              <a:t>:</a:t>
            </a:r>
          </a:p>
          <a:p>
            <a:pPr lvl="1"/>
            <a:r>
              <a:rPr lang="pt-BR" altLang="pt-BR" dirty="0"/>
              <a:t>Os grupos agora são 3 de 12 amostras por </a:t>
            </a:r>
            <a:r>
              <a:rPr lang="pt-BR" altLang="pt-BR" dirty="0" err="1"/>
              <a:t>subbanda</a:t>
            </a:r>
            <a:r>
              <a:rPr lang="pt-BR" altLang="pt-BR" dirty="0"/>
              <a:t> = 1152 amostras por quadro
Pode ter até 3 fatores de escala por </a:t>
            </a:r>
            <a:r>
              <a:rPr lang="pt-BR" altLang="pt-BR" dirty="0" err="1"/>
              <a:t>subbanda</a:t>
            </a:r>
            <a:r>
              <a:rPr lang="pt-BR" altLang="pt-BR" dirty="0"/>
              <a:t> para evitar distorção audível em casos especiais</a:t>
            </a:r>
            <a:r>
              <a:rPr lang="en-US" altLang="pt-BR" dirty="0"/>
              <a:t> </a:t>
            </a:r>
          </a:p>
          <a:p>
            <a:pPr lvl="2"/>
            <a:r>
              <a:rPr lang="en-US" altLang="pt-BR" dirty="0" err="1"/>
              <a:t>Chamado</a:t>
            </a:r>
            <a:r>
              <a:rPr lang="en-US" altLang="pt-BR" dirty="0"/>
              <a:t> de  </a:t>
            </a:r>
            <a:r>
              <a:rPr lang="en-US" altLang="pt-BR" i="1" dirty="0"/>
              <a:t>scale factor selection information </a:t>
            </a:r>
            <a:r>
              <a:rPr lang="en-US" altLang="pt-BR" dirty="0"/>
              <a:t>(SCFSI)</a:t>
            </a:r>
          </a:p>
          <a:p>
            <a:pPr lvl="1"/>
            <a:endParaRPr lang="en-US" altLang="pt-BR" dirty="0"/>
          </a:p>
          <a:p>
            <a:pPr lvl="1"/>
            <a:endParaRPr lang="en-US" alt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F6BDC74-9800-440E-A381-95990557A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Codificação</a:t>
            </a:r>
            <a:r>
              <a:rPr lang="en-US" altLang="pt-BR" dirty="0"/>
              <a:t> do Layer III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96C1EA5-674E-45DC-8F28-F118A2303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25" dirty="0"/>
              <a:t>Subdivide ainda mais as </a:t>
            </a:r>
            <a:r>
              <a:rPr lang="pt-BR" altLang="pt-BR" sz="2025" dirty="0" err="1"/>
              <a:t>subbandas</a:t>
            </a:r>
            <a:r>
              <a:rPr lang="pt-BR" altLang="pt-BR" sz="2025" dirty="0"/>
              <a:t> usando a Transformada Discreta de </a:t>
            </a:r>
            <a:r>
              <a:rPr lang="pt-BR" altLang="pt-BR" sz="2025" dirty="0" err="1"/>
              <a:t>Cosina</a:t>
            </a:r>
            <a:r>
              <a:rPr lang="pt-BR" altLang="pt-BR" sz="2025" dirty="0"/>
              <a:t> Modificada (MDCT) – uma transformada sem perdas</a:t>
            </a:r>
            <a:endParaRPr lang="en-US" altLang="pt-BR" sz="2025" dirty="0"/>
          </a:p>
          <a:p>
            <a:r>
              <a:rPr lang="pt-BR" altLang="pt-BR" sz="2025" dirty="0"/>
              <a:t>Resolução de frequência maior =&gt; resolução de tempo menor</a:t>
            </a:r>
            <a:endParaRPr lang="en-US" altLang="pt-BR" sz="2025" dirty="0">
              <a:sym typeface="Wingdings" panose="05000000000000000000" pitchFamily="2" charset="2"/>
            </a:endParaRPr>
          </a:p>
          <a:p>
            <a:pPr lvl="1"/>
            <a:r>
              <a:rPr lang="en-US" altLang="pt-BR" sz="1650" dirty="0" err="1"/>
              <a:t>possibilidade</a:t>
            </a:r>
            <a:r>
              <a:rPr lang="en-US" altLang="pt-BR" sz="1650" dirty="0"/>
              <a:t> de </a:t>
            </a:r>
            <a:r>
              <a:rPr lang="en-US" altLang="pt-BR" sz="1650" dirty="0" err="1"/>
              <a:t>pré</a:t>
            </a:r>
            <a:r>
              <a:rPr lang="en-US" altLang="pt-BR" sz="1650" dirty="0"/>
              <a:t>-eco </a:t>
            </a:r>
          </a:p>
          <a:p>
            <a:r>
              <a:rPr lang="en-US" altLang="pt-BR" sz="2025" dirty="0"/>
              <a:t>Layer III </a:t>
            </a:r>
            <a:r>
              <a:rPr lang="pt-BR" altLang="pt-BR" sz="2025" dirty="0"/>
              <a:t>O codificador pode detectar e reduzir o </a:t>
            </a:r>
            <a:r>
              <a:rPr lang="pt-BR" altLang="pt-BR" sz="2025" dirty="0" err="1"/>
              <a:t>pré</a:t>
            </a:r>
            <a:r>
              <a:rPr lang="pt-BR" altLang="pt-BR" sz="2025" dirty="0"/>
              <a:t>-eco "emprestando bits" de codificações futuras</a:t>
            </a:r>
            <a:endParaRPr lang="en-US" altLang="pt-BR" sz="20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FE64FF4-162A-42FE-9345-A0A9BE163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pt-BR" dirty="0" err="1"/>
              <a:t>Alocação</a:t>
            </a:r>
            <a:r>
              <a:rPr lang="en-US" altLang="pt-BR" dirty="0"/>
              <a:t> de bits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4E52F11-5901-431B-8BE9-F06A44580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25" dirty="0"/>
              <a:t>Determinar o número de bits a serem alocados para cada </a:t>
            </a:r>
            <a:r>
              <a:rPr lang="pt-BR" altLang="pt-BR" sz="2025" dirty="0" err="1"/>
              <a:t>subbanda</a:t>
            </a:r>
            <a:r>
              <a:rPr lang="pt-BR" altLang="pt-BR" sz="2025" dirty="0"/>
              <a:t> dada SMR a partir do modelo </a:t>
            </a:r>
            <a:r>
              <a:rPr lang="pt-BR" altLang="pt-BR" sz="2025" dirty="0" err="1"/>
              <a:t>psicoacústico</a:t>
            </a:r>
            <a:r>
              <a:rPr lang="en-US" altLang="pt-BR" sz="2025" dirty="0"/>
              <a:t>.</a:t>
            </a:r>
          </a:p>
          <a:p>
            <a:r>
              <a:rPr lang="en-US" altLang="pt-BR" sz="2025" dirty="0"/>
              <a:t>Layers I e II:</a:t>
            </a:r>
          </a:p>
          <a:p>
            <a:pPr lvl="1"/>
            <a:r>
              <a:rPr lang="pt-BR" altLang="pt-BR" sz="1650" dirty="0"/>
              <a:t>Calcular a relação máscara/ruído</a:t>
            </a:r>
            <a:r>
              <a:rPr lang="en-US" altLang="pt-BR" sz="1650" dirty="0"/>
              <a:t>:</a:t>
            </a:r>
          </a:p>
          <a:p>
            <a:pPr lvl="2"/>
            <a:r>
              <a:rPr lang="en-US" altLang="pt-BR" sz="1500" dirty="0"/>
              <a:t>MNR = SNR – SMR          (in dB)</a:t>
            </a:r>
          </a:p>
          <a:p>
            <a:pPr lvl="2"/>
            <a:r>
              <a:rPr lang="en-US" altLang="pt-BR" sz="1500" dirty="0"/>
              <a:t>SNR dado </a:t>
            </a:r>
            <a:r>
              <a:rPr lang="en-US" altLang="pt-BR" sz="1500" dirty="0" err="1"/>
              <a:t>pelo</a:t>
            </a:r>
            <a:r>
              <a:rPr lang="en-US" altLang="pt-BR" sz="1500" dirty="0"/>
              <a:t> </a:t>
            </a:r>
            <a:r>
              <a:rPr lang="en-US" altLang="pt-BR" sz="1500" dirty="0" err="1"/>
              <a:t>padrão</a:t>
            </a:r>
            <a:r>
              <a:rPr lang="en-US" altLang="pt-BR" sz="1500" dirty="0"/>
              <a:t> MPEG-I (</a:t>
            </a:r>
            <a:r>
              <a:rPr lang="pt-BR" altLang="pt-BR" sz="1500" dirty="0"/>
              <a:t>em função dos níveis de quantização</a:t>
            </a:r>
            <a:r>
              <a:rPr lang="en-US" altLang="pt-BR" sz="1500" dirty="0"/>
              <a:t>)</a:t>
            </a:r>
          </a:p>
          <a:p>
            <a:pPr lvl="1"/>
            <a:r>
              <a:rPr lang="pt-BR" altLang="pt-BR" sz="1650" dirty="0"/>
              <a:t>Agora itere até que nenhum bit seja deixado sem ser alocado</a:t>
            </a:r>
            <a:r>
              <a:rPr lang="en-US" altLang="pt-BR" sz="1650" dirty="0"/>
              <a:t>:</a:t>
            </a:r>
          </a:p>
          <a:p>
            <a:pPr lvl="2"/>
            <a:r>
              <a:rPr lang="pt-BR" altLang="pt-BR" sz="1500" dirty="0"/>
              <a:t>Alocar bits para </a:t>
            </a:r>
            <a:r>
              <a:rPr lang="pt-BR" altLang="pt-BR" sz="1500" dirty="0" err="1"/>
              <a:t>subbanda</a:t>
            </a:r>
            <a:r>
              <a:rPr lang="pt-BR" altLang="pt-BR" sz="1500" dirty="0"/>
              <a:t> com MNR mais baixo</a:t>
            </a:r>
            <a:r>
              <a:rPr lang="en-US" altLang="pt-BR" sz="1500" dirty="0"/>
              <a:t>.</a:t>
            </a:r>
          </a:p>
          <a:p>
            <a:pPr lvl="2"/>
            <a:r>
              <a:rPr lang="pt-BR" altLang="pt-BR" sz="1500" dirty="0"/>
              <a:t>Recalcular MNR para </a:t>
            </a:r>
            <a:r>
              <a:rPr lang="pt-BR" altLang="pt-BR" sz="1500" dirty="0" err="1"/>
              <a:t>subbanda</a:t>
            </a:r>
            <a:r>
              <a:rPr lang="pt-BR" altLang="pt-BR" sz="1500" dirty="0"/>
              <a:t> alocada mais bits</a:t>
            </a:r>
            <a:r>
              <a:rPr lang="en-US" altLang="pt-BR" sz="1500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4CC3CC6-1237-4241-B393-21251C99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Alocação</a:t>
            </a:r>
            <a:r>
              <a:rPr lang="en-US" altLang="pt-BR" dirty="0"/>
              <a:t> de bits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DE49949-D9DB-4ED0-BD19-9ED368BEF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dirty="0"/>
              <a:t>Layer III: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Emprega "alocação de ruído"
Quantifica cada valor espectral e emprega a codificação </a:t>
            </a:r>
            <a:r>
              <a:rPr lang="pt-BR" altLang="pt-BR" dirty="0" err="1"/>
              <a:t>Huffman</a:t>
            </a:r>
            <a:r>
              <a:rPr lang="pt-BR" altLang="pt-BR" dirty="0"/>
              <a:t>
Se a codificação </a:t>
            </a:r>
            <a:r>
              <a:rPr lang="pt-BR" altLang="pt-BR" dirty="0" err="1"/>
              <a:t>Huffman</a:t>
            </a:r>
            <a:r>
              <a:rPr lang="pt-BR" altLang="pt-BR" dirty="0"/>
              <a:t> resultar em ruído superior à distorção permitida para uma </a:t>
            </a:r>
            <a:r>
              <a:rPr lang="pt-BR" altLang="pt-BR" dirty="0" err="1"/>
              <a:t>subbanda</a:t>
            </a:r>
            <a:r>
              <a:rPr lang="pt-BR" altLang="pt-BR" dirty="0"/>
              <a:t>, o codificador aumentará a resolução nessa </a:t>
            </a:r>
            <a:r>
              <a:rPr lang="pt-BR" altLang="pt-BR" dirty="0" err="1"/>
              <a:t>subbanda</a:t>
            </a:r>
            <a:r>
              <a:rPr lang="pt-BR" altLang="pt-BR" dirty="0"/>
              <a:t>
Todo o processo se repete até que uma das três condições de parada especificadas seja atendida</a:t>
            </a:r>
            <a:r>
              <a:rPr lang="en-US" altLang="pt-BR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>
            <a:extLst>
              <a:ext uri="{FF2B5EF4-FFF2-40B4-BE49-F238E27FC236}">
                <a16:creationId xmlns:a16="http://schemas.microsoft.com/office/drawing/2014/main" id="{37DFC499-90F8-49A8-92E5-2A332656C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err="1"/>
              <a:t>Resumo</a:t>
            </a:r>
            <a:r>
              <a:rPr lang="en-US" altLang="pt-B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49F09DE-68CB-4482-8843-25257041F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Introdução</a:t>
            </a:r>
            <a:endParaRPr lang="en-US" altLang="pt-BR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608813C-BB11-4544-9367-FC360C05C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O que o MPEG-1 </a:t>
            </a:r>
            <a:r>
              <a:rPr lang="pt-BR" altLang="pt-BR" dirty="0" err="1"/>
              <a:t>Audio</a:t>
            </a:r>
            <a:r>
              <a:rPr lang="pt-BR" altLang="pt-BR" dirty="0"/>
              <a:t> fornece</a:t>
            </a:r>
            <a:r>
              <a:rPr lang="en-US" altLang="pt-BR" dirty="0"/>
              <a:t>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100" dirty="0"/>
              <a:t>		</a:t>
            </a:r>
            <a:r>
              <a:rPr lang="pt-BR" altLang="pt-BR" sz="1575" i="1" dirty="0"/>
              <a:t>Um sistema de compressão de áudio com perdas transparentes baseado nas fraquezas do ouvido humano.</a:t>
            </a:r>
            <a:endParaRPr lang="en-US" altLang="pt-BR" sz="1575" i="1" dirty="0"/>
          </a:p>
          <a:p>
            <a:r>
              <a:rPr lang="pt-BR" altLang="pt-BR" sz="2100" dirty="0"/>
              <a:t>Pode fornecer compressão por um fator de 6 e manter a qualidade do som.
Uma parte de um padrão de três partes que inclui sincronização de áudio, vídeo e áudio/vídeo</a:t>
            </a:r>
            <a:r>
              <a:rPr lang="en-US" altLang="pt-BR" sz="2100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980C2D1-67BB-4956-A7DE-899026E6F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Resumo</a:t>
            </a:r>
            <a:endParaRPr lang="en-US" altLang="pt-BR" dirty="0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CD003C7-CDD8-4CAC-9063-048CF3FF0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MPEG-I fornece tremenda compressão para computação relativamente barata.
Não é adequado para música de arquivo ou </a:t>
            </a:r>
            <a:r>
              <a:rPr lang="pt-BR" altLang="pt-BR" dirty="0" err="1"/>
              <a:t>audiófilo</a:t>
            </a:r>
            <a:r>
              <a:rPr lang="pt-BR" altLang="pt-BR" dirty="0"/>
              <a:t>, pois ouvintes muito experientes podem discernir distorção.
Modificar ou pesquisar conteúdo MPEG-I requer descompactação e não é </a:t>
            </a:r>
            <a:r>
              <a:rPr lang="en-US" altLang="pt-BR" dirty="0"/>
              <a:t>simples!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8B4200D-DF7B-4113-98FE-CF7C6D735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MPEG-2/AAC/AAC-HE/OPUS </a:t>
            </a:r>
            <a:r>
              <a:rPr lang="en-US" altLang="pt-BR" dirty="0" err="1"/>
              <a:t>etc</a:t>
            </a:r>
            <a:endParaRPr lang="en-US" altLang="pt-BR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CEC919C-AAB9-4649-90E8-9287B5709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025" dirty="0"/>
              <a:t>O padrão de compressão de áudio </a:t>
            </a:r>
            <a:r>
              <a:rPr lang="en-US" altLang="pt-BR" sz="2025" dirty="0"/>
              <a:t>MPEG-1 </a:t>
            </a:r>
            <a:r>
              <a:rPr lang="pt-BR" altLang="pt-BR" sz="2025" dirty="0"/>
              <a:t>estabelece a base para todas as técnicas modernas de compressão de áudio</a:t>
            </a:r>
            <a:endParaRPr lang="en-US" altLang="pt-BR" sz="2025" dirty="0"/>
          </a:p>
          <a:p>
            <a:pPr>
              <a:lnSpc>
                <a:spcPct val="80000"/>
              </a:lnSpc>
            </a:pPr>
            <a:r>
              <a:rPr lang="en-US" altLang="pt-BR" sz="2025" dirty="0" err="1"/>
              <a:t>Há</a:t>
            </a:r>
            <a:r>
              <a:rPr lang="en-US" altLang="pt-BR" sz="2025" dirty="0"/>
              <a:t> </a:t>
            </a:r>
            <a:r>
              <a:rPr lang="en-US" altLang="pt-BR" sz="2025" dirty="0" err="1"/>
              <a:t>muito</a:t>
            </a:r>
            <a:r>
              <a:rPr lang="en-US" altLang="pt-BR" sz="2025" dirty="0"/>
              <a:t> </a:t>
            </a:r>
            <a:r>
              <a:rPr lang="en-US" altLang="pt-BR" sz="2025" dirty="0" err="1"/>
              <a:t>progresso</a:t>
            </a:r>
            <a:r>
              <a:rPr lang="en-US" altLang="pt-BR" sz="2025" dirty="0"/>
              <a:t> </a:t>
            </a:r>
            <a:r>
              <a:rPr lang="en-US" altLang="pt-BR" sz="2025" dirty="0" err="1"/>
              <a:t>recente</a:t>
            </a:r>
            <a:endParaRPr lang="en-US" altLang="pt-BR" sz="2025" dirty="0"/>
          </a:p>
          <a:p>
            <a:pPr>
              <a:lnSpc>
                <a:spcPct val="80000"/>
              </a:lnSpc>
            </a:pPr>
            <a:r>
              <a:rPr lang="en-US" altLang="pt-BR" sz="2025" dirty="0"/>
              <a:t>MPEG-2 (1996) </a:t>
            </a:r>
            <a:r>
              <a:rPr lang="pt-BR" altLang="pt-BR" sz="2025" dirty="0"/>
              <a:t>estende a compressão de áudio MPEG para suportar áudio de canal 5.1</a:t>
            </a:r>
          </a:p>
          <a:p>
            <a:pPr lvl="1">
              <a:lnSpc>
                <a:spcPct val="80000"/>
              </a:lnSpc>
            </a:pPr>
            <a:r>
              <a:rPr lang="pt-BR" altLang="pt-BR" sz="1625" dirty="0"/>
              <a:t>Não muda quase nada além disso</a:t>
            </a:r>
          </a:p>
          <a:p>
            <a:pPr>
              <a:lnSpc>
                <a:spcPct val="80000"/>
              </a:lnSpc>
            </a:pPr>
            <a:r>
              <a:rPr lang="pt-BR" altLang="pt-BR" sz="2025" dirty="0"/>
              <a:t>MPEG-4 (1998) tenta codificar com base em objetos de áudio percebidos no fluxo</a:t>
            </a:r>
          </a:p>
          <a:p>
            <a:pPr lvl="1">
              <a:lnSpc>
                <a:spcPct val="80000"/>
              </a:lnSpc>
            </a:pPr>
            <a:r>
              <a:rPr lang="pt-BR" altLang="pt-BR" sz="1625" dirty="0"/>
              <a:t>AAC – com ênfase em redução da taxa de bits</a:t>
            </a:r>
          </a:p>
          <a:p>
            <a:pPr lvl="1">
              <a:lnSpc>
                <a:spcPct val="80000"/>
              </a:lnSpc>
            </a:pPr>
            <a:r>
              <a:rPr lang="pt-BR" altLang="pt-BR" sz="1625" dirty="0"/>
              <a:t>Sucesso muito menor do que MP3</a:t>
            </a:r>
          </a:p>
          <a:p>
            <a:pPr>
              <a:lnSpc>
                <a:spcPct val="80000"/>
              </a:lnSpc>
            </a:pPr>
            <a:r>
              <a:rPr lang="en-US" altLang="pt-BR" sz="2025" dirty="0" err="1"/>
              <a:t>Novos</a:t>
            </a:r>
            <a:r>
              <a:rPr lang="en-US" altLang="pt-BR" sz="2025" dirty="0"/>
              <a:t> </a:t>
            </a:r>
            <a:r>
              <a:rPr lang="en-US" altLang="pt-BR" sz="2025" dirty="0" err="1"/>
              <a:t>padrões</a:t>
            </a:r>
            <a:r>
              <a:rPr lang="en-US" altLang="pt-BR" sz="2025" dirty="0"/>
              <a:t>, com </a:t>
            </a:r>
            <a:r>
              <a:rPr lang="en-US" altLang="pt-BR" sz="2025" dirty="0" err="1"/>
              <a:t>ênfase</a:t>
            </a:r>
            <a:r>
              <a:rPr lang="en-US" altLang="pt-BR" sz="2025" dirty="0"/>
              <a:t> </a:t>
            </a:r>
            <a:r>
              <a:rPr lang="en-US" altLang="pt-BR" sz="2025" dirty="0" err="1"/>
              <a:t>em</a:t>
            </a:r>
            <a:r>
              <a:rPr lang="en-US" altLang="pt-BR" sz="2025" dirty="0"/>
              <a:t> </a:t>
            </a:r>
            <a:r>
              <a:rPr lang="en-US" altLang="pt-BR" sz="2025" dirty="0" err="1"/>
              <a:t>redução</a:t>
            </a:r>
            <a:r>
              <a:rPr lang="en-US" altLang="pt-BR" sz="2025" dirty="0"/>
              <a:t> </a:t>
            </a:r>
            <a:r>
              <a:rPr lang="en-US" altLang="pt-BR" sz="2025" dirty="0" err="1"/>
              <a:t>em</a:t>
            </a:r>
            <a:r>
              <a:rPr lang="en-US" altLang="pt-BR" sz="2025" dirty="0"/>
              <a:t> taxa de bits, mas a propria internet </a:t>
            </a:r>
            <a:r>
              <a:rPr lang="en-US" altLang="pt-BR" sz="2025" dirty="0" err="1"/>
              <a:t>tem</a:t>
            </a:r>
            <a:r>
              <a:rPr lang="en-US" altLang="pt-BR" sz="2025" dirty="0"/>
              <a:t> </a:t>
            </a:r>
            <a:r>
              <a:rPr lang="en-US" altLang="pt-BR" sz="2025" dirty="0" err="1"/>
              <a:t>trazido</a:t>
            </a:r>
            <a:r>
              <a:rPr lang="en-US" altLang="pt-BR" sz="2025" dirty="0"/>
              <a:t> </a:t>
            </a:r>
            <a:r>
              <a:rPr lang="en-US" altLang="pt-BR" sz="2025" dirty="0" err="1"/>
              <a:t>altas</a:t>
            </a:r>
            <a:r>
              <a:rPr lang="en-US" altLang="pt-BR" sz="2025" dirty="0"/>
              <a:t> </a:t>
            </a:r>
            <a:r>
              <a:rPr lang="en-US" altLang="pt-BR" sz="2025" dirty="0" err="1"/>
              <a:t>taxas</a:t>
            </a:r>
            <a:r>
              <a:rPr lang="en-US" altLang="pt-BR" sz="2025" dirty="0"/>
              <a:t>, </a:t>
            </a:r>
            <a:r>
              <a:rPr lang="en-US" altLang="pt-BR" sz="2025" dirty="0" err="1"/>
              <a:t>reduzindo</a:t>
            </a:r>
            <a:r>
              <a:rPr lang="en-US" altLang="pt-BR" sz="2025" dirty="0"/>
              <a:t> a </a:t>
            </a:r>
            <a:r>
              <a:rPr lang="en-US" altLang="pt-BR" sz="2025" dirty="0" err="1"/>
              <a:t>utilidade</a:t>
            </a:r>
            <a:r>
              <a:rPr lang="en-US" altLang="pt-BR" sz="2025" dirty="0"/>
              <a:t> de </a:t>
            </a:r>
            <a:r>
              <a:rPr lang="en-US" altLang="pt-BR" sz="2025" dirty="0" err="1"/>
              <a:t>compressão</a:t>
            </a:r>
            <a:r>
              <a:rPr lang="en-US" altLang="pt-BR" sz="2025" dirty="0"/>
              <a:t> </a:t>
            </a:r>
            <a:r>
              <a:rPr lang="en-US" altLang="pt-BR" sz="2025" dirty="0" err="1"/>
              <a:t>mais</a:t>
            </a:r>
            <a:r>
              <a:rPr lang="en-US" altLang="pt-BR" sz="2025" dirty="0"/>
              <a:t> </a:t>
            </a:r>
            <a:r>
              <a:rPr lang="en-US" altLang="pt-BR" sz="2025" dirty="0" err="1"/>
              <a:t>complexa</a:t>
            </a:r>
            <a:endParaRPr lang="en-US" altLang="pt-BR" sz="2025" dirty="0"/>
          </a:p>
          <a:p>
            <a:pPr lvl="1">
              <a:lnSpc>
                <a:spcPct val="80000"/>
              </a:lnSpc>
            </a:pPr>
            <a:r>
              <a:rPr lang="en-US" altLang="pt-BR" sz="1625" dirty="0"/>
              <a:t>O MP3 (modern) com 384 Kbps </a:t>
            </a:r>
            <a:r>
              <a:rPr lang="en-US" altLang="pt-BR" sz="1625" dirty="0" err="1"/>
              <a:t>costuma</a:t>
            </a:r>
            <a:r>
              <a:rPr lang="en-US" altLang="pt-BR" sz="1625" dirty="0"/>
              <a:t> ser </a:t>
            </a:r>
            <a:r>
              <a:rPr lang="en-US" altLang="pt-BR" sz="1625" dirty="0" err="1"/>
              <a:t>melhor</a:t>
            </a:r>
            <a:r>
              <a:rPr lang="en-US" altLang="pt-BR" sz="1625" dirty="0"/>
              <a:t> do que AAC com 192Kbps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0BB4F21-6309-47D0-9ABC-936415D3E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/>
              <a:t>Referências</a:t>
            </a:r>
            <a:endParaRPr lang="en-US" altLang="pt-BR" dirty="0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5C30B5-F474-41AC-ABF2-52F20E399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1725"/>
              <a:t>[1] D. Pan, “A Tutorial on MPEG/Audio Compression”, 	 </a:t>
            </a:r>
            <a:r>
              <a:rPr lang="en-US" altLang="pt-BR" sz="1725" i="1"/>
              <a:t>IEEE Multimedia Journal, </a:t>
            </a:r>
            <a:r>
              <a:rPr lang="en-US" altLang="pt-BR" sz="1725"/>
              <a:t>1995.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725"/>
              <a:t>[2] J. H. Rothweiler, “Polyphase Quadrature Filters – a New   Subband Coding Technique”, Proc of the Int. Conf. IEEE ASSP, 27.2, pp1280-1283, Boston 1983.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pt-BR" sz="1725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>
            <a:spLocks noGrp="1"/>
          </p:cNvSpPr>
          <p:nvPr>
            <p:ph type="ctrTitle"/>
          </p:nvPr>
        </p:nvSpPr>
        <p:spPr>
          <a:xfrm>
            <a:off x="685800" y="2247713"/>
            <a:ext cx="7772400" cy="32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520"/>
              <a:buFont typeface="Trebuchet MS"/>
              <a:buNone/>
            </a:pPr>
            <a:r>
              <a:rPr lang="en-US" sz="2520" dirty="0"/>
              <a:t>FIM</a:t>
            </a:r>
            <a:endParaRPr dirty="0"/>
          </a:p>
        </p:txBody>
      </p:sp>
      <p:sp>
        <p:nvSpPr>
          <p:cNvPr id="398" name="Google Shape;398;p30"/>
          <p:cNvSpPr txBox="1">
            <a:spLocks noGrp="1"/>
          </p:cNvSpPr>
          <p:nvPr>
            <p:ph type="ftr" idx="4294967295"/>
          </p:nvPr>
        </p:nvSpPr>
        <p:spPr>
          <a:xfrm>
            <a:off x="6057900" y="4808538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 - Aula 01</a:t>
            </a:r>
            <a:endParaRPr/>
          </a:p>
        </p:txBody>
      </p:sp>
      <p:sp>
        <p:nvSpPr>
          <p:cNvPr id="399" name="Google Shape;399;p30"/>
          <p:cNvSpPr txBox="1">
            <a:spLocks noGrp="1"/>
          </p:cNvSpPr>
          <p:nvPr>
            <p:ph type="sldNum" idx="4294967295"/>
          </p:nvPr>
        </p:nvSpPr>
        <p:spPr>
          <a:xfrm>
            <a:off x="8639175" y="4808538"/>
            <a:ext cx="5048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BCCAAFDD-3F6A-4772-A10F-9410C415FE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pt-BR" dirty="0" err="1"/>
              <a:t>Visão</a:t>
            </a:r>
            <a:r>
              <a:rPr lang="en-US" altLang="pt-BR" dirty="0"/>
              <a:t> </a:t>
            </a:r>
            <a:r>
              <a:rPr lang="en-US" altLang="pt-BR" dirty="0" err="1"/>
              <a:t>geral</a:t>
            </a:r>
            <a:r>
              <a:rPr lang="en-US" altLang="pt-BR" dirty="0"/>
              <a:t> </a:t>
            </a:r>
            <a:r>
              <a:rPr lang="en-US" altLang="pt-BR" dirty="0" err="1"/>
              <a:t>técnica</a:t>
            </a:r>
            <a:endParaRPr lang="en-US" alt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CD811A-BA0C-44FC-BBDC-792AA674F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MPEG-I </a:t>
            </a:r>
            <a:r>
              <a:rPr lang="en-US" altLang="pt-BR" dirty="0" err="1"/>
              <a:t>Recursos</a:t>
            </a:r>
            <a:r>
              <a:rPr lang="en-US" altLang="pt-BR" dirty="0"/>
              <a:t> de </a:t>
            </a:r>
            <a:r>
              <a:rPr lang="en-US" altLang="pt-BR" dirty="0" err="1"/>
              <a:t>áudio</a:t>
            </a:r>
            <a:endParaRPr lang="en-US" altLang="pt-BR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9054EB-97C6-413B-BD03-76BDB070C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25" dirty="0"/>
              <a:t>Taxa de amostragem PCM de 32, 44,1 ou 48 kHz
Quatro modos de canal</a:t>
            </a:r>
            <a:r>
              <a:rPr lang="en-US" altLang="pt-BR" sz="2025" dirty="0"/>
              <a:t>:</a:t>
            </a:r>
          </a:p>
          <a:p>
            <a:pPr lvl="1"/>
            <a:r>
              <a:rPr lang="en-US" altLang="pt-BR" sz="1650" dirty="0" err="1"/>
              <a:t>Monofônico</a:t>
            </a:r>
            <a:r>
              <a:rPr lang="en-US" altLang="pt-BR" sz="1650" dirty="0"/>
              <a:t> e Dual-</a:t>
            </a:r>
            <a:r>
              <a:rPr lang="en-US" altLang="pt-BR" sz="1650" dirty="0" err="1"/>
              <a:t>monofônico</a:t>
            </a:r>
            <a:endParaRPr lang="en-US" altLang="pt-BR" sz="1650" dirty="0"/>
          </a:p>
          <a:p>
            <a:pPr lvl="1"/>
            <a:r>
              <a:rPr lang="en-US" altLang="pt-BR" sz="1650" dirty="0" err="1"/>
              <a:t>Estéreo</a:t>
            </a:r>
            <a:r>
              <a:rPr lang="en-US" altLang="pt-BR" sz="1650" dirty="0"/>
              <a:t> e Joint-stereo (</a:t>
            </a:r>
            <a:r>
              <a:rPr lang="en-US" altLang="pt-BR" sz="1650" dirty="0" err="1"/>
              <a:t>estéreo</a:t>
            </a:r>
            <a:r>
              <a:rPr lang="en-US" altLang="pt-BR" sz="1650" dirty="0"/>
              <a:t> conjunto)</a:t>
            </a:r>
          </a:p>
          <a:p>
            <a:r>
              <a:rPr lang="en-US" altLang="pt-BR" sz="2025" dirty="0" err="1"/>
              <a:t>Três</a:t>
            </a:r>
            <a:r>
              <a:rPr lang="en-US" altLang="pt-BR" sz="2025" dirty="0"/>
              <a:t> </a:t>
            </a:r>
            <a:r>
              <a:rPr lang="en-US" altLang="pt-BR" sz="2025" dirty="0" err="1"/>
              <a:t>modos</a:t>
            </a:r>
            <a:r>
              <a:rPr lang="en-US" altLang="pt-BR" sz="2025" dirty="0"/>
              <a:t>  (layers - </a:t>
            </a:r>
            <a:r>
              <a:rPr lang="en-US" altLang="pt-BR" sz="2025" dirty="0" err="1"/>
              <a:t>camadas</a:t>
            </a:r>
            <a:r>
              <a:rPr lang="en-US" altLang="pt-BR" sz="2025" dirty="0"/>
              <a:t> no </a:t>
            </a:r>
            <a:r>
              <a:rPr lang="en-US" altLang="pt-BR" sz="2025" dirty="0" err="1"/>
              <a:t>linguajar</a:t>
            </a:r>
            <a:r>
              <a:rPr lang="en-US" altLang="pt-BR" sz="2025" dirty="0"/>
              <a:t> MPEG-I):</a:t>
            </a:r>
          </a:p>
          <a:p>
            <a:pPr lvl="1"/>
            <a:r>
              <a:rPr lang="en-US" altLang="pt-BR" sz="1650" dirty="0"/>
              <a:t>Layer I: </a:t>
            </a:r>
            <a:r>
              <a:rPr lang="pt-BR" altLang="pt-BR" sz="1650" dirty="0"/>
              <a:t>Taxas de bits computacionalmente mais baratas </a:t>
            </a:r>
            <a:r>
              <a:rPr lang="en-US" altLang="pt-BR" sz="1650" dirty="0"/>
              <a:t>&gt; 128kbps</a:t>
            </a:r>
          </a:p>
          <a:p>
            <a:pPr lvl="1"/>
            <a:r>
              <a:rPr lang="en-US" altLang="pt-BR" sz="1650" dirty="0"/>
              <a:t>Layer II: </a:t>
            </a:r>
            <a:r>
              <a:rPr lang="pt-BR" altLang="pt-BR" sz="1650" dirty="0"/>
              <a:t>Taxa de bits ~ 128 </a:t>
            </a:r>
            <a:r>
              <a:rPr lang="pt-BR" altLang="pt-BR" sz="1650" dirty="0" err="1"/>
              <a:t>kbps</a:t>
            </a:r>
            <a:r>
              <a:rPr lang="pt-BR" altLang="pt-BR" sz="1650" dirty="0"/>
              <a:t>, usada em VCD (taxa variável de dados)</a:t>
            </a:r>
            <a:endParaRPr lang="en-US" altLang="pt-BR" sz="1650" dirty="0"/>
          </a:p>
          <a:p>
            <a:pPr lvl="1"/>
            <a:r>
              <a:rPr lang="en-US" altLang="pt-BR" sz="1650" dirty="0"/>
              <a:t>Layer III: </a:t>
            </a:r>
            <a:r>
              <a:rPr lang="pt-BR" altLang="pt-BR" sz="1650" dirty="0"/>
              <a:t>Codificação/decodificação mais complicada, taxas de bits ~ 64kbps, originalmente destinadas a streaming de áudio</a:t>
            </a:r>
            <a:endParaRPr lang="en-US" altLang="pt-BR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374359B-E30B-45BA-97A2-40F9E74F2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Sistema de Áudio Humano (ouvido + cérebro</a:t>
            </a:r>
            <a:r>
              <a:rPr lang="en-US" altLang="pt-BR" dirty="0"/>
              <a:t>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561CA8-B9A6-4609-9BE9-FA70FC9BD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A sensibilidade humana ao som não é linear em toda a faixa audível (20Hz – 20kHz)
Alcance audível dividido em regiões onde os seres humanos não conseguem perceber uma </a:t>
            </a:r>
            <a:r>
              <a:rPr lang="en-US" altLang="pt-BR" dirty="0" err="1"/>
              <a:t>diferença</a:t>
            </a:r>
            <a:endParaRPr lang="en-US" altLang="pt-BR" dirty="0"/>
          </a:p>
          <a:p>
            <a:pPr lvl="1"/>
            <a:r>
              <a:rPr lang="en-US" altLang="pt-BR" dirty="0" err="1"/>
              <a:t>chamadas</a:t>
            </a:r>
            <a:r>
              <a:rPr lang="en-US" altLang="pt-BR" dirty="0"/>
              <a:t> de </a:t>
            </a:r>
            <a:r>
              <a:rPr lang="en-US" altLang="pt-BR" i="1" dirty="0" err="1">
                <a:solidFill>
                  <a:schemeClr val="accent1"/>
                </a:solidFill>
              </a:rPr>
              <a:t>bandas</a:t>
            </a:r>
            <a:r>
              <a:rPr lang="en-US" altLang="pt-BR" i="1" dirty="0">
                <a:solidFill>
                  <a:schemeClr val="accent1"/>
                </a:solidFill>
              </a:rPr>
              <a:t> </a:t>
            </a:r>
            <a:r>
              <a:rPr lang="en-US" altLang="pt-BR" i="1" dirty="0" err="1">
                <a:solidFill>
                  <a:schemeClr val="accent1"/>
                </a:solidFill>
              </a:rPr>
              <a:t>críticas</a:t>
            </a:r>
            <a:endParaRPr lang="en-US" altLang="pt-BR" i="1" dirty="0"/>
          </a:p>
          <a:p>
            <a:endParaRPr lang="en-US" alt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516CFAF-7562-4205-8C04-EA2E8F504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MPEG-I </a:t>
            </a:r>
            <a:r>
              <a:rPr lang="en-US" altLang="pt-BR" dirty="0" err="1"/>
              <a:t>Arquitetura</a:t>
            </a:r>
            <a:r>
              <a:rPr lang="en-US" altLang="pt-BR" dirty="0"/>
              <a:t> do </a:t>
            </a:r>
            <a:r>
              <a:rPr lang="en-US" altLang="pt-BR" dirty="0" err="1"/>
              <a:t>codificador</a:t>
            </a:r>
            <a:r>
              <a:rPr lang="en-US" altLang="pt-BR" dirty="0"/>
              <a:t> </a:t>
            </a:r>
            <a:r>
              <a:rPr lang="en-US" altLang="pt-BR" baseline="30000" dirty="0"/>
              <a:t>[1]</a:t>
            </a:r>
          </a:p>
        </p:txBody>
      </p:sp>
      <p:pic>
        <p:nvPicPr>
          <p:cNvPr id="23559" name="Picture 7">
            <a:extLst>
              <a:ext uri="{FF2B5EF4-FFF2-40B4-BE49-F238E27FC236}">
                <a16:creationId xmlns:a16="http://schemas.microsoft.com/office/drawing/2014/main" id="{00119809-6881-4638-B229-57B25347507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545432"/>
            <a:ext cx="6106716" cy="2712244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40179C1-1398-402A-860B-E150BCAAD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MPEG-I </a:t>
            </a:r>
            <a:r>
              <a:rPr lang="en-US" altLang="pt-BR" dirty="0" err="1"/>
              <a:t>Arquitetura</a:t>
            </a:r>
            <a:r>
              <a:rPr lang="en-US" altLang="pt-BR" dirty="0"/>
              <a:t> do </a:t>
            </a:r>
            <a:r>
              <a:rPr lang="en-US" altLang="pt-BR" dirty="0" err="1"/>
              <a:t>codificador</a:t>
            </a:r>
            <a:endParaRPr lang="en-US" altLang="pt-BR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5A89D5E-D2F6-4958-BD42-15253AC72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1692" y="1084668"/>
            <a:ext cx="6722417" cy="3293130"/>
          </a:xfrm>
        </p:spPr>
        <p:txBody>
          <a:bodyPr>
            <a:normAutofit/>
          </a:bodyPr>
          <a:lstStyle/>
          <a:p>
            <a:r>
              <a:rPr lang="pt-BR" altLang="pt-BR" sz="2025" i="1" dirty="0"/>
              <a:t>Banco de Filtros Polifásicos: Transforma amostras de PCM em sinais no domínio da frequência em 32 </a:t>
            </a:r>
            <a:r>
              <a:rPr lang="pt-BR" altLang="pt-BR" sz="2025" i="1" dirty="0" err="1"/>
              <a:t>subbandas</a:t>
            </a:r>
            <a:r>
              <a:rPr lang="pt-BR" altLang="pt-BR" sz="2025" i="1" dirty="0"/>
              <a:t>
Modelo </a:t>
            </a:r>
            <a:r>
              <a:rPr lang="pt-BR" altLang="pt-BR" sz="2025" i="1" dirty="0" err="1"/>
              <a:t>Psicoacústico</a:t>
            </a:r>
            <a:r>
              <a:rPr lang="pt-BR" altLang="pt-BR" sz="2025" i="1" dirty="0"/>
              <a:t>: Calcula partes acusticamente irrelevantes do sinal
Bit </a:t>
            </a:r>
            <a:r>
              <a:rPr lang="pt-BR" altLang="pt-BR" sz="2025" i="1" dirty="0" err="1"/>
              <a:t>Allocator</a:t>
            </a:r>
            <a:r>
              <a:rPr lang="pt-BR" altLang="pt-BR" sz="2025" i="1" dirty="0"/>
              <a:t>: Aloca bits em </a:t>
            </a:r>
            <a:r>
              <a:rPr lang="pt-BR" altLang="pt-BR" sz="2025" i="1" dirty="0" err="1"/>
              <a:t>subbandas</a:t>
            </a:r>
            <a:r>
              <a:rPr lang="pt-BR" altLang="pt-BR" sz="2025" i="1" dirty="0"/>
              <a:t> de acordo com a entrada do cálculo </a:t>
            </a:r>
            <a:r>
              <a:rPr lang="pt-BR" altLang="pt-BR" sz="2025" i="1" dirty="0" err="1"/>
              <a:t>psicoacústico</a:t>
            </a:r>
            <a:r>
              <a:rPr lang="pt-BR" altLang="pt-BR" sz="2025" i="1" dirty="0"/>
              <a:t>.
Criação de quadros: gera um fluxo de bits compatível com MPEG-I.</a:t>
            </a:r>
            <a:endParaRPr lang="en-US" altLang="pt-BR" sz="2025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A837A28279EF40A013142187E4A75F" ma:contentTypeVersion="10" ma:contentTypeDescription="Crie um novo documento." ma:contentTypeScope="" ma:versionID="f270d0e91a94807fcf6f8407da6fc834">
  <xsd:schema xmlns:xsd="http://www.w3.org/2001/XMLSchema" xmlns:xs="http://www.w3.org/2001/XMLSchema" xmlns:p="http://schemas.microsoft.com/office/2006/metadata/properties" xmlns:ns2="28d81fcf-862f-4869-bca0-41ff245b9a3f" xmlns:ns3="9a8ea172-4a52-44fc-ab69-1f463fe8c8d6" targetNamespace="http://schemas.microsoft.com/office/2006/metadata/properties" ma:root="true" ma:fieldsID="ee9b8bdac9aa8723991ce3c977269835" ns2:_="" ns3:_="">
    <xsd:import namespace="28d81fcf-862f-4869-bca0-41ff245b9a3f"/>
    <xsd:import namespace="9a8ea172-4a52-44fc-ab69-1f463fe8c8d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d81fcf-862f-4869-bca0-41ff245b9a3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5d034d22-986b-4114-adfd-15e55c92f3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ea172-4a52-44fc-ab69-1f463fe8c8d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ef3122-b4ab-41f3-8a42-446e2e009bf8}" ma:internalName="TaxCatchAll" ma:showField="CatchAllData" ma:web="9a8ea172-4a52-44fc-ab69-1f463fe8c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d81fcf-862f-4869-bca0-41ff245b9a3f">
      <Terms xmlns="http://schemas.microsoft.com/office/infopath/2007/PartnerControls"/>
    </lcf76f155ced4ddcb4097134ff3c332f>
    <TaxCatchAll xmlns="9a8ea172-4a52-44fc-ab69-1f463fe8c8d6" xsi:nil="true"/>
  </documentManagement>
</p:properties>
</file>

<file path=customXml/itemProps1.xml><?xml version="1.0" encoding="utf-8"?>
<ds:datastoreItem xmlns:ds="http://schemas.openxmlformats.org/officeDocument/2006/customXml" ds:itemID="{443C39E4-9673-4288-B1DD-87A40FC23C54}"/>
</file>

<file path=customXml/itemProps2.xml><?xml version="1.0" encoding="utf-8"?>
<ds:datastoreItem xmlns:ds="http://schemas.openxmlformats.org/officeDocument/2006/customXml" ds:itemID="{361F96EF-3024-4957-94CC-B4CCF2506D51}"/>
</file>

<file path=customXml/itemProps3.xml><?xml version="1.0" encoding="utf-8"?>
<ds:datastoreItem xmlns:ds="http://schemas.openxmlformats.org/officeDocument/2006/customXml" ds:itemID="{D3D1D166-2445-41DC-934B-0769EDEB528E}"/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1677</Words>
  <Application>Microsoft Office PowerPoint</Application>
  <PresentationFormat>On-screen Show (16:9)</PresentationFormat>
  <Paragraphs>157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Noto Sans Symbols</vt:lpstr>
      <vt:lpstr>Times New Roman</vt:lpstr>
      <vt:lpstr>Trebuchet MS</vt:lpstr>
      <vt:lpstr>Wingdings</vt:lpstr>
      <vt:lpstr>1_Office Theme</vt:lpstr>
      <vt:lpstr>PowerPoint Presentation</vt:lpstr>
      <vt:lpstr>Um tutorial sobre compressão de áudio MPEG</vt:lpstr>
      <vt:lpstr>Tópicos</vt:lpstr>
      <vt:lpstr>Introdução</vt:lpstr>
      <vt:lpstr>Visão geral técnica</vt:lpstr>
      <vt:lpstr>MPEG-I Recursos de áudio</vt:lpstr>
      <vt:lpstr>Sistema de Áudio Humano (ouvido + cérebro)</vt:lpstr>
      <vt:lpstr>MPEG-I Arquitetura do codificador [1]</vt:lpstr>
      <vt:lpstr>MPEG-I Arquitetura do codificador</vt:lpstr>
      <vt:lpstr>O Banco de Filtros Polifásicos
</vt:lpstr>
      <vt:lpstr>Banco de Filtros Polifásicos</vt:lpstr>
      <vt:lpstr>Banco de Filtros Polifásicos</vt:lpstr>
      <vt:lpstr>Banco de Filtros Polifásicos</vt:lpstr>
      <vt:lpstr>Banco de Filtros Polifásicos</vt:lpstr>
      <vt:lpstr>Banco de Filtros Polifásicos</vt:lpstr>
      <vt:lpstr>Banco de Filtros Polifásicos</vt:lpstr>
      <vt:lpstr>Banco de Filtros Polifásicos</vt:lpstr>
      <vt:lpstr>Modelo Psicoacústico</vt:lpstr>
      <vt:lpstr>As fraquezas do ouvido humano</vt:lpstr>
      <vt:lpstr>Modelos Psicoacústicos do MPEG-I</vt:lpstr>
      <vt:lpstr>Modelo Psicoacústico</vt:lpstr>
      <vt:lpstr>Modelo Psicoacústico</vt:lpstr>
      <vt:lpstr>Modelo Psicoacústico</vt:lpstr>
      <vt:lpstr>Modelo Psicoacústico</vt:lpstr>
      <vt:lpstr>Modelo Psicoacústico</vt:lpstr>
      <vt:lpstr>Modelo Psicoacústico (exemplo)</vt:lpstr>
      <vt:lpstr>Modelo Psicoacústico (exemplo)</vt:lpstr>
      <vt:lpstr>Modelo Psicoacústico (exemplo)</vt:lpstr>
      <vt:lpstr>Modelo Psicoacústico (exemplo)</vt:lpstr>
      <vt:lpstr>Modelo Psicoacústico (exemplo)</vt:lpstr>
      <vt:lpstr>Codificação e alocação de bits</vt:lpstr>
      <vt:lpstr>Codificação específica para cada camada</vt:lpstr>
      <vt:lpstr>Codificação específica para cada camada</vt:lpstr>
      <vt:lpstr>Codificação de Layer I</vt:lpstr>
      <vt:lpstr>Codificação Layer II</vt:lpstr>
      <vt:lpstr>Codificação do Layer III</vt:lpstr>
      <vt:lpstr>Alocação de bits</vt:lpstr>
      <vt:lpstr>Alocação de bits</vt:lpstr>
      <vt:lpstr>Resumo </vt:lpstr>
      <vt:lpstr>Resumo</vt:lpstr>
      <vt:lpstr>MPEG-2/AAC/AAC-HE/OPUS etc</vt:lpstr>
      <vt:lpstr>Referências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Júnior Gutemberg</dc:creator>
  <cp:lastModifiedBy>Marcos Ricardo de Alcantara Morais</cp:lastModifiedBy>
  <cp:revision>14</cp:revision>
  <dcterms:created xsi:type="dcterms:W3CDTF">2020-08-30T22:11:41Z</dcterms:created>
  <dcterms:modified xsi:type="dcterms:W3CDTF">2023-05-09T23:28:15Z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0x01010070A837A28279EF40A013142187E4A75F</vt:lpwstr>
  </property>
  <property fmtid="{D5CDD505-2E9C-101B-9397-08002B2CF9AE}" pid="3" name="Order">
    <vt:r8>4000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