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96" d="100"/>
          <a:sy n="96" d="100"/>
        </p:scale>
        <p:origin x="3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567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400776"/>
            <a:ext cx="7556421" cy="1860233"/>
          </a:xfrm>
          <a:prstGeom prst="rect">
            <a:avLst/>
          </a:prstGeom>
          <a:noFill/>
          <a:ln/>
        </p:spPr>
        <p:txBody>
          <a:bodyPr wrap="square" lIns="0" tIns="0" rIns="0" bIns="0" rtlCol="0" anchor="t"/>
          <a:lstStyle/>
          <a:p>
            <a:pPr marL="0" indent="0" algn="l">
              <a:lnSpc>
                <a:spcPts val="4850"/>
              </a:lnSpc>
              <a:buNone/>
            </a:pPr>
            <a:r>
              <a:rPr lang="en-US" sz="3900" b="1" dirty="0">
                <a:solidFill>
                  <a:srgbClr val="FFFFFF"/>
                </a:solidFill>
                <a:latin typeface="Inter Bold" pitchFamily="34" charset="0"/>
                <a:ea typeface="Inter Bold" pitchFamily="34" charset="-122"/>
                <a:cs typeface="Inter Bold" pitchFamily="34" charset="-120"/>
              </a:rPr>
              <a:t>Deep Dive into Bouncy Castle: Java Cryptography Made Practical</a:t>
            </a:r>
            <a:endParaRPr lang="en-US" sz="3900" dirty="0"/>
          </a:p>
        </p:txBody>
      </p:sp>
      <p:sp>
        <p:nvSpPr>
          <p:cNvPr id="4" name="Text 1"/>
          <p:cNvSpPr/>
          <p:nvPr/>
        </p:nvSpPr>
        <p:spPr>
          <a:xfrm>
            <a:off x="793790" y="4558665"/>
            <a:ext cx="7556421" cy="1270159"/>
          </a:xfrm>
          <a:prstGeom prst="rect">
            <a:avLst/>
          </a:prstGeom>
          <a:noFill/>
          <a:ln/>
        </p:spPr>
        <p:txBody>
          <a:bodyPr wrap="square" lIns="0" tIns="0" rIns="0" bIns="0" rtlCol="0" anchor="t"/>
          <a:lstStyle/>
          <a:p>
            <a:pPr marL="0" indent="0" algn="l">
              <a:lnSpc>
                <a:spcPts val="2500"/>
              </a:lnSpc>
              <a:buNone/>
            </a:pPr>
            <a:r>
              <a:rPr lang="en-US" sz="1550" dirty="0">
                <a:solidFill>
                  <a:srgbClr val="E5E0DF"/>
                </a:solidFill>
                <a:latin typeface="Inter" pitchFamily="34" charset="0"/>
                <a:ea typeface="Inter" pitchFamily="34" charset="-122"/>
                <a:cs typeface="Inter" pitchFamily="34" charset="-120"/>
              </a:rPr>
              <a:t>Welcome to a comprehensive exploration of Bouncy Castle, an essential library for Java cryptography. This presentation will guide you through its core functionalities, practical applications, and best practices for securing your Java applications.</a:t>
            </a:r>
            <a:endParaRPr lang="en-US" sz="15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24376" y="607457"/>
            <a:ext cx="5092898" cy="452676"/>
          </a:xfrm>
          <a:prstGeom prst="rect">
            <a:avLst/>
          </a:prstGeom>
          <a:noFill/>
          <a:ln/>
        </p:spPr>
        <p:txBody>
          <a:bodyPr wrap="none" lIns="0" tIns="0" rIns="0" bIns="0" rtlCol="0" anchor="t"/>
          <a:lstStyle/>
          <a:p>
            <a:pPr marL="0" indent="0" algn="l">
              <a:lnSpc>
                <a:spcPts val="3550"/>
              </a:lnSpc>
              <a:buNone/>
            </a:pPr>
            <a:r>
              <a:rPr lang="en-US" sz="2850" b="1" dirty="0">
                <a:solidFill>
                  <a:srgbClr val="FFFFFF"/>
                </a:solidFill>
                <a:latin typeface="Inter Bold" pitchFamily="34" charset="0"/>
                <a:ea typeface="Inter Bold" pitchFamily="34" charset="-122"/>
                <a:cs typeface="Inter Bold" pitchFamily="34" charset="-120"/>
              </a:rPr>
              <a:t>Key Takeaways &amp; Next Steps</a:t>
            </a:r>
            <a:endParaRPr lang="en-US" sz="2850" dirty="0"/>
          </a:p>
        </p:txBody>
      </p:sp>
      <p:sp>
        <p:nvSpPr>
          <p:cNvPr id="3" name="Text 1"/>
          <p:cNvSpPr/>
          <p:nvPr/>
        </p:nvSpPr>
        <p:spPr>
          <a:xfrm>
            <a:off x="724376" y="1422321"/>
            <a:ext cx="13181648" cy="579358"/>
          </a:xfrm>
          <a:prstGeom prst="rect">
            <a:avLst/>
          </a:prstGeom>
          <a:noFill/>
          <a:ln/>
        </p:spPr>
        <p:txBody>
          <a:bodyPr wrap="square" lIns="0" tIns="0" rIns="0" bIns="0" rtlCol="0" anchor="t"/>
          <a:lstStyle/>
          <a:p>
            <a:pPr marL="0" indent="0" algn="l">
              <a:lnSpc>
                <a:spcPts val="2250"/>
              </a:lnSpc>
              <a:buNone/>
            </a:pPr>
            <a:r>
              <a:rPr lang="en-US" sz="1400" dirty="0">
                <a:solidFill>
                  <a:srgbClr val="E5E0DF"/>
                </a:solidFill>
                <a:latin typeface="Inter" pitchFamily="34" charset="0"/>
                <a:ea typeface="Inter" pitchFamily="34" charset="-122"/>
                <a:cs typeface="Inter" pitchFamily="34" charset="-120"/>
              </a:rPr>
              <a:t>Bouncy Castle is an invaluable tool for Java developers needing to implement robust cryptographic functionalities. Its comprehensive suite of algorithms and protocols empowers you to build highly secure applications.</a:t>
            </a:r>
            <a:endParaRPr lang="en-US" sz="1400" dirty="0"/>
          </a:p>
        </p:txBody>
      </p:sp>
      <p:pic>
        <p:nvPicPr>
          <p:cNvPr id="4" name="Image 0" descr="preencoded.png"/>
          <p:cNvPicPr>
            <a:picLocks noChangeAspect="1"/>
          </p:cNvPicPr>
          <p:nvPr/>
        </p:nvPicPr>
        <p:blipFill>
          <a:blip r:embed="rId3"/>
          <a:stretch>
            <a:fillRect/>
          </a:stretch>
        </p:blipFill>
        <p:spPr>
          <a:xfrm>
            <a:off x="724376" y="2205395"/>
            <a:ext cx="452795" cy="452795"/>
          </a:xfrm>
          <a:prstGeom prst="rect">
            <a:avLst/>
          </a:prstGeom>
        </p:spPr>
      </p:pic>
      <p:sp>
        <p:nvSpPr>
          <p:cNvPr id="5" name="Text 2"/>
          <p:cNvSpPr/>
          <p:nvPr/>
        </p:nvSpPr>
        <p:spPr>
          <a:xfrm>
            <a:off x="724376" y="2884527"/>
            <a:ext cx="2594372" cy="283012"/>
          </a:xfrm>
          <a:prstGeom prst="rect">
            <a:avLst/>
          </a:prstGeom>
          <a:noFill/>
          <a:ln/>
        </p:spPr>
        <p:txBody>
          <a:bodyPr wrap="none" lIns="0" tIns="0" rIns="0" bIns="0" rtlCol="0" anchor="t"/>
          <a:lstStyle/>
          <a:p>
            <a:pPr marL="0" indent="0" algn="l">
              <a:lnSpc>
                <a:spcPts val="2200"/>
              </a:lnSpc>
              <a:buNone/>
            </a:pPr>
            <a:r>
              <a:rPr lang="en-US" sz="1750" b="1" dirty="0">
                <a:solidFill>
                  <a:srgbClr val="E5E0DF"/>
                </a:solidFill>
                <a:latin typeface="Inter Bold" pitchFamily="34" charset="0"/>
                <a:ea typeface="Inter Bold" pitchFamily="34" charset="-122"/>
                <a:cs typeface="Inter Bold" pitchFamily="34" charset="-120"/>
              </a:rPr>
              <a:t>Empower Your Security</a:t>
            </a:r>
            <a:endParaRPr lang="en-US" sz="1750" dirty="0"/>
          </a:p>
        </p:txBody>
      </p:sp>
      <p:sp>
        <p:nvSpPr>
          <p:cNvPr id="6" name="Text 3"/>
          <p:cNvSpPr/>
          <p:nvPr/>
        </p:nvSpPr>
        <p:spPr>
          <a:xfrm>
            <a:off x="724376" y="3276124"/>
            <a:ext cx="13181648" cy="289679"/>
          </a:xfrm>
          <a:prstGeom prst="rect">
            <a:avLst/>
          </a:prstGeom>
          <a:noFill/>
          <a:ln/>
        </p:spPr>
        <p:txBody>
          <a:bodyPr wrap="none" lIns="0" tIns="0" rIns="0" bIns="0" rtlCol="0" anchor="t"/>
          <a:lstStyle/>
          <a:p>
            <a:pPr marL="0" indent="0" algn="l">
              <a:lnSpc>
                <a:spcPts val="2250"/>
              </a:lnSpc>
              <a:buNone/>
            </a:pPr>
            <a:r>
              <a:rPr lang="en-US" sz="1400" dirty="0">
                <a:solidFill>
                  <a:srgbClr val="E5E0DF"/>
                </a:solidFill>
                <a:latin typeface="Inter" pitchFamily="34" charset="0"/>
                <a:ea typeface="Inter" pitchFamily="34" charset="-122"/>
                <a:cs typeface="Inter" pitchFamily="34" charset="-120"/>
              </a:rPr>
              <a:t>Bouncy Castle extends Java's cryptographic capabilities, offering a wide range of algorithms for encryption, hashing, and digital signatures.</a:t>
            </a:r>
            <a:endParaRPr lang="en-US" sz="1400" dirty="0"/>
          </a:p>
        </p:txBody>
      </p:sp>
      <p:pic>
        <p:nvPicPr>
          <p:cNvPr id="7" name="Image 1" descr="preencoded.png"/>
          <p:cNvPicPr>
            <a:picLocks noChangeAspect="1"/>
          </p:cNvPicPr>
          <p:nvPr/>
        </p:nvPicPr>
        <p:blipFill>
          <a:blip r:embed="rId4"/>
          <a:stretch>
            <a:fillRect/>
          </a:stretch>
        </p:blipFill>
        <p:spPr>
          <a:xfrm>
            <a:off x="724376" y="3927991"/>
            <a:ext cx="452795" cy="452795"/>
          </a:xfrm>
          <a:prstGeom prst="rect">
            <a:avLst/>
          </a:prstGeom>
        </p:spPr>
      </p:pic>
      <p:sp>
        <p:nvSpPr>
          <p:cNvPr id="8" name="Text 4"/>
          <p:cNvSpPr/>
          <p:nvPr/>
        </p:nvSpPr>
        <p:spPr>
          <a:xfrm>
            <a:off x="724376" y="4607123"/>
            <a:ext cx="2333982" cy="283012"/>
          </a:xfrm>
          <a:prstGeom prst="rect">
            <a:avLst/>
          </a:prstGeom>
          <a:noFill/>
          <a:ln/>
        </p:spPr>
        <p:txBody>
          <a:bodyPr wrap="none" lIns="0" tIns="0" rIns="0" bIns="0" rtlCol="0" anchor="t"/>
          <a:lstStyle/>
          <a:p>
            <a:pPr marL="0" indent="0" algn="l">
              <a:lnSpc>
                <a:spcPts val="2200"/>
              </a:lnSpc>
              <a:buNone/>
            </a:pPr>
            <a:r>
              <a:rPr lang="en-US" sz="1750" b="1" dirty="0">
                <a:solidFill>
                  <a:srgbClr val="E5E0DF"/>
                </a:solidFill>
                <a:latin typeface="Inter Bold" pitchFamily="34" charset="0"/>
                <a:ea typeface="Inter Bold" pitchFamily="34" charset="-122"/>
                <a:cs typeface="Inter Bold" pitchFamily="34" charset="-120"/>
              </a:rPr>
              <a:t>Seamless Integration</a:t>
            </a:r>
            <a:endParaRPr lang="en-US" sz="1750" dirty="0"/>
          </a:p>
        </p:txBody>
      </p:sp>
      <p:sp>
        <p:nvSpPr>
          <p:cNvPr id="9" name="Text 5"/>
          <p:cNvSpPr/>
          <p:nvPr/>
        </p:nvSpPr>
        <p:spPr>
          <a:xfrm>
            <a:off x="724376" y="4998720"/>
            <a:ext cx="13181648" cy="289679"/>
          </a:xfrm>
          <a:prstGeom prst="rect">
            <a:avLst/>
          </a:prstGeom>
          <a:noFill/>
          <a:ln/>
        </p:spPr>
        <p:txBody>
          <a:bodyPr wrap="none" lIns="0" tIns="0" rIns="0" bIns="0" rtlCol="0" anchor="t"/>
          <a:lstStyle/>
          <a:p>
            <a:pPr marL="0" indent="0" algn="l">
              <a:lnSpc>
                <a:spcPts val="2250"/>
              </a:lnSpc>
              <a:buNone/>
            </a:pPr>
            <a:r>
              <a:rPr lang="en-US" sz="1400" dirty="0">
                <a:solidFill>
                  <a:srgbClr val="E5E0DF"/>
                </a:solidFill>
                <a:latin typeface="Inter" pitchFamily="34" charset="0"/>
                <a:ea typeface="Inter" pitchFamily="34" charset="-122"/>
                <a:cs typeface="Inter" pitchFamily="34" charset="-120"/>
              </a:rPr>
              <a:t>As a JCE provider, it integrates smoothly into existing Java security architectures, making adoption straightforward.</a:t>
            </a:r>
            <a:endParaRPr lang="en-US" sz="1400" dirty="0"/>
          </a:p>
        </p:txBody>
      </p:sp>
      <p:pic>
        <p:nvPicPr>
          <p:cNvPr id="10" name="Image 2" descr="preencoded.png"/>
          <p:cNvPicPr>
            <a:picLocks noChangeAspect="1"/>
          </p:cNvPicPr>
          <p:nvPr/>
        </p:nvPicPr>
        <p:blipFill>
          <a:blip r:embed="rId5"/>
          <a:stretch>
            <a:fillRect/>
          </a:stretch>
        </p:blipFill>
        <p:spPr>
          <a:xfrm>
            <a:off x="724376" y="5650587"/>
            <a:ext cx="452795" cy="452795"/>
          </a:xfrm>
          <a:prstGeom prst="rect">
            <a:avLst/>
          </a:prstGeom>
        </p:spPr>
      </p:pic>
      <p:sp>
        <p:nvSpPr>
          <p:cNvPr id="11" name="Text 6"/>
          <p:cNvSpPr/>
          <p:nvPr/>
        </p:nvSpPr>
        <p:spPr>
          <a:xfrm>
            <a:off x="724376" y="6329720"/>
            <a:ext cx="2640092" cy="283012"/>
          </a:xfrm>
          <a:prstGeom prst="rect">
            <a:avLst/>
          </a:prstGeom>
          <a:noFill/>
          <a:ln/>
        </p:spPr>
        <p:txBody>
          <a:bodyPr wrap="none" lIns="0" tIns="0" rIns="0" bIns="0" rtlCol="0" anchor="t"/>
          <a:lstStyle/>
          <a:p>
            <a:pPr marL="0" indent="0" algn="l">
              <a:lnSpc>
                <a:spcPts val="2200"/>
              </a:lnSpc>
              <a:buNone/>
            </a:pPr>
            <a:r>
              <a:rPr lang="en-US" sz="1750" b="1" dirty="0">
                <a:solidFill>
                  <a:srgbClr val="E5E0DF"/>
                </a:solidFill>
                <a:latin typeface="Inter Bold" pitchFamily="34" charset="0"/>
                <a:ea typeface="Inter Bold" pitchFamily="34" charset="-122"/>
                <a:cs typeface="Inter Bold" pitchFamily="34" charset="-120"/>
              </a:rPr>
              <a:t>Focus on Best Practices</a:t>
            </a:r>
            <a:endParaRPr lang="en-US" sz="1750" dirty="0"/>
          </a:p>
        </p:txBody>
      </p:sp>
      <p:sp>
        <p:nvSpPr>
          <p:cNvPr id="12" name="Text 7"/>
          <p:cNvSpPr/>
          <p:nvPr/>
        </p:nvSpPr>
        <p:spPr>
          <a:xfrm>
            <a:off x="724376" y="6721316"/>
            <a:ext cx="13181648" cy="289679"/>
          </a:xfrm>
          <a:prstGeom prst="rect">
            <a:avLst/>
          </a:prstGeom>
          <a:noFill/>
          <a:ln/>
        </p:spPr>
        <p:txBody>
          <a:bodyPr wrap="none" lIns="0" tIns="0" rIns="0" bIns="0" rtlCol="0" anchor="t"/>
          <a:lstStyle/>
          <a:p>
            <a:pPr marL="0" indent="0" algn="l">
              <a:lnSpc>
                <a:spcPts val="2250"/>
              </a:lnSpc>
              <a:buNone/>
            </a:pPr>
            <a:r>
              <a:rPr lang="en-US" sz="1400" dirty="0">
                <a:solidFill>
                  <a:srgbClr val="E5E0DF"/>
                </a:solidFill>
                <a:latin typeface="Inter" pitchFamily="34" charset="0"/>
                <a:ea typeface="Inter" pitchFamily="34" charset="-122"/>
                <a:cs typeface="Inter" pitchFamily="34" charset="-120"/>
              </a:rPr>
              <a:t>Always prioritize secure key management, algorithm selection, and proper implementation to avoid common cryptographic pitfalls.</a:t>
            </a:r>
            <a:endParaRPr lang="en-US" sz="1400" dirty="0"/>
          </a:p>
        </p:txBody>
      </p:sp>
      <p:sp>
        <p:nvSpPr>
          <p:cNvPr id="13" name="Text 8"/>
          <p:cNvSpPr/>
          <p:nvPr/>
        </p:nvSpPr>
        <p:spPr>
          <a:xfrm>
            <a:off x="1153954" y="7282577"/>
            <a:ext cx="12322373" cy="339566"/>
          </a:xfrm>
          <a:prstGeom prst="rect">
            <a:avLst/>
          </a:prstGeom>
          <a:noFill/>
          <a:ln/>
        </p:spPr>
        <p:txBody>
          <a:bodyPr wrap="none" lIns="0" tIns="0" rIns="0" bIns="0" rtlCol="0" anchor="t"/>
          <a:lstStyle/>
          <a:p>
            <a:pPr marL="0" indent="0" algn="ctr">
              <a:lnSpc>
                <a:spcPts val="2650"/>
              </a:lnSpc>
              <a:buNone/>
            </a:pPr>
            <a:r>
              <a:rPr lang="en-US" sz="2100" b="1" dirty="0">
                <a:solidFill>
                  <a:srgbClr val="FFFFFF"/>
                </a:solidFill>
                <a:latin typeface="Inter Bold" pitchFamily="34" charset="0"/>
                <a:ea typeface="Inter Bold" pitchFamily="34" charset="-122"/>
                <a:cs typeface="Inter Bold" pitchFamily="34" charset="-120"/>
              </a:rPr>
              <a:t>Thank you for joining this deep dive into Bouncy Castle. Secure coding is an ongoing journey!</a:t>
            </a:r>
            <a:endParaRPr lang="en-US" sz="2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631507"/>
            <a:ext cx="4570095" cy="496133"/>
          </a:xfrm>
          <a:prstGeom prst="rect">
            <a:avLst/>
          </a:prstGeom>
          <a:noFill/>
          <a:ln/>
        </p:spPr>
        <p:txBody>
          <a:bodyPr wrap="none" lIns="0" tIns="0" rIns="0" bIns="0" rtlCol="0" anchor="t"/>
          <a:lstStyle/>
          <a:p>
            <a:pPr marL="0" indent="0" algn="l">
              <a:lnSpc>
                <a:spcPts val="3900"/>
              </a:lnSpc>
              <a:buNone/>
            </a:pPr>
            <a:r>
              <a:rPr lang="en-US" sz="3100" b="1" dirty="0">
                <a:solidFill>
                  <a:srgbClr val="FFFFFF"/>
                </a:solidFill>
                <a:latin typeface="Inter Bold" pitchFamily="34" charset="0"/>
                <a:ea typeface="Inter Bold" pitchFamily="34" charset="-122"/>
                <a:cs typeface="Inter Bold" pitchFamily="34" charset="-120"/>
              </a:rPr>
              <a:t>What is Bouncy Castle?</a:t>
            </a:r>
            <a:endParaRPr lang="en-US" sz="3100" dirty="0"/>
          </a:p>
        </p:txBody>
      </p:sp>
      <p:sp>
        <p:nvSpPr>
          <p:cNvPr id="3" name="Text 1"/>
          <p:cNvSpPr/>
          <p:nvPr/>
        </p:nvSpPr>
        <p:spPr>
          <a:xfrm>
            <a:off x="793790" y="1524476"/>
            <a:ext cx="13042821" cy="952619"/>
          </a:xfrm>
          <a:prstGeom prst="rect">
            <a:avLst/>
          </a:prstGeom>
          <a:noFill/>
          <a:ln/>
        </p:spPr>
        <p:txBody>
          <a:bodyPr wrap="square" lIns="0" tIns="0" rIns="0" bIns="0" rtlCol="0" anchor="t"/>
          <a:lstStyle/>
          <a:p>
            <a:pPr marL="0" indent="0" algn="l">
              <a:lnSpc>
                <a:spcPts val="2500"/>
              </a:lnSpc>
              <a:buNone/>
            </a:pPr>
            <a:r>
              <a:rPr lang="en-US" sz="1550" dirty="0">
                <a:solidFill>
                  <a:srgbClr val="E5E0DF"/>
                </a:solidFill>
                <a:latin typeface="Inter" pitchFamily="34" charset="0"/>
                <a:ea typeface="Inter" pitchFamily="34" charset="-122"/>
                <a:cs typeface="Inter" pitchFamily="34" charset="-120"/>
              </a:rPr>
              <a:t>Bouncy Castle is a robust, open-source Java cryptography API that provides a vast array of cryptographic algorithms and protocols. It extends the standard Java Cryptography Extension (JCE), filling gaps and offering advanced features not natively available. Trusted by developers worldwide, it's a cornerstone for building secure Java applications.</a:t>
            </a:r>
            <a:endParaRPr lang="en-US" sz="1550" dirty="0"/>
          </a:p>
        </p:txBody>
      </p:sp>
      <p:sp>
        <p:nvSpPr>
          <p:cNvPr id="4" name="Shape 2"/>
          <p:cNvSpPr/>
          <p:nvPr/>
        </p:nvSpPr>
        <p:spPr>
          <a:xfrm>
            <a:off x="793790" y="2997994"/>
            <a:ext cx="6422231" cy="1781651"/>
          </a:xfrm>
          <a:prstGeom prst="roundRect">
            <a:avLst>
              <a:gd name="adj" fmla="val 6159"/>
            </a:avLst>
          </a:prstGeom>
          <a:solidFill>
            <a:srgbClr val="272525"/>
          </a:solidFill>
          <a:ln/>
        </p:spPr>
      </p:sp>
      <p:sp>
        <p:nvSpPr>
          <p:cNvPr id="5" name="Shape 3"/>
          <p:cNvSpPr/>
          <p:nvPr/>
        </p:nvSpPr>
        <p:spPr>
          <a:xfrm>
            <a:off x="793790" y="2975134"/>
            <a:ext cx="6422231" cy="91440"/>
          </a:xfrm>
          <a:prstGeom prst="roundRect">
            <a:avLst>
              <a:gd name="adj" fmla="val 91163"/>
            </a:avLst>
          </a:prstGeom>
          <a:solidFill>
            <a:srgbClr val="2B0AFF"/>
          </a:solidFill>
          <a:ln/>
        </p:spPr>
      </p:sp>
      <p:sp>
        <p:nvSpPr>
          <p:cNvPr id="6" name="Shape 4"/>
          <p:cNvSpPr/>
          <p:nvPr/>
        </p:nvSpPr>
        <p:spPr>
          <a:xfrm>
            <a:off x="3707249" y="2700338"/>
            <a:ext cx="595313" cy="595313"/>
          </a:xfrm>
          <a:prstGeom prst="roundRect">
            <a:avLst>
              <a:gd name="adj" fmla="val 153600"/>
            </a:avLst>
          </a:prstGeom>
          <a:solidFill>
            <a:srgbClr val="2B0AFF"/>
          </a:solidFill>
          <a:ln/>
        </p:spPr>
      </p:sp>
      <p:sp>
        <p:nvSpPr>
          <p:cNvPr id="7" name="Text 5"/>
          <p:cNvSpPr/>
          <p:nvPr/>
        </p:nvSpPr>
        <p:spPr>
          <a:xfrm>
            <a:off x="3885843" y="2849166"/>
            <a:ext cx="238125" cy="297656"/>
          </a:xfrm>
          <a:prstGeom prst="rect">
            <a:avLst/>
          </a:prstGeom>
          <a:noFill/>
          <a:ln/>
        </p:spPr>
        <p:txBody>
          <a:bodyPr wrap="none" lIns="0" tIns="0" rIns="0" bIns="0" rtlCol="0" anchor="t"/>
          <a:lstStyle/>
          <a:p>
            <a:pPr marL="0" indent="0" algn="l">
              <a:lnSpc>
                <a:spcPts val="3000"/>
              </a:lnSpc>
              <a:buNone/>
            </a:pPr>
            <a:r>
              <a:rPr lang="en-US" sz="1850" b="1" dirty="0">
                <a:solidFill>
                  <a:srgbClr val="FFFFFF"/>
                </a:solidFill>
                <a:latin typeface="Inter Bold" pitchFamily="34" charset="0"/>
                <a:ea typeface="Inter Bold" pitchFamily="34" charset="-122"/>
                <a:cs typeface="Inter Bold" pitchFamily="34" charset="-120"/>
              </a:rPr>
              <a:t>1</a:t>
            </a:r>
            <a:endParaRPr lang="en-US" sz="1850" dirty="0"/>
          </a:p>
        </p:txBody>
      </p:sp>
      <p:sp>
        <p:nvSpPr>
          <p:cNvPr id="8" name="Text 6"/>
          <p:cNvSpPr/>
          <p:nvPr/>
        </p:nvSpPr>
        <p:spPr>
          <a:xfrm>
            <a:off x="1015008" y="3494127"/>
            <a:ext cx="3143369" cy="310158"/>
          </a:xfrm>
          <a:prstGeom prst="rect">
            <a:avLst/>
          </a:prstGeom>
          <a:noFill/>
          <a:ln/>
        </p:spPr>
        <p:txBody>
          <a:bodyPr wrap="none" lIns="0" tIns="0" rIns="0" bIns="0" rtlCol="0" anchor="t"/>
          <a:lstStyle/>
          <a:p>
            <a:pPr marL="0" indent="0" algn="l">
              <a:lnSpc>
                <a:spcPts val="2400"/>
              </a:lnSpc>
              <a:buNone/>
            </a:pPr>
            <a:r>
              <a:rPr lang="en-US" sz="1950" b="1" dirty="0">
                <a:solidFill>
                  <a:srgbClr val="E5E0DF"/>
                </a:solidFill>
                <a:latin typeface="Inter Bold" pitchFamily="34" charset="0"/>
                <a:ea typeface="Inter Bold" pitchFamily="34" charset="-122"/>
                <a:cs typeface="Inter Bold" pitchFamily="34" charset="-120"/>
              </a:rPr>
              <a:t>Comprehensive Coverage</a:t>
            </a:r>
            <a:endParaRPr lang="en-US" sz="1950" dirty="0"/>
          </a:p>
        </p:txBody>
      </p:sp>
      <p:sp>
        <p:nvSpPr>
          <p:cNvPr id="9" name="Text 7"/>
          <p:cNvSpPr/>
          <p:nvPr/>
        </p:nvSpPr>
        <p:spPr>
          <a:xfrm>
            <a:off x="1015008" y="3923348"/>
            <a:ext cx="5979795" cy="635079"/>
          </a:xfrm>
          <a:prstGeom prst="rect">
            <a:avLst/>
          </a:prstGeom>
          <a:noFill/>
          <a:ln/>
        </p:spPr>
        <p:txBody>
          <a:bodyPr wrap="square" lIns="0" tIns="0" rIns="0" bIns="0" rtlCol="0" anchor="t"/>
          <a:lstStyle/>
          <a:p>
            <a:pPr marL="0" indent="0" algn="l">
              <a:lnSpc>
                <a:spcPts val="2500"/>
              </a:lnSpc>
              <a:buNone/>
            </a:pPr>
            <a:r>
              <a:rPr lang="en-US" sz="1550" dirty="0">
                <a:solidFill>
                  <a:srgbClr val="E5E0DF"/>
                </a:solidFill>
                <a:latin typeface="Inter" pitchFamily="34" charset="0"/>
                <a:ea typeface="Inter" pitchFamily="34" charset="-122"/>
                <a:cs typeface="Inter" pitchFamily="34" charset="-120"/>
              </a:rPr>
              <a:t>Supports a wide range of algorithms including AES, RSA, ECC, and protocols like PGP, CMS, and X.509 certificates.</a:t>
            </a:r>
            <a:endParaRPr lang="en-US" sz="1550" dirty="0"/>
          </a:p>
        </p:txBody>
      </p:sp>
      <p:sp>
        <p:nvSpPr>
          <p:cNvPr id="10" name="Shape 8"/>
          <p:cNvSpPr/>
          <p:nvPr/>
        </p:nvSpPr>
        <p:spPr>
          <a:xfrm>
            <a:off x="7414379" y="2997994"/>
            <a:ext cx="6422231" cy="1781651"/>
          </a:xfrm>
          <a:prstGeom prst="roundRect">
            <a:avLst>
              <a:gd name="adj" fmla="val 6159"/>
            </a:avLst>
          </a:prstGeom>
          <a:solidFill>
            <a:srgbClr val="272525"/>
          </a:solidFill>
          <a:ln/>
        </p:spPr>
      </p:sp>
      <p:sp>
        <p:nvSpPr>
          <p:cNvPr id="11" name="Shape 9"/>
          <p:cNvSpPr/>
          <p:nvPr/>
        </p:nvSpPr>
        <p:spPr>
          <a:xfrm>
            <a:off x="7414379" y="2975134"/>
            <a:ext cx="6422231" cy="91440"/>
          </a:xfrm>
          <a:prstGeom prst="roundRect">
            <a:avLst>
              <a:gd name="adj" fmla="val 91163"/>
            </a:avLst>
          </a:prstGeom>
          <a:solidFill>
            <a:srgbClr val="2B0AFF"/>
          </a:solidFill>
          <a:ln/>
        </p:spPr>
      </p:sp>
      <p:sp>
        <p:nvSpPr>
          <p:cNvPr id="12" name="Shape 10"/>
          <p:cNvSpPr/>
          <p:nvPr/>
        </p:nvSpPr>
        <p:spPr>
          <a:xfrm>
            <a:off x="10327838" y="2700338"/>
            <a:ext cx="595313" cy="595313"/>
          </a:xfrm>
          <a:prstGeom prst="roundRect">
            <a:avLst>
              <a:gd name="adj" fmla="val 153600"/>
            </a:avLst>
          </a:prstGeom>
          <a:solidFill>
            <a:srgbClr val="2B0AFF"/>
          </a:solidFill>
          <a:ln/>
        </p:spPr>
      </p:sp>
      <p:sp>
        <p:nvSpPr>
          <p:cNvPr id="13" name="Text 11"/>
          <p:cNvSpPr/>
          <p:nvPr/>
        </p:nvSpPr>
        <p:spPr>
          <a:xfrm>
            <a:off x="10506432" y="2849166"/>
            <a:ext cx="238125" cy="297656"/>
          </a:xfrm>
          <a:prstGeom prst="rect">
            <a:avLst/>
          </a:prstGeom>
          <a:noFill/>
          <a:ln/>
        </p:spPr>
        <p:txBody>
          <a:bodyPr wrap="none" lIns="0" tIns="0" rIns="0" bIns="0" rtlCol="0" anchor="t"/>
          <a:lstStyle/>
          <a:p>
            <a:pPr marL="0" indent="0" algn="l">
              <a:lnSpc>
                <a:spcPts val="3000"/>
              </a:lnSpc>
              <a:buNone/>
            </a:pPr>
            <a:r>
              <a:rPr lang="en-US" sz="1850" b="1" dirty="0">
                <a:solidFill>
                  <a:srgbClr val="FFFFFF"/>
                </a:solidFill>
                <a:latin typeface="Inter Bold" pitchFamily="34" charset="0"/>
                <a:ea typeface="Inter Bold" pitchFamily="34" charset="-122"/>
                <a:cs typeface="Inter Bold" pitchFamily="34" charset="-120"/>
              </a:rPr>
              <a:t>2</a:t>
            </a:r>
            <a:endParaRPr lang="en-US" sz="1850" dirty="0"/>
          </a:p>
        </p:txBody>
      </p:sp>
      <p:sp>
        <p:nvSpPr>
          <p:cNvPr id="14" name="Text 12"/>
          <p:cNvSpPr/>
          <p:nvPr/>
        </p:nvSpPr>
        <p:spPr>
          <a:xfrm>
            <a:off x="7635597" y="3494127"/>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E5E0DF"/>
                </a:solidFill>
                <a:latin typeface="Inter Bold" pitchFamily="34" charset="0"/>
                <a:ea typeface="Inter Bold" pitchFamily="34" charset="-122"/>
                <a:cs typeface="Inter Bold" pitchFamily="34" charset="-120"/>
              </a:rPr>
              <a:t>JCE Complement</a:t>
            </a:r>
            <a:endParaRPr lang="en-US" sz="1950" dirty="0"/>
          </a:p>
        </p:txBody>
      </p:sp>
      <p:sp>
        <p:nvSpPr>
          <p:cNvPr id="15" name="Text 13"/>
          <p:cNvSpPr/>
          <p:nvPr/>
        </p:nvSpPr>
        <p:spPr>
          <a:xfrm>
            <a:off x="7635597" y="3923348"/>
            <a:ext cx="5979795" cy="635079"/>
          </a:xfrm>
          <a:prstGeom prst="rect">
            <a:avLst/>
          </a:prstGeom>
          <a:noFill/>
          <a:ln/>
        </p:spPr>
        <p:txBody>
          <a:bodyPr wrap="square" lIns="0" tIns="0" rIns="0" bIns="0" rtlCol="0" anchor="t"/>
          <a:lstStyle/>
          <a:p>
            <a:pPr marL="0" indent="0" algn="l">
              <a:lnSpc>
                <a:spcPts val="2500"/>
              </a:lnSpc>
              <a:buNone/>
            </a:pPr>
            <a:r>
              <a:rPr lang="en-US" sz="1550" dirty="0">
                <a:solidFill>
                  <a:srgbClr val="E5E0DF"/>
                </a:solidFill>
                <a:latin typeface="Inter" pitchFamily="34" charset="0"/>
                <a:ea typeface="Inter" pitchFamily="34" charset="-122"/>
                <a:cs typeface="Inter" pitchFamily="34" charset="-120"/>
              </a:rPr>
              <a:t>Acts as a provider for JCE, allowing seamless integration with Java's built-in security architecture.</a:t>
            </a:r>
            <a:endParaRPr lang="en-US" sz="1550" dirty="0"/>
          </a:p>
        </p:txBody>
      </p:sp>
      <p:sp>
        <p:nvSpPr>
          <p:cNvPr id="16" name="Shape 14"/>
          <p:cNvSpPr/>
          <p:nvPr/>
        </p:nvSpPr>
        <p:spPr>
          <a:xfrm>
            <a:off x="793790" y="5275659"/>
            <a:ext cx="6422231" cy="1781651"/>
          </a:xfrm>
          <a:prstGeom prst="roundRect">
            <a:avLst>
              <a:gd name="adj" fmla="val 6159"/>
            </a:avLst>
          </a:prstGeom>
          <a:solidFill>
            <a:srgbClr val="272525"/>
          </a:solidFill>
          <a:ln/>
        </p:spPr>
      </p:sp>
      <p:sp>
        <p:nvSpPr>
          <p:cNvPr id="17" name="Shape 15"/>
          <p:cNvSpPr/>
          <p:nvPr/>
        </p:nvSpPr>
        <p:spPr>
          <a:xfrm>
            <a:off x="793790" y="5252799"/>
            <a:ext cx="6422231" cy="91440"/>
          </a:xfrm>
          <a:prstGeom prst="roundRect">
            <a:avLst>
              <a:gd name="adj" fmla="val 91163"/>
            </a:avLst>
          </a:prstGeom>
          <a:solidFill>
            <a:srgbClr val="2B0AFF"/>
          </a:solidFill>
          <a:ln/>
        </p:spPr>
      </p:sp>
      <p:sp>
        <p:nvSpPr>
          <p:cNvPr id="18" name="Shape 16"/>
          <p:cNvSpPr/>
          <p:nvPr/>
        </p:nvSpPr>
        <p:spPr>
          <a:xfrm>
            <a:off x="3707249" y="4978003"/>
            <a:ext cx="595313" cy="595313"/>
          </a:xfrm>
          <a:prstGeom prst="roundRect">
            <a:avLst>
              <a:gd name="adj" fmla="val 153600"/>
            </a:avLst>
          </a:prstGeom>
          <a:solidFill>
            <a:srgbClr val="2B0AFF"/>
          </a:solidFill>
          <a:ln/>
        </p:spPr>
      </p:sp>
      <p:sp>
        <p:nvSpPr>
          <p:cNvPr id="19" name="Text 17"/>
          <p:cNvSpPr/>
          <p:nvPr/>
        </p:nvSpPr>
        <p:spPr>
          <a:xfrm>
            <a:off x="3885843" y="5126831"/>
            <a:ext cx="238125" cy="297656"/>
          </a:xfrm>
          <a:prstGeom prst="rect">
            <a:avLst/>
          </a:prstGeom>
          <a:noFill/>
          <a:ln/>
        </p:spPr>
        <p:txBody>
          <a:bodyPr wrap="none" lIns="0" tIns="0" rIns="0" bIns="0" rtlCol="0" anchor="t"/>
          <a:lstStyle/>
          <a:p>
            <a:pPr marL="0" indent="0" algn="l">
              <a:lnSpc>
                <a:spcPts val="3000"/>
              </a:lnSpc>
              <a:buNone/>
            </a:pPr>
            <a:r>
              <a:rPr lang="en-US" sz="1850" b="1" dirty="0">
                <a:solidFill>
                  <a:srgbClr val="FFFFFF"/>
                </a:solidFill>
                <a:latin typeface="Inter Bold" pitchFamily="34" charset="0"/>
                <a:ea typeface="Inter Bold" pitchFamily="34" charset="-122"/>
                <a:cs typeface="Inter Bold" pitchFamily="34" charset="-120"/>
              </a:rPr>
              <a:t>3</a:t>
            </a:r>
            <a:endParaRPr lang="en-US" sz="1850" dirty="0"/>
          </a:p>
        </p:txBody>
      </p:sp>
      <p:sp>
        <p:nvSpPr>
          <p:cNvPr id="20" name="Text 18"/>
          <p:cNvSpPr/>
          <p:nvPr/>
        </p:nvSpPr>
        <p:spPr>
          <a:xfrm>
            <a:off x="1015008" y="5771793"/>
            <a:ext cx="3793093" cy="310158"/>
          </a:xfrm>
          <a:prstGeom prst="rect">
            <a:avLst/>
          </a:prstGeom>
          <a:noFill/>
          <a:ln/>
        </p:spPr>
        <p:txBody>
          <a:bodyPr wrap="none" lIns="0" tIns="0" rIns="0" bIns="0" rtlCol="0" anchor="t"/>
          <a:lstStyle/>
          <a:p>
            <a:pPr marL="0" indent="0" algn="l">
              <a:lnSpc>
                <a:spcPts val="2400"/>
              </a:lnSpc>
              <a:buNone/>
            </a:pPr>
            <a:r>
              <a:rPr lang="en-US" sz="1950" b="1" dirty="0">
                <a:solidFill>
                  <a:srgbClr val="E5E0DF"/>
                </a:solidFill>
                <a:latin typeface="Inter Bold" pitchFamily="34" charset="0"/>
                <a:ea typeface="Inter Bold" pitchFamily="34" charset="-122"/>
                <a:cs typeface="Inter Bold" pitchFamily="34" charset="-120"/>
              </a:rPr>
              <a:t>Open Source &amp; Widely Adopted</a:t>
            </a:r>
            <a:endParaRPr lang="en-US" sz="1950" dirty="0"/>
          </a:p>
        </p:txBody>
      </p:sp>
      <p:sp>
        <p:nvSpPr>
          <p:cNvPr id="21" name="Text 19"/>
          <p:cNvSpPr/>
          <p:nvPr/>
        </p:nvSpPr>
        <p:spPr>
          <a:xfrm>
            <a:off x="1015008" y="6201013"/>
            <a:ext cx="5979795" cy="635079"/>
          </a:xfrm>
          <a:prstGeom prst="rect">
            <a:avLst/>
          </a:prstGeom>
          <a:noFill/>
          <a:ln/>
        </p:spPr>
        <p:txBody>
          <a:bodyPr wrap="square" lIns="0" tIns="0" rIns="0" bIns="0" rtlCol="0" anchor="t"/>
          <a:lstStyle/>
          <a:p>
            <a:pPr marL="0" indent="0" algn="l">
              <a:lnSpc>
                <a:spcPts val="2500"/>
              </a:lnSpc>
              <a:buNone/>
            </a:pPr>
            <a:r>
              <a:rPr lang="en-US" sz="1550" dirty="0">
                <a:solidFill>
                  <a:srgbClr val="E5E0DF"/>
                </a:solidFill>
                <a:latin typeface="Inter" pitchFamily="34" charset="0"/>
                <a:ea typeface="Inter" pitchFamily="34" charset="-122"/>
                <a:cs typeface="Inter" pitchFamily="34" charset="-120"/>
              </a:rPr>
              <a:t>Free to use and backed by a large, active community, making it a reliable choice for production systems.</a:t>
            </a:r>
            <a:endParaRPr lang="en-US" sz="1550" dirty="0"/>
          </a:p>
        </p:txBody>
      </p:sp>
      <p:sp>
        <p:nvSpPr>
          <p:cNvPr id="22" name="Shape 20"/>
          <p:cNvSpPr/>
          <p:nvPr/>
        </p:nvSpPr>
        <p:spPr>
          <a:xfrm>
            <a:off x="7414379" y="5275659"/>
            <a:ext cx="6422231" cy="1781651"/>
          </a:xfrm>
          <a:prstGeom prst="roundRect">
            <a:avLst>
              <a:gd name="adj" fmla="val 6159"/>
            </a:avLst>
          </a:prstGeom>
          <a:solidFill>
            <a:srgbClr val="272525"/>
          </a:solidFill>
          <a:ln/>
        </p:spPr>
      </p:sp>
      <p:sp>
        <p:nvSpPr>
          <p:cNvPr id="23" name="Shape 21"/>
          <p:cNvSpPr/>
          <p:nvPr/>
        </p:nvSpPr>
        <p:spPr>
          <a:xfrm>
            <a:off x="7414379" y="5252799"/>
            <a:ext cx="6422231" cy="91440"/>
          </a:xfrm>
          <a:prstGeom prst="roundRect">
            <a:avLst>
              <a:gd name="adj" fmla="val 91163"/>
            </a:avLst>
          </a:prstGeom>
          <a:solidFill>
            <a:srgbClr val="2B0AFF"/>
          </a:solidFill>
          <a:ln/>
        </p:spPr>
      </p:sp>
      <p:sp>
        <p:nvSpPr>
          <p:cNvPr id="24" name="Shape 22"/>
          <p:cNvSpPr/>
          <p:nvPr/>
        </p:nvSpPr>
        <p:spPr>
          <a:xfrm>
            <a:off x="10327838" y="4978003"/>
            <a:ext cx="595313" cy="595313"/>
          </a:xfrm>
          <a:prstGeom prst="roundRect">
            <a:avLst>
              <a:gd name="adj" fmla="val 153600"/>
            </a:avLst>
          </a:prstGeom>
          <a:solidFill>
            <a:srgbClr val="2B0AFF"/>
          </a:solidFill>
          <a:ln/>
        </p:spPr>
      </p:sp>
      <p:sp>
        <p:nvSpPr>
          <p:cNvPr id="25" name="Text 23"/>
          <p:cNvSpPr/>
          <p:nvPr/>
        </p:nvSpPr>
        <p:spPr>
          <a:xfrm>
            <a:off x="10506432" y="5126831"/>
            <a:ext cx="238125" cy="297656"/>
          </a:xfrm>
          <a:prstGeom prst="rect">
            <a:avLst/>
          </a:prstGeom>
          <a:noFill/>
          <a:ln/>
        </p:spPr>
        <p:txBody>
          <a:bodyPr wrap="none" lIns="0" tIns="0" rIns="0" bIns="0" rtlCol="0" anchor="t"/>
          <a:lstStyle/>
          <a:p>
            <a:pPr marL="0" indent="0" algn="l">
              <a:lnSpc>
                <a:spcPts val="3000"/>
              </a:lnSpc>
              <a:buNone/>
            </a:pPr>
            <a:r>
              <a:rPr lang="en-US" sz="1850" b="1" dirty="0">
                <a:solidFill>
                  <a:srgbClr val="FFFFFF"/>
                </a:solidFill>
                <a:latin typeface="Inter Bold" pitchFamily="34" charset="0"/>
                <a:ea typeface="Inter Bold" pitchFamily="34" charset="-122"/>
                <a:cs typeface="Inter Bold" pitchFamily="34" charset="-120"/>
              </a:rPr>
              <a:t>4</a:t>
            </a:r>
            <a:endParaRPr lang="en-US" sz="1850" dirty="0"/>
          </a:p>
        </p:txBody>
      </p:sp>
      <p:sp>
        <p:nvSpPr>
          <p:cNvPr id="26" name="Text 24"/>
          <p:cNvSpPr/>
          <p:nvPr/>
        </p:nvSpPr>
        <p:spPr>
          <a:xfrm>
            <a:off x="7635597" y="5771793"/>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E5E0DF"/>
                </a:solidFill>
                <a:latin typeface="Inter Bold" pitchFamily="34" charset="0"/>
                <a:ea typeface="Inter Bold" pitchFamily="34" charset="-122"/>
                <a:cs typeface="Inter Bold" pitchFamily="34" charset="-120"/>
              </a:rPr>
              <a:t>Cross-Platform</a:t>
            </a:r>
            <a:endParaRPr lang="en-US" sz="1950" dirty="0"/>
          </a:p>
        </p:txBody>
      </p:sp>
      <p:sp>
        <p:nvSpPr>
          <p:cNvPr id="27" name="Text 25"/>
          <p:cNvSpPr/>
          <p:nvPr/>
        </p:nvSpPr>
        <p:spPr>
          <a:xfrm>
            <a:off x="7635597" y="6201013"/>
            <a:ext cx="5979795" cy="635079"/>
          </a:xfrm>
          <a:prstGeom prst="rect">
            <a:avLst/>
          </a:prstGeom>
          <a:noFill/>
          <a:ln/>
        </p:spPr>
        <p:txBody>
          <a:bodyPr wrap="square" lIns="0" tIns="0" rIns="0" bIns="0" rtlCol="0" anchor="t"/>
          <a:lstStyle/>
          <a:p>
            <a:pPr marL="0" indent="0" algn="l">
              <a:lnSpc>
                <a:spcPts val="2500"/>
              </a:lnSpc>
              <a:buNone/>
            </a:pPr>
            <a:r>
              <a:rPr lang="en-US" sz="1550" dirty="0">
                <a:solidFill>
                  <a:srgbClr val="E5E0DF"/>
                </a:solidFill>
                <a:latin typeface="Inter" pitchFamily="34" charset="0"/>
                <a:ea typeface="Inter" pitchFamily="34" charset="-122"/>
                <a:cs typeface="Inter" pitchFamily="34" charset="-120"/>
              </a:rPr>
              <a:t>Designed to work across various Java environments and platforms, ensuring broad compatibility.</a:t>
            </a:r>
            <a:endParaRPr lang="en-US" sz="1550" dirty="0"/>
          </a:p>
        </p:txBody>
      </p:sp>
      <p:sp>
        <p:nvSpPr>
          <p:cNvPr id="28" name="Text 26"/>
          <p:cNvSpPr/>
          <p:nvPr/>
        </p:nvSpPr>
        <p:spPr>
          <a:xfrm>
            <a:off x="793790" y="7280553"/>
            <a:ext cx="13042821" cy="317540"/>
          </a:xfrm>
          <a:prstGeom prst="rect">
            <a:avLst/>
          </a:prstGeom>
          <a:noFill/>
          <a:ln/>
        </p:spPr>
        <p:txBody>
          <a:bodyPr wrap="none" lIns="0" tIns="0" rIns="0" bIns="0" rtlCol="0" anchor="t"/>
          <a:lstStyle/>
          <a:p>
            <a:pPr marL="0" indent="0" algn="l">
              <a:lnSpc>
                <a:spcPts val="2500"/>
              </a:lnSpc>
              <a:buNone/>
            </a:pPr>
            <a:r>
              <a:rPr lang="en-US" sz="1550" dirty="0">
                <a:solidFill>
                  <a:srgbClr val="E5E0DF"/>
                </a:solidFill>
                <a:latin typeface="Inter" pitchFamily="34" charset="0"/>
                <a:ea typeface="Inter" pitchFamily="34" charset="-122"/>
                <a:cs typeface="Inter" pitchFamily="34" charset="-120"/>
              </a:rPr>
              <a:t>For more details, visit the official website: https://www.bouncycastle.org/</a:t>
            </a:r>
            <a:endParaRPr lang="en-US" sz="15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537924" y="369808"/>
            <a:ext cx="5989201" cy="336113"/>
          </a:xfrm>
          <a:prstGeom prst="rect">
            <a:avLst/>
          </a:prstGeom>
          <a:noFill/>
          <a:ln/>
        </p:spPr>
        <p:txBody>
          <a:bodyPr wrap="none" lIns="0" tIns="0" rIns="0" bIns="0" rtlCol="0" anchor="t"/>
          <a:lstStyle/>
          <a:p>
            <a:pPr marL="0" indent="0" algn="l">
              <a:lnSpc>
                <a:spcPts val="2600"/>
              </a:lnSpc>
              <a:buNone/>
            </a:pPr>
            <a:r>
              <a:rPr lang="en-US" sz="2100" b="1" dirty="0">
                <a:solidFill>
                  <a:srgbClr val="FFFFFF"/>
                </a:solidFill>
                <a:latin typeface="Inter Bold" pitchFamily="34" charset="0"/>
                <a:ea typeface="Inter Bold" pitchFamily="34" charset="-122"/>
                <a:cs typeface="Inter Bold" pitchFamily="34" charset="-120"/>
              </a:rPr>
              <a:t>Setting Up Bouncy Castle in Your Java Project</a:t>
            </a:r>
            <a:endParaRPr lang="en-US" sz="2100" dirty="0"/>
          </a:p>
        </p:txBody>
      </p:sp>
      <p:sp>
        <p:nvSpPr>
          <p:cNvPr id="3" name="Text 1"/>
          <p:cNvSpPr/>
          <p:nvPr/>
        </p:nvSpPr>
        <p:spPr>
          <a:xfrm>
            <a:off x="537924" y="974884"/>
            <a:ext cx="13554551" cy="430530"/>
          </a:xfrm>
          <a:prstGeom prst="rect">
            <a:avLst/>
          </a:prstGeom>
          <a:noFill/>
          <a:ln/>
        </p:spPr>
        <p:txBody>
          <a:bodyPr wrap="square" lIns="0" tIns="0" rIns="0" bIns="0" rtlCol="0" anchor="t"/>
          <a:lstStyle/>
          <a:p>
            <a:pPr marL="0" indent="0" algn="l">
              <a:lnSpc>
                <a:spcPts val="1650"/>
              </a:lnSpc>
              <a:buNone/>
            </a:pPr>
            <a:r>
              <a:rPr lang="en-US" sz="1050" dirty="0">
                <a:solidFill>
                  <a:srgbClr val="E5E0DF"/>
                </a:solidFill>
                <a:latin typeface="Inter" pitchFamily="34" charset="0"/>
                <a:ea typeface="Inter" pitchFamily="34" charset="-122"/>
                <a:cs typeface="Inter" pitchFamily="34" charset="-120"/>
              </a:rPr>
              <a:t>Integrating Bouncy Castle into your Java project is straightforward, typically involving adding the necessary Maven or Gradle dependencies. It's crucial to select the correct version to ensure compatibility and access to the latest features and security updates.</a:t>
            </a:r>
            <a:endParaRPr lang="en-US" sz="1050" dirty="0"/>
          </a:p>
        </p:txBody>
      </p:sp>
      <p:sp>
        <p:nvSpPr>
          <p:cNvPr id="4" name="Text 2"/>
          <p:cNvSpPr/>
          <p:nvPr/>
        </p:nvSpPr>
        <p:spPr>
          <a:xfrm>
            <a:off x="537924" y="1691045"/>
            <a:ext cx="1681282" cy="210145"/>
          </a:xfrm>
          <a:prstGeom prst="rect">
            <a:avLst/>
          </a:prstGeom>
          <a:noFill/>
          <a:ln/>
        </p:spPr>
        <p:txBody>
          <a:bodyPr wrap="none" lIns="0" tIns="0" rIns="0" bIns="0" rtlCol="0" anchor="t"/>
          <a:lstStyle/>
          <a:p>
            <a:pPr marL="0" indent="0" algn="l">
              <a:lnSpc>
                <a:spcPts val="1650"/>
              </a:lnSpc>
              <a:buNone/>
            </a:pPr>
            <a:r>
              <a:rPr lang="en-US" sz="1300" b="1" dirty="0">
                <a:solidFill>
                  <a:srgbClr val="FFFFFF"/>
                </a:solidFill>
                <a:latin typeface="Inter Bold" pitchFamily="34" charset="0"/>
                <a:ea typeface="Inter Bold" pitchFamily="34" charset="-122"/>
                <a:cs typeface="Inter Bold" pitchFamily="34" charset="-120"/>
              </a:rPr>
              <a:t>Maven Dependency</a:t>
            </a:r>
            <a:endParaRPr lang="en-US" sz="1300" dirty="0"/>
          </a:p>
        </p:txBody>
      </p:sp>
      <p:sp>
        <p:nvSpPr>
          <p:cNvPr id="7" name="Text 5"/>
          <p:cNvSpPr/>
          <p:nvPr/>
        </p:nvSpPr>
        <p:spPr>
          <a:xfrm>
            <a:off x="665678" y="2153245"/>
            <a:ext cx="6357699" cy="2152650"/>
          </a:xfrm>
          <a:prstGeom prst="rect">
            <a:avLst/>
          </a:prstGeom>
          <a:noFill/>
          <a:ln/>
        </p:spPr>
        <p:txBody>
          <a:bodyPr wrap="square" lIns="0" tIns="0" rIns="0" bIns="0" rtlCol="0" anchor="t"/>
          <a:lstStyle/>
          <a:p>
            <a:pPr marL="0" indent="0" algn="l">
              <a:lnSpc>
                <a:spcPts val="1650"/>
              </a:lnSpc>
              <a:buNone/>
            </a:pPr>
            <a:endParaRPr lang="en-US" sz="1050" dirty="0"/>
          </a:p>
        </p:txBody>
      </p:sp>
      <p:sp>
        <p:nvSpPr>
          <p:cNvPr id="8" name="Text 6"/>
          <p:cNvSpPr/>
          <p:nvPr/>
        </p:nvSpPr>
        <p:spPr>
          <a:xfrm>
            <a:off x="7486888" y="1691045"/>
            <a:ext cx="1681282" cy="210145"/>
          </a:xfrm>
          <a:prstGeom prst="rect">
            <a:avLst/>
          </a:prstGeom>
          <a:noFill/>
          <a:ln/>
        </p:spPr>
        <p:txBody>
          <a:bodyPr wrap="none" lIns="0" tIns="0" rIns="0" bIns="0" rtlCol="0" anchor="t"/>
          <a:lstStyle/>
          <a:p>
            <a:pPr marL="0" indent="0" algn="l">
              <a:lnSpc>
                <a:spcPts val="1650"/>
              </a:lnSpc>
              <a:buNone/>
            </a:pPr>
            <a:r>
              <a:rPr lang="en-US" sz="1300" b="1" dirty="0">
                <a:solidFill>
                  <a:srgbClr val="FFFFFF"/>
                </a:solidFill>
                <a:latin typeface="Inter Bold" pitchFamily="34" charset="0"/>
                <a:ea typeface="Inter Bold" pitchFamily="34" charset="-122"/>
                <a:cs typeface="Inter Bold" pitchFamily="34" charset="-120"/>
              </a:rPr>
              <a:t>Gradle Dependency</a:t>
            </a:r>
            <a:endParaRPr lang="en-US" sz="1300" dirty="0"/>
          </a:p>
        </p:txBody>
      </p:sp>
      <p:sp>
        <p:nvSpPr>
          <p:cNvPr id="9" name="Shape 7"/>
          <p:cNvSpPr/>
          <p:nvPr/>
        </p:nvSpPr>
        <p:spPr>
          <a:xfrm>
            <a:off x="7486888" y="2052399"/>
            <a:ext cx="6613207" cy="632222"/>
          </a:xfrm>
          <a:prstGeom prst="roundRect">
            <a:avLst>
              <a:gd name="adj" fmla="val 8935"/>
            </a:avLst>
          </a:prstGeom>
          <a:solidFill>
            <a:srgbClr val="343232"/>
          </a:solidFill>
          <a:ln/>
        </p:spPr>
      </p:sp>
      <p:sp>
        <p:nvSpPr>
          <p:cNvPr id="10" name="Shape 8"/>
          <p:cNvSpPr/>
          <p:nvPr/>
        </p:nvSpPr>
        <p:spPr>
          <a:xfrm>
            <a:off x="7480221" y="2052399"/>
            <a:ext cx="6626543" cy="632222"/>
          </a:xfrm>
          <a:prstGeom prst="roundRect">
            <a:avLst>
              <a:gd name="adj" fmla="val 3191"/>
            </a:avLst>
          </a:prstGeom>
          <a:solidFill>
            <a:srgbClr val="343232"/>
          </a:solidFill>
          <a:ln/>
        </p:spPr>
      </p:sp>
      <p:sp>
        <p:nvSpPr>
          <p:cNvPr id="11" name="Text 9"/>
          <p:cNvSpPr/>
          <p:nvPr/>
        </p:nvSpPr>
        <p:spPr>
          <a:xfrm>
            <a:off x="7614642" y="2153245"/>
            <a:ext cx="6357699" cy="430530"/>
          </a:xfrm>
          <a:prstGeom prst="rect">
            <a:avLst/>
          </a:prstGeom>
          <a:noFill/>
          <a:ln/>
        </p:spPr>
        <p:txBody>
          <a:bodyPr wrap="square" lIns="0" tIns="0" rIns="0" bIns="0" rtlCol="0" anchor="t"/>
          <a:lstStyle/>
          <a:p>
            <a:pPr marL="0" indent="0" algn="l">
              <a:lnSpc>
                <a:spcPts val="1650"/>
              </a:lnSpc>
              <a:buNone/>
            </a:pPr>
            <a:r>
              <a:rPr lang="en-US" sz="1050" dirty="0">
                <a:solidFill>
                  <a:srgbClr val="E5E0DF"/>
                </a:solidFill>
                <a:highlight>
                  <a:srgbClr val="343232"/>
                </a:highlight>
                <a:latin typeface="Consolas" pitchFamily="34" charset="0"/>
                <a:ea typeface="Consolas" pitchFamily="34" charset="-122"/>
                <a:cs typeface="Consolas" pitchFamily="34" charset="-120"/>
              </a:rPr>
              <a:t>implementation </a:t>
            </a:r>
            <a:r>
              <a:rPr lang="en-US" sz="1050" dirty="0" smtClean="0">
                <a:solidFill>
                  <a:srgbClr val="E5E0DF"/>
                </a:solidFill>
                <a:highlight>
                  <a:srgbClr val="343232"/>
                </a:highlight>
                <a:latin typeface="Consolas" pitchFamily="34" charset="0"/>
                <a:ea typeface="Consolas" pitchFamily="34" charset="-122"/>
                <a:cs typeface="Consolas" pitchFamily="34" charset="-120"/>
              </a:rPr>
              <a:t>'org.bouncycastle:bcprov-jdk18on:1.78‘</a:t>
            </a:r>
          </a:p>
          <a:p>
            <a:pPr marL="0" indent="0" algn="l">
              <a:lnSpc>
                <a:spcPts val="1650"/>
              </a:lnSpc>
              <a:buNone/>
            </a:pPr>
            <a:r>
              <a:rPr lang="en-US" sz="1050" dirty="0" smtClean="0">
                <a:solidFill>
                  <a:srgbClr val="E5E0DF"/>
                </a:solidFill>
                <a:highlight>
                  <a:srgbClr val="343232"/>
                </a:highlight>
                <a:latin typeface="Consolas" pitchFamily="34" charset="0"/>
                <a:ea typeface="Consolas" pitchFamily="34" charset="-122"/>
                <a:cs typeface="Consolas" pitchFamily="34" charset="-120"/>
              </a:rPr>
              <a:t>implementation </a:t>
            </a:r>
            <a:r>
              <a:rPr lang="en-US" sz="1050" dirty="0">
                <a:solidFill>
                  <a:srgbClr val="E5E0DF"/>
                </a:solidFill>
                <a:highlight>
                  <a:srgbClr val="343232"/>
                </a:highlight>
                <a:latin typeface="Consolas" pitchFamily="34" charset="0"/>
                <a:ea typeface="Consolas" pitchFamily="34" charset="-122"/>
                <a:cs typeface="Consolas" pitchFamily="34" charset="-120"/>
              </a:rPr>
              <a:t>'org.bouncycastle:bcpkix-jdk18on:1.78'</a:t>
            </a:r>
            <a:endParaRPr lang="en-US" sz="1050" dirty="0"/>
          </a:p>
        </p:txBody>
      </p:sp>
      <p:sp>
        <p:nvSpPr>
          <p:cNvPr id="12" name="Text 10"/>
          <p:cNvSpPr/>
          <p:nvPr/>
        </p:nvSpPr>
        <p:spPr>
          <a:xfrm>
            <a:off x="7486888" y="2835831"/>
            <a:ext cx="6613207" cy="661035"/>
          </a:xfrm>
          <a:prstGeom prst="rect">
            <a:avLst/>
          </a:prstGeom>
          <a:noFill/>
          <a:ln/>
        </p:spPr>
        <p:txBody>
          <a:bodyPr wrap="square" lIns="0" tIns="0" rIns="0" bIns="0" rtlCol="0" anchor="t"/>
          <a:lstStyle/>
          <a:p>
            <a:pPr marL="0" indent="0" algn="l">
              <a:lnSpc>
                <a:spcPts val="1650"/>
              </a:lnSpc>
              <a:buNone/>
            </a:pPr>
            <a:r>
              <a:rPr lang="en-US" sz="1050" dirty="0">
                <a:solidFill>
                  <a:srgbClr val="E5E0DF"/>
                </a:solidFill>
                <a:latin typeface="Inter" pitchFamily="34" charset="0"/>
                <a:ea typeface="Inter" pitchFamily="34" charset="-122"/>
                <a:cs typeface="Inter" pitchFamily="34" charset="-120"/>
              </a:rPr>
              <a:t>These dependencies provide the core cryptographic provider (</a:t>
            </a:r>
            <a:r>
              <a:rPr lang="en-US" sz="1050" dirty="0">
                <a:solidFill>
                  <a:srgbClr val="E5E0DF"/>
                </a:solidFill>
                <a:highlight>
                  <a:srgbClr val="343232"/>
                </a:highlight>
                <a:latin typeface="Consolas" pitchFamily="34" charset="0"/>
                <a:ea typeface="Consolas" pitchFamily="34" charset="-122"/>
                <a:cs typeface="Consolas" pitchFamily="34" charset="-120"/>
              </a:rPr>
              <a:t>bcprov-jdk18on</a:t>
            </a:r>
            <a:r>
              <a:rPr lang="en-US" sz="1050" dirty="0">
                <a:solidFill>
                  <a:srgbClr val="E5E0DF"/>
                </a:solidFill>
                <a:latin typeface="Inter" pitchFamily="34" charset="0"/>
                <a:ea typeface="Inter" pitchFamily="34" charset="-122"/>
                <a:cs typeface="Inter" pitchFamily="34" charset="-120"/>
              </a:rPr>
              <a:t>) and the PKIX/CMS (Public Key Infrastructure / Cryptographic Message Syntax) classes (</a:t>
            </a:r>
            <a:r>
              <a:rPr lang="en-US" sz="1050" dirty="0">
                <a:solidFill>
                  <a:srgbClr val="E5E0DF"/>
                </a:solidFill>
                <a:highlight>
                  <a:srgbClr val="343232"/>
                </a:highlight>
                <a:latin typeface="Consolas" pitchFamily="34" charset="0"/>
                <a:ea typeface="Consolas" pitchFamily="34" charset="-122"/>
                <a:cs typeface="Consolas" pitchFamily="34" charset="-120"/>
              </a:rPr>
              <a:t>bcpkix-jdk18on</a:t>
            </a:r>
            <a:r>
              <a:rPr lang="en-US" sz="1050" dirty="0">
                <a:solidFill>
                  <a:srgbClr val="E5E0DF"/>
                </a:solidFill>
                <a:latin typeface="Inter" pitchFamily="34" charset="0"/>
                <a:ea typeface="Inter" pitchFamily="34" charset="-122"/>
                <a:cs typeface="Inter" pitchFamily="34" charset="-120"/>
              </a:rPr>
              <a:t>), essential for handling certificates and signed messages.</a:t>
            </a:r>
            <a:endParaRPr lang="en-US" sz="1050" dirty="0"/>
          </a:p>
        </p:txBody>
      </p:sp>
      <p:sp>
        <p:nvSpPr>
          <p:cNvPr id="13" name="Text 11"/>
          <p:cNvSpPr/>
          <p:nvPr/>
        </p:nvSpPr>
        <p:spPr>
          <a:xfrm>
            <a:off x="537924" y="4709160"/>
            <a:ext cx="13554551" cy="215265"/>
          </a:xfrm>
          <a:prstGeom prst="rect">
            <a:avLst/>
          </a:prstGeom>
          <a:noFill/>
          <a:ln/>
        </p:spPr>
        <p:txBody>
          <a:bodyPr wrap="none" lIns="0" tIns="0" rIns="0" bIns="0" rtlCol="0" anchor="t"/>
          <a:lstStyle/>
          <a:p>
            <a:pPr marL="0" indent="0" algn="l">
              <a:lnSpc>
                <a:spcPts val="1650"/>
              </a:lnSpc>
              <a:buNone/>
            </a:pPr>
            <a:r>
              <a:rPr lang="en-US" sz="1050" dirty="0">
                <a:solidFill>
                  <a:srgbClr val="E5E0DF"/>
                </a:solidFill>
                <a:latin typeface="Inter" pitchFamily="34" charset="0"/>
                <a:ea typeface="Inter" pitchFamily="34" charset="-122"/>
                <a:cs typeface="Inter" pitchFamily="34" charset="-120"/>
              </a:rPr>
              <a:t>It's also good practice to register Bouncy Castle as a security provider programmatically at the start of your application, ensuring it's available for all cryptographic operations.</a:t>
            </a:r>
            <a:endParaRPr lang="en-US" sz="1050" dirty="0"/>
          </a:p>
        </p:txBody>
      </p:sp>
      <p:sp>
        <p:nvSpPr>
          <p:cNvPr id="16" name="Text 14"/>
          <p:cNvSpPr/>
          <p:nvPr/>
        </p:nvSpPr>
        <p:spPr>
          <a:xfrm>
            <a:off x="665678" y="5176480"/>
            <a:ext cx="13299043" cy="2583180"/>
          </a:xfrm>
          <a:prstGeom prst="rect">
            <a:avLst/>
          </a:prstGeom>
          <a:noFill/>
          <a:ln/>
        </p:spPr>
        <p:txBody>
          <a:bodyPr wrap="square" lIns="0" tIns="0" rIns="0" bIns="0" rtlCol="0" anchor="t"/>
          <a:lstStyle/>
          <a:p>
            <a:pPr marL="0" indent="0" algn="l">
              <a:lnSpc>
                <a:spcPts val="1650"/>
              </a:lnSpc>
              <a:buNone/>
            </a:pPr>
            <a:endParaRPr lang="en-US" sz="1050" dirty="0"/>
          </a:p>
        </p:txBody>
      </p:sp>
      <p:pic>
        <p:nvPicPr>
          <p:cNvPr id="19" name="Imagem 18"/>
          <p:cNvPicPr>
            <a:picLocks noChangeAspect="1"/>
          </p:cNvPicPr>
          <p:nvPr/>
        </p:nvPicPr>
        <p:blipFill>
          <a:blip r:embed="rId3"/>
          <a:stretch>
            <a:fillRect/>
          </a:stretch>
        </p:blipFill>
        <p:spPr>
          <a:xfrm>
            <a:off x="736669" y="2002036"/>
            <a:ext cx="3953427" cy="2419688"/>
          </a:xfrm>
          <a:prstGeom prst="rect">
            <a:avLst/>
          </a:prstGeom>
        </p:spPr>
      </p:pic>
      <p:pic>
        <p:nvPicPr>
          <p:cNvPr id="20" name="Imagem 19"/>
          <p:cNvPicPr>
            <a:picLocks noChangeAspect="1"/>
          </p:cNvPicPr>
          <p:nvPr/>
        </p:nvPicPr>
        <p:blipFill>
          <a:blip r:embed="rId4"/>
          <a:stretch>
            <a:fillRect/>
          </a:stretch>
        </p:blipFill>
        <p:spPr>
          <a:xfrm>
            <a:off x="1378565" y="5004721"/>
            <a:ext cx="9697803" cy="298174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2264212"/>
            <a:ext cx="6148268" cy="496133"/>
          </a:xfrm>
          <a:prstGeom prst="rect">
            <a:avLst/>
          </a:prstGeom>
          <a:noFill/>
          <a:ln/>
        </p:spPr>
        <p:txBody>
          <a:bodyPr wrap="none" lIns="0" tIns="0" rIns="0" bIns="0" rtlCol="0" anchor="t"/>
          <a:lstStyle/>
          <a:p>
            <a:pPr marL="0" indent="0" algn="l">
              <a:lnSpc>
                <a:spcPts val="3900"/>
              </a:lnSpc>
              <a:buNone/>
            </a:pPr>
            <a:r>
              <a:rPr lang="en-US" sz="3100" b="1" dirty="0">
                <a:solidFill>
                  <a:srgbClr val="FFFFFF"/>
                </a:solidFill>
                <a:latin typeface="Inter Bold" pitchFamily="34" charset="0"/>
                <a:ea typeface="Inter Bold" pitchFamily="34" charset="-122"/>
                <a:cs typeface="Inter Bold" pitchFamily="34" charset="-120"/>
              </a:rPr>
              <a:t>Symmetric Encryption with AES</a:t>
            </a:r>
            <a:endParaRPr lang="en-US" sz="3100" dirty="0"/>
          </a:p>
        </p:txBody>
      </p:sp>
      <p:sp>
        <p:nvSpPr>
          <p:cNvPr id="3" name="Text 1"/>
          <p:cNvSpPr/>
          <p:nvPr/>
        </p:nvSpPr>
        <p:spPr>
          <a:xfrm>
            <a:off x="793790" y="3157180"/>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E5E0DF"/>
                </a:solidFill>
                <a:latin typeface="Inter" pitchFamily="34" charset="0"/>
                <a:ea typeface="Inter" pitchFamily="34" charset="-122"/>
                <a:cs typeface="Inter" pitchFamily="34" charset="-120"/>
              </a:rPr>
              <a:t>AES (Advanced Encryption Standard) is one of the most widely used symmetric encryption algorithms. Bouncy Castle simplifies its implementation, allowing you to encrypt and decrypt sensitive data securely using a single key.</a:t>
            </a:r>
            <a:endParaRPr lang="en-US" sz="1550" dirty="0"/>
          </a:p>
        </p:txBody>
      </p:sp>
      <p:sp>
        <p:nvSpPr>
          <p:cNvPr id="4" name="Text 2"/>
          <p:cNvSpPr/>
          <p:nvPr/>
        </p:nvSpPr>
        <p:spPr>
          <a:xfrm>
            <a:off x="793790" y="4015502"/>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E5E0DF"/>
                </a:solidFill>
                <a:latin typeface="Inter" pitchFamily="34" charset="0"/>
                <a:ea typeface="Inter" pitchFamily="34" charset="-122"/>
                <a:cs typeface="Inter" pitchFamily="34" charset="-120"/>
              </a:rPr>
              <a:t>This example demonstrates AES in CBC (Cipher Block Chaining) mode with PKCS7 padding. Key and IV (Initialization Vector) management are critical for security; they should never be hardcoded in a real application.</a:t>
            </a:r>
            <a:endParaRPr lang="en-US" sz="1550" dirty="0"/>
          </a:p>
        </p:txBody>
      </p:sp>
      <p:sp>
        <p:nvSpPr>
          <p:cNvPr id="5" name="Text 3"/>
          <p:cNvSpPr/>
          <p:nvPr/>
        </p:nvSpPr>
        <p:spPr>
          <a:xfrm>
            <a:off x="793790" y="4873823"/>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2B0AFF"/>
                </a:solidFill>
                <a:latin typeface="Inter" pitchFamily="34" charset="0"/>
                <a:ea typeface="Inter" pitchFamily="34" charset="-122"/>
                <a:cs typeface="Inter" pitchFamily="34" charset="-120"/>
              </a:rPr>
              <a:t>Key Size:</a:t>
            </a:r>
            <a:r>
              <a:rPr lang="en-US" sz="1550" dirty="0">
                <a:solidFill>
                  <a:srgbClr val="E5E0DF"/>
                </a:solidFill>
                <a:latin typeface="Inter" pitchFamily="34" charset="0"/>
                <a:ea typeface="Inter" pitchFamily="34" charset="-122"/>
                <a:cs typeface="Inter" pitchFamily="34" charset="-120"/>
              </a:rPr>
              <a:t> AES supports 128, 192, and 256-bit keys.</a:t>
            </a:r>
            <a:endParaRPr lang="en-US" sz="1550" dirty="0"/>
          </a:p>
        </p:txBody>
      </p:sp>
      <p:sp>
        <p:nvSpPr>
          <p:cNvPr id="6" name="Text 4"/>
          <p:cNvSpPr/>
          <p:nvPr/>
        </p:nvSpPr>
        <p:spPr>
          <a:xfrm>
            <a:off x="793790" y="5260777"/>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2B0AFF"/>
                </a:solidFill>
                <a:latin typeface="Inter" pitchFamily="34" charset="0"/>
                <a:ea typeface="Inter" pitchFamily="34" charset="-122"/>
                <a:cs typeface="Inter" pitchFamily="34" charset="-120"/>
              </a:rPr>
              <a:t>IV:</a:t>
            </a:r>
            <a:r>
              <a:rPr lang="en-US" sz="1550" dirty="0">
                <a:solidFill>
                  <a:srgbClr val="E5E0DF"/>
                </a:solidFill>
                <a:latin typeface="Inter" pitchFamily="34" charset="0"/>
                <a:ea typeface="Inter" pitchFamily="34" charset="-122"/>
                <a:cs typeface="Inter" pitchFamily="34" charset="-120"/>
              </a:rPr>
              <a:t> Must be unique for each encryption, but does not need to be secret.</a:t>
            </a:r>
            <a:endParaRPr lang="en-US" sz="1550" dirty="0"/>
          </a:p>
        </p:txBody>
      </p:sp>
      <p:sp>
        <p:nvSpPr>
          <p:cNvPr id="7" name="Text 5"/>
          <p:cNvSpPr/>
          <p:nvPr/>
        </p:nvSpPr>
        <p:spPr>
          <a:xfrm>
            <a:off x="793790" y="5647730"/>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2B0AFF"/>
                </a:solidFill>
                <a:latin typeface="Inter" pitchFamily="34" charset="0"/>
                <a:ea typeface="Inter" pitchFamily="34" charset="-122"/>
                <a:cs typeface="Inter" pitchFamily="34" charset="-120"/>
              </a:rPr>
              <a:t>Padding:</a:t>
            </a:r>
            <a:r>
              <a:rPr lang="en-US" sz="1550" dirty="0">
                <a:solidFill>
                  <a:srgbClr val="E5E0DF"/>
                </a:solidFill>
                <a:latin typeface="Inter" pitchFamily="34" charset="0"/>
                <a:ea typeface="Inter" pitchFamily="34" charset="-122"/>
                <a:cs typeface="Inter" pitchFamily="34" charset="-120"/>
              </a:rPr>
              <a:t> Ensures the plaintext always fits block size requirements.</a:t>
            </a:r>
            <a:endParaRPr lang="en-US" sz="15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2264212"/>
            <a:ext cx="6416040" cy="496133"/>
          </a:xfrm>
          <a:prstGeom prst="rect">
            <a:avLst/>
          </a:prstGeom>
          <a:noFill/>
          <a:ln/>
        </p:spPr>
        <p:txBody>
          <a:bodyPr wrap="none" lIns="0" tIns="0" rIns="0" bIns="0" rtlCol="0" anchor="t"/>
          <a:lstStyle/>
          <a:p>
            <a:pPr marL="0" indent="0" algn="l">
              <a:lnSpc>
                <a:spcPts val="3900"/>
              </a:lnSpc>
              <a:buNone/>
            </a:pPr>
            <a:r>
              <a:rPr lang="en-US" sz="3100" b="1" dirty="0">
                <a:solidFill>
                  <a:srgbClr val="FFFFFF"/>
                </a:solidFill>
                <a:latin typeface="Inter Bold" pitchFamily="34" charset="0"/>
                <a:ea typeface="Inter Bold" pitchFamily="34" charset="-122"/>
                <a:cs typeface="Inter Bold" pitchFamily="34" charset="-120"/>
              </a:rPr>
              <a:t>Asymmetric Encryption with RSA</a:t>
            </a:r>
            <a:endParaRPr lang="en-US" sz="3100" dirty="0"/>
          </a:p>
        </p:txBody>
      </p:sp>
      <p:sp>
        <p:nvSpPr>
          <p:cNvPr id="3" name="Text 1"/>
          <p:cNvSpPr/>
          <p:nvPr/>
        </p:nvSpPr>
        <p:spPr>
          <a:xfrm>
            <a:off x="793790" y="3157180"/>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E5E0DF"/>
                </a:solidFill>
                <a:latin typeface="Inter" pitchFamily="34" charset="0"/>
                <a:ea typeface="Inter" pitchFamily="34" charset="-122"/>
                <a:cs typeface="Inter" pitchFamily="34" charset="-120"/>
              </a:rPr>
              <a:t>RSA is a widely used asymmetric encryption algorithm, crucial for secure key exchange and digital signatures. Bouncy Castle provides comprehensive support for RSA key generation, encryption, and decryption, leveraging its robust mathematical primitives.</a:t>
            </a:r>
            <a:endParaRPr lang="en-US" sz="1550" dirty="0"/>
          </a:p>
        </p:txBody>
      </p:sp>
      <p:sp>
        <p:nvSpPr>
          <p:cNvPr id="4" name="Text 2"/>
          <p:cNvSpPr/>
          <p:nvPr/>
        </p:nvSpPr>
        <p:spPr>
          <a:xfrm>
            <a:off x="793790" y="4015502"/>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E5E0DF"/>
                </a:solidFill>
                <a:latin typeface="Inter" pitchFamily="34" charset="0"/>
                <a:ea typeface="Inter" pitchFamily="34" charset="-122"/>
                <a:cs typeface="Inter" pitchFamily="34" charset="-120"/>
              </a:rPr>
              <a:t>The power of RSA lies in its public-private key pair. Data encrypted with the public key can only be decrypted with the corresponding private key, and vice versa for digital signatures. This asymmetry is fundamental to modern secure communications.</a:t>
            </a:r>
            <a:endParaRPr lang="en-US" sz="1550" dirty="0"/>
          </a:p>
        </p:txBody>
      </p:sp>
      <p:sp>
        <p:nvSpPr>
          <p:cNvPr id="5" name="Text 3"/>
          <p:cNvSpPr/>
          <p:nvPr/>
        </p:nvSpPr>
        <p:spPr>
          <a:xfrm>
            <a:off x="793790" y="4873823"/>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2B0AFF"/>
                </a:solidFill>
                <a:latin typeface="Inter" pitchFamily="34" charset="0"/>
                <a:ea typeface="Inter" pitchFamily="34" charset="-122"/>
                <a:cs typeface="Inter" pitchFamily="34" charset="-120"/>
              </a:rPr>
              <a:t>Key Pairs:</a:t>
            </a:r>
            <a:r>
              <a:rPr lang="en-US" sz="1550" dirty="0">
                <a:solidFill>
                  <a:srgbClr val="E5E0DF"/>
                </a:solidFill>
                <a:latin typeface="Inter" pitchFamily="34" charset="0"/>
                <a:ea typeface="Inter" pitchFamily="34" charset="-122"/>
                <a:cs typeface="Inter" pitchFamily="34" charset="-120"/>
              </a:rPr>
              <a:t> Generate unique public and private keys.</a:t>
            </a:r>
            <a:endParaRPr lang="en-US" sz="1550" dirty="0"/>
          </a:p>
        </p:txBody>
      </p:sp>
      <p:sp>
        <p:nvSpPr>
          <p:cNvPr id="6" name="Text 4"/>
          <p:cNvSpPr/>
          <p:nvPr/>
        </p:nvSpPr>
        <p:spPr>
          <a:xfrm>
            <a:off x="793790" y="5260777"/>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2B0AFF"/>
                </a:solidFill>
                <a:latin typeface="Inter" pitchFamily="34" charset="0"/>
                <a:ea typeface="Inter" pitchFamily="34" charset="-122"/>
                <a:cs typeface="Inter" pitchFamily="34" charset="-120"/>
              </a:rPr>
              <a:t>Encryption:</a:t>
            </a:r>
            <a:r>
              <a:rPr lang="en-US" sz="1550" dirty="0">
                <a:solidFill>
                  <a:srgbClr val="E5E0DF"/>
                </a:solidFill>
                <a:latin typeface="Inter" pitchFamily="34" charset="0"/>
                <a:ea typeface="Inter" pitchFamily="34" charset="-122"/>
                <a:cs typeface="Inter" pitchFamily="34" charset="-120"/>
              </a:rPr>
              <a:t> Use the public key to encrypt data.</a:t>
            </a:r>
            <a:endParaRPr lang="en-US" sz="1550" dirty="0"/>
          </a:p>
        </p:txBody>
      </p:sp>
      <p:sp>
        <p:nvSpPr>
          <p:cNvPr id="7" name="Text 5"/>
          <p:cNvSpPr/>
          <p:nvPr/>
        </p:nvSpPr>
        <p:spPr>
          <a:xfrm>
            <a:off x="793790" y="5647730"/>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2B0AFF"/>
                </a:solidFill>
                <a:latin typeface="Inter" pitchFamily="34" charset="0"/>
                <a:ea typeface="Inter" pitchFamily="34" charset="-122"/>
                <a:cs typeface="Inter" pitchFamily="34" charset="-120"/>
              </a:rPr>
              <a:t>Decryption:</a:t>
            </a:r>
            <a:r>
              <a:rPr lang="en-US" sz="1550" dirty="0">
                <a:solidFill>
                  <a:srgbClr val="E5E0DF"/>
                </a:solidFill>
                <a:latin typeface="Inter" pitchFamily="34" charset="0"/>
                <a:ea typeface="Inter" pitchFamily="34" charset="-122"/>
                <a:cs typeface="Inter" pitchFamily="34" charset="-120"/>
              </a:rPr>
              <a:t> Use the private key to decrypt data.</a:t>
            </a:r>
            <a:endParaRPr lang="en-US" sz="15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2264212"/>
            <a:ext cx="5947172" cy="496133"/>
          </a:xfrm>
          <a:prstGeom prst="rect">
            <a:avLst/>
          </a:prstGeom>
          <a:noFill/>
          <a:ln/>
        </p:spPr>
        <p:txBody>
          <a:bodyPr wrap="none" lIns="0" tIns="0" rIns="0" bIns="0" rtlCol="0" anchor="t"/>
          <a:lstStyle/>
          <a:p>
            <a:pPr marL="0" indent="0" algn="l">
              <a:lnSpc>
                <a:spcPts val="3900"/>
              </a:lnSpc>
              <a:buNone/>
            </a:pPr>
            <a:r>
              <a:rPr lang="en-US" sz="3100" b="1" dirty="0">
                <a:solidFill>
                  <a:srgbClr val="FFFFFF"/>
                </a:solidFill>
                <a:latin typeface="Inter Bold" pitchFamily="34" charset="0"/>
                <a:ea typeface="Inter Bold" pitchFamily="34" charset="-122"/>
                <a:cs typeface="Inter Bold" pitchFamily="34" charset="-120"/>
              </a:rPr>
              <a:t>Hashing and Digital Signatures</a:t>
            </a:r>
            <a:endParaRPr lang="en-US" sz="3100" dirty="0"/>
          </a:p>
        </p:txBody>
      </p:sp>
      <p:sp>
        <p:nvSpPr>
          <p:cNvPr id="3" name="Text 1"/>
          <p:cNvSpPr/>
          <p:nvPr/>
        </p:nvSpPr>
        <p:spPr>
          <a:xfrm>
            <a:off x="793790" y="3157180"/>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E5E0DF"/>
                </a:solidFill>
                <a:latin typeface="Inter" pitchFamily="34" charset="0"/>
                <a:ea typeface="Inter" pitchFamily="34" charset="-122"/>
                <a:cs typeface="Inter" pitchFamily="34" charset="-120"/>
              </a:rPr>
              <a:t>Hashing and digital signatures are fundamental to ensuring data integrity and authenticity. Bouncy Castle provides robust implementations for various hash functions (e.g., SHA-256) and digital signature algorithms (e.g., DSA, ECDSA, RSA with SHA).</a:t>
            </a:r>
            <a:endParaRPr lang="en-US" sz="1550" dirty="0"/>
          </a:p>
        </p:txBody>
      </p:sp>
      <p:sp>
        <p:nvSpPr>
          <p:cNvPr id="4" name="Text 2"/>
          <p:cNvSpPr/>
          <p:nvPr/>
        </p:nvSpPr>
        <p:spPr>
          <a:xfrm>
            <a:off x="793790" y="4015502"/>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E5E0DF"/>
                </a:solidFill>
                <a:latin typeface="Inter" pitchFamily="34" charset="0"/>
                <a:ea typeface="Inter" pitchFamily="34" charset="-122"/>
                <a:cs typeface="Inter" pitchFamily="34" charset="-120"/>
              </a:rPr>
              <a:t>A digital signature binds a person or entity to digital data, ensuring that the data has not been altered since it was signed and proving the signer's identity. It relies on asymmetric cryptography.</a:t>
            </a:r>
            <a:endParaRPr lang="en-US" sz="1550" dirty="0"/>
          </a:p>
        </p:txBody>
      </p:sp>
      <p:sp>
        <p:nvSpPr>
          <p:cNvPr id="5" name="Text 3"/>
          <p:cNvSpPr/>
          <p:nvPr/>
        </p:nvSpPr>
        <p:spPr>
          <a:xfrm>
            <a:off x="793790" y="4873823"/>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2B0AFF"/>
                </a:solidFill>
                <a:latin typeface="Inter" pitchFamily="34" charset="0"/>
                <a:ea typeface="Inter" pitchFamily="34" charset="-122"/>
                <a:cs typeface="Inter" pitchFamily="34" charset="-120"/>
              </a:rPr>
              <a:t>Hashing:</a:t>
            </a:r>
            <a:r>
              <a:rPr lang="en-US" sz="1550" dirty="0">
                <a:solidFill>
                  <a:srgbClr val="E5E0DF"/>
                </a:solidFill>
                <a:latin typeface="Inter" pitchFamily="34" charset="0"/>
                <a:ea typeface="Inter" pitchFamily="34" charset="-122"/>
                <a:cs typeface="Inter" pitchFamily="34" charset="-120"/>
              </a:rPr>
              <a:t> Creates a fixed-size digest of the data.</a:t>
            </a:r>
            <a:endParaRPr lang="en-US" sz="1550" dirty="0"/>
          </a:p>
        </p:txBody>
      </p:sp>
      <p:sp>
        <p:nvSpPr>
          <p:cNvPr id="6" name="Text 4"/>
          <p:cNvSpPr/>
          <p:nvPr/>
        </p:nvSpPr>
        <p:spPr>
          <a:xfrm>
            <a:off x="793790" y="5260777"/>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2B0AFF"/>
                </a:solidFill>
                <a:latin typeface="Inter" pitchFamily="34" charset="0"/>
                <a:ea typeface="Inter" pitchFamily="34" charset="-122"/>
                <a:cs typeface="Inter" pitchFamily="34" charset="-120"/>
              </a:rPr>
              <a:t>Signing:</a:t>
            </a:r>
            <a:r>
              <a:rPr lang="en-US" sz="1550" dirty="0">
                <a:solidFill>
                  <a:srgbClr val="E5E0DF"/>
                </a:solidFill>
                <a:latin typeface="Inter" pitchFamily="34" charset="0"/>
                <a:ea typeface="Inter" pitchFamily="34" charset="-122"/>
                <a:cs typeface="Inter" pitchFamily="34" charset="-120"/>
              </a:rPr>
              <a:t> Encrypts the hash with the sender's private key.</a:t>
            </a:r>
            <a:endParaRPr lang="en-US" sz="1550" dirty="0"/>
          </a:p>
        </p:txBody>
      </p:sp>
      <p:sp>
        <p:nvSpPr>
          <p:cNvPr id="7" name="Text 5"/>
          <p:cNvSpPr/>
          <p:nvPr/>
        </p:nvSpPr>
        <p:spPr>
          <a:xfrm>
            <a:off x="793790" y="5647730"/>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2B0AFF"/>
                </a:solidFill>
                <a:latin typeface="Inter" pitchFamily="34" charset="0"/>
                <a:ea typeface="Inter" pitchFamily="34" charset="-122"/>
                <a:cs typeface="Inter" pitchFamily="34" charset="-120"/>
              </a:rPr>
              <a:t>Verification:</a:t>
            </a:r>
            <a:r>
              <a:rPr lang="en-US" sz="1550" dirty="0">
                <a:solidFill>
                  <a:srgbClr val="E5E0DF"/>
                </a:solidFill>
                <a:latin typeface="Inter" pitchFamily="34" charset="0"/>
                <a:ea typeface="Inter" pitchFamily="34" charset="-122"/>
                <a:cs typeface="Inter" pitchFamily="34" charset="-120"/>
              </a:rPr>
              <a:t> Decrypts with the sender's public key and compares hashes.</a:t>
            </a:r>
            <a:endParaRPr lang="en-US" sz="15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2105501"/>
            <a:ext cx="6242804" cy="496133"/>
          </a:xfrm>
          <a:prstGeom prst="rect">
            <a:avLst/>
          </a:prstGeom>
          <a:noFill/>
          <a:ln/>
        </p:spPr>
        <p:txBody>
          <a:bodyPr wrap="none" lIns="0" tIns="0" rIns="0" bIns="0" rtlCol="0" anchor="t"/>
          <a:lstStyle/>
          <a:p>
            <a:pPr marL="0" indent="0" algn="l">
              <a:lnSpc>
                <a:spcPts val="3900"/>
              </a:lnSpc>
              <a:buNone/>
            </a:pPr>
            <a:r>
              <a:rPr lang="en-US" sz="3100" b="1" dirty="0">
                <a:solidFill>
                  <a:srgbClr val="FFFFFF"/>
                </a:solidFill>
                <a:latin typeface="Inter Bold" pitchFamily="34" charset="0"/>
                <a:ea typeface="Inter Bold" pitchFamily="34" charset="-122"/>
                <a:cs typeface="Inter Bold" pitchFamily="34" charset="-120"/>
              </a:rPr>
              <a:t>Working with X.509 Certificates</a:t>
            </a:r>
            <a:endParaRPr lang="en-US" sz="3100" dirty="0"/>
          </a:p>
        </p:txBody>
      </p:sp>
      <p:sp>
        <p:nvSpPr>
          <p:cNvPr id="3" name="Text 1"/>
          <p:cNvSpPr/>
          <p:nvPr/>
        </p:nvSpPr>
        <p:spPr>
          <a:xfrm>
            <a:off x="793790" y="2998470"/>
            <a:ext cx="13042821" cy="952619"/>
          </a:xfrm>
          <a:prstGeom prst="rect">
            <a:avLst/>
          </a:prstGeom>
          <a:noFill/>
          <a:ln/>
        </p:spPr>
        <p:txBody>
          <a:bodyPr wrap="square" lIns="0" tIns="0" rIns="0" bIns="0" rtlCol="0" anchor="t"/>
          <a:lstStyle/>
          <a:p>
            <a:pPr marL="0" indent="0" algn="l">
              <a:lnSpc>
                <a:spcPts val="2500"/>
              </a:lnSpc>
              <a:buNone/>
            </a:pPr>
            <a:r>
              <a:rPr lang="en-US" sz="1550" dirty="0">
                <a:solidFill>
                  <a:srgbClr val="E5E0DF"/>
                </a:solidFill>
                <a:latin typeface="Inter" pitchFamily="34" charset="0"/>
                <a:ea typeface="Inter" pitchFamily="34" charset="-122"/>
                <a:cs typeface="Inter" pitchFamily="34" charset="-120"/>
              </a:rPr>
              <a:t>X.509 certificates are digital documents that bind a public key to an individual or entity, issued by a Certificate Authority (CA). Bouncy Castle provides extensive capabilities for creating, parsing, and validating X.509 certificates, which are fundamental to TLS/SSL and secure communication.</a:t>
            </a:r>
            <a:endParaRPr lang="en-US" sz="1550" dirty="0"/>
          </a:p>
        </p:txBody>
      </p:sp>
      <p:sp>
        <p:nvSpPr>
          <p:cNvPr id="4" name="Text 2"/>
          <p:cNvSpPr/>
          <p:nvPr/>
        </p:nvSpPr>
        <p:spPr>
          <a:xfrm>
            <a:off x="793790" y="4174331"/>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E5E0DF"/>
                </a:solidFill>
                <a:latin typeface="Inter" pitchFamily="34" charset="0"/>
                <a:ea typeface="Inter" pitchFamily="34" charset="-122"/>
                <a:cs typeface="Inter" pitchFamily="34" charset="-120"/>
              </a:rPr>
              <a:t>Understanding certificate structures and their fields is crucial for secure application development. Bouncy Castle simplifies handling these complex structures, from generating self-signed certificates for testing to parsing intricate certificate chains.</a:t>
            </a:r>
            <a:endParaRPr lang="en-US" sz="1550" dirty="0"/>
          </a:p>
        </p:txBody>
      </p:sp>
      <p:sp>
        <p:nvSpPr>
          <p:cNvPr id="5" name="Text 3"/>
          <p:cNvSpPr/>
          <p:nvPr/>
        </p:nvSpPr>
        <p:spPr>
          <a:xfrm>
            <a:off x="793790" y="5032653"/>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2B0AFF"/>
                </a:solidFill>
                <a:latin typeface="Inter" pitchFamily="34" charset="0"/>
                <a:ea typeface="Inter" pitchFamily="34" charset="-122"/>
                <a:cs typeface="Inter" pitchFamily="34" charset="-120"/>
              </a:rPr>
              <a:t>Key Components:</a:t>
            </a:r>
            <a:r>
              <a:rPr lang="en-US" sz="1550" dirty="0">
                <a:solidFill>
                  <a:srgbClr val="E5E0DF"/>
                </a:solidFill>
                <a:latin typeface="Inter" pitchFamily="34" charset="0"/>
                <a:ea typeface="Inter" pitchFamily="34" charset="-122"/>
                <a:cs typeface="Inter" pitchFamily="34" charset="-120"/>
              </a:rPr>
              <a:t> Public key, identity information, issuer, validity period, digital signature.</a:t>
            </a:r>
            <a:endParaRPr lang="en-US" sz="1550" dirty="0"/>
          </a:p>
        </p:txBody>
      </p:sp>
      <p:sp>
        <p:nvSpPr>
          <p:cNvPr id="6" name="Text 4"/>
          <p:cNvSpPr/>
          <p:nvPr/>
        </p:nvSpPr>
        <p:spPr>
          <a:xfrm>
            <a:off x="793790" y="5419606"/>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2B0AFF"/>
                </a:solidFill>
                <a:latin typeface="Inter" pitchFamily="34" charset="0"/>
                <a:ea typeface="Inter" pitchFamily="34" charset="-122"/>
                <a:cs typeface="Inter" pitchFamily="34" charset="-120"/>
              </a:rPr>
              <a:t>Certificate Chains:</a:t>
            </a:r>
            <a:r>
              <a:rPr lang="en-US" sz="1550" dirty="0">
                <a:solidFill>
                  <a:srgbClr val="E5E0DF"/>
                </a:solidFill>
                <a:latin typeface="Inter" pitchFamily="34" charset="0"/>
                <a:ea typeface="Inter" pitchFamily="34" charset="-122"/>
                <a:cs typeface="Inter" pitchFamily="34" charset="-120"/>
              </a:rPr>
              <a:t> Trust is established through a chain of certificates leading back to a trusted root CA.</a:t>
            </a:r>
            <a:endParaRPr lang="en-US" sz="1550" dirty="0"/>
          </a:p>
        </p:txBody>
      </p:sp>
      <p:sp>
        <p:nvSpPr>
          <p:cNvPr id="7" name="Text 5"/>
          <p:cNvSpPr/>
          <p:nvPr/>
        </p:nvSpPr>
        <p:spPr>
          <a:xfrm>
            <a:off x="793790" y="5806559"/>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2B0AFF"/>
                </a:solidFill>
                <a:latin typeface="Inter" pitchFamily="34" charset="0"/>
                <a:ea typeface="Inter" pitchFamily="34" charset="-122"/>
                <a:cs typeface="Inter" pitchFamily="34" charset="-120"/>
              </a:rPr>
              <a:t>Use Cases:</a:t>
            </a:r>
            <a:r>
              <a:rPr lang="en-US" sz="1550" dirty="0">
                <a:solidFill>
                  <a:srgbClr val="E5E0DF"/>
                </a:solidFill>
                <a:latin typeface="Inter" pitchFamily="34" charset="0"/>
                <a:ea typeface="Inter" pitchFamily="34" charset="-122"/>
                <a:cs typeface="Inter" pitchFamily="34" charset="-120"/>
              </a:rPr>
              <a:t> Server authentication, client authentication, code signing, email encryption.</a:t>
            </a:r>
            <a:endParaRPr lang="en-US" sz="15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2105501"/>
            <a:ext cx="7248644" cy="496133"/>
          </a:xfrm>
          <a:prstGeom prst="rect">
            <a:avLst/>
          </a:prstGeom>
          <a:noFill/>
          <a:ln/>
        </p:spPr>
        <p:txBody>
          <a:bodyPr wrap="none" lIns="0" tIns="0" rIns="0" bIns="0" rtlCol="0" anchor="t"/>
          <a:lstStyle/>
          <a:p>
            <a:pPr marL="0" indent="0" algn="l">
              <a:lnSpc>
                <a:spcPts val="3900"/>
              </a:lnSpc>
              <a:buNone/>
            </a:pPr>
            <a:r>
              <a:rPr lang="en-US" sz="3100" b="1" dirty="0">
                <a:solidFill>
                  <a:srgbClr val="FFFFFF"/>
                </a:solidFill>
                <a:latin typeface="Inter Bold" pitchFamily="34" charset="0"/>
                <a:ea typeface="Inter Bold" pitchFamily="34" charset="-122"/>
                <a:cs typeface="Inter Bold" pitchFamily="34" charset="-120"/>
              </a:rPr>
              <a:t>Password-Based Cryptography (PBE)</a:t>
            </a:r>
            <a:endParaRPr lang="en-US" sz="3100" dirty="0"/>
          </a:p>
        </p:txBody>
      </p:sp>
      <p:sp>
        <p:nvSpPr>
          <p:cNvPr id="3" name="Text 1"/>
          <p:cNvSpPr/>
          <p:nvPr/>
        </p:nvSpPr>
        <p:spPr>
          <a:xfrm>
            <a:off x="793790" y="2998470"/>
            <a:ext cx="13042821" cy="952619"/>
          </a:xfrm>
          <a:prstGeom prst="rect">
            <a:avLst/>
          </a:prstGeom>
          <a:noFill/>
          <a:ln/>
        </p:spPr>
        <p:txBody>
          <a:bodyPr wrap="square" lIns="0" tIns="0" rIns="0" bIns="0" rtlCol="0" anchor="t"/>
          <a:lstStyle/>
          <a:p>
            <a:pPr marL="0" indent="0" algn="l">
              <a:lnSpc>
                <a:spcPts val="2500"/>
              </a:lnSpc>
              <a:buNone/>
            </a:pPr>
            <a:r>
              <a:rPr lang="en-US" sz="1550" dirty="0">
                <a:solidFill>
                  <a:srgbClr val="E5E0DF"/>
                </a:solidFill>
                <a:latin typeface="Inter" pitchFamily="34" charset="0"/>
                <a:ea typeface="Inter" pitchFamily="34" charset="-122"/>
                <a:cs typeface="Inter" pitchFamily="34" charset="-120"/>
              </a:rPr>
              <a:t>Password-Based Encryption (PBE) allows cryptographic operations to be derived from a human-memorable password. Bouncy Castle offers implementations for various PBE algorithms, commonly used in PKCS#12 keystores and encrypted files, providing a way to secure data without managing complex key files directly.</a:t>
            </a:r>
            <a:endParaRPr lang="en-US" sz="1550" dirty="0"/>
          </a:p>
        </p:txBody>
      </p:sp>
      <p:sp>
        <p:nvSpPr>
          <p:cNvPr id="4" name="Text 2"/>
          <p:cNvSpPr/>
          <p:nvPr/>
        </p:nvSpPr>
        <p:spPr>
          <a:xfrm>
            <a:off x="793790" y="4174331"/>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E5E0DF"/>
                </a:solidFill>
                <a:latin typeface="Inter" pitchFamily="34" charset="0"/>
                <a:ea typeface="Inter" pitchFamily="34" charset="-122"/>
                <a:cs typeface="Inter" pitchFamily="34" charset="-120"/>
              </a:rPr>
              <a:t>PBE adds a layer of convenience but requires careful consideration of password strength, salt uniqueness, and iteration counts to resist brute-force attacks.</a:t>
            </a:r>
            <a:endParaRPr lang="en-US" sz="1550" dirty="0"/>
          </a:p>
        </p:txBody>
      </p:sp>
      <p:sp>
        <p:nvSpPr>
          <p:cNvPr id="5" name="Text 3"/>
          <p:cNvSpPr/>
          <p:nvPr/>
        </p:nvSpPr>
        <p:spPr>
          <a:xfrm>
            <a:off x="793790" y="5032653"/>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2B0AFF"/>
                </a:solidFill>
                <a:latin typeface="Inter" pitchFamily="34" charset="0"/>
                <a:ea typeface="Inter" pitchFamily="34" charset="-122"/>
                <a:cs typeface="Inter" pitchFamily="34" charset="-120"/>
              </a:rPr>
              <a:t>Password:</a:t>
            </a:r>
            <a:r>
              <a:rPr lang="en-US" sz="1550" dirty="0">
                <a:solidFill>
                  <a:srgbClr val="E5E0DF"/>
                </a:solidFill>
                <a:latin typeface="Inter" pitchFamily="34" charset="0"/>
                <a:ea typeface="Inter" pitchFamily="34" charset="-122"/>
                <a:cs typeface="Inter" pitchFamily="34" charset="-120"/>
              </a:rPr>
              <a:t> User-provided secret for deriving the encryption key.</a:t>
            </a:r>
            <a:endParaRPr lang="en-US" sz="1550" dirty="0"/>
          </a:p>
        </p:txBody>
      </p:sp>
      <p:sp>
        <p:nvSpPr>
          <p:cNvPr id="6" name="Text 4"/>
          <p:cNvSpPr/>
          <p:nvPr/>
        </p:nvSpPr>
        <p:spPr>
          <a:xfrm>
            <a:off x="793790" y="5419606"/>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2B0AFF"/>
                </a:solidFill>
                <a:latin typeface="Inter" pitchFamily="34" charset="0"/>
                <a:ea typeface="Inter" pitchFamily="34" charset="-122"/>
                <a:cs typeface="Inter" pitchFamily="34" charset="-120"/>
              </a:rPr>
              <a:t>Salt:</a:t>
            </a:r>
            <a:r>
              <a:rPr lang="en-US" sz="1550" dirty="0">
                <a:solidFill>
                  <a:srgbClr val="E5E0DF"/>
                </a:solidFill>
                <a:latin typeface="Inter" pitchFamily="34" charset="0"/>
                <a:ea typeface="Inter" pitchFamily="34" charset="-122"/>
                <a:cs typeface="Inter" pitchFamily="34" charset="-120"/>
              </a:rPr>
              <a:t> Random data combined with the password to prevent precomputed attacks (rainbow tables).</a:t>
            </a:r>
            <a:endParaRPr lang="en-US" sz="1550" dirty="0"/>
          </a:p>
        </p:txBody>
      </p:sp>
      <p:sp>
        <p:nvSpPr>
          <p:cNvPr id="7" name="Text 5"/>
          <p:cNvSpPr/>
          <p:nvPr/>
        </p:nvSpPr>
        <p:spPr>
          <a:xfrm>
            <a:off x="793790" y="5806559"/>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2B0AFF"/>
                </a:solidFill>
                <a:latin typeface="Inter" pitchFamily="34" charset="0"/>
                <a:ea typeface="Inter" pitchFamily="34" charset="-122"/>
                <a:cs typeface="Inter" pitchFamily="34" charset="-120"/>
              </a:rPr>
              <a:t>Iteration Count:</a:t>
            </a:r>
            <a:r>
              <a:rPr lang="en-US" sz="1550" dirty="0">
                <a:solidFill>
                  <a:srgbClr val="E5E0DF"/>
                </a:solidFill>
                <a:latin typeface="Inter" pitchFamily="34" charset="0"/>
                <a:ea typeface="Inter" pitchFamily="34" charset="-122"/>
                <a:cs typeface="Inter" pitchFamily="34" charset="-120"/>
              </a:rPr>
              <a:t> Number of times the hashing function is applied, increasing the computational cost of brute-force attacks.</a:t>
            </a:r>
            <a:endParaRPr lang="en-US" sz="15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624959" y="430887"/>
            <a:ext cx="7438906" cy="390644"/>
          </a:xfrm>
          <a:prstGeom prst="rect">
            <a:avLst/>
          </a:prstGeom>
          <a:noFill/>
          <a:ln/>
        </p:spPr>
        <p:txBody>
          <a:bodyPr wrap="none" lIns="0" tIns="0" rIns="0" bIns="0" rtlCol="0" anchor="t"/>
          <a:lstStyle/>
          <a:p>
            <a:pPr marL="0" indent="0" algn="l">
              <a:lnSpc>
                <a:spcPts val="3050"/>
              </a:lnSpc>
              <a:buNone/>
            </a:pPr>
            <a:r>
              <a:rPr lang="en-US" sz="2450" b="1" dirty="0">
                <a:solidFill>
                  <a:srgbClr val="FFFFFF"/>
                </a:solidFill>
                <a:latin typeface="Inter Bold" pitchFamily="34" charset="0"/>
                <a:ea typeface="Inter Bold" pitchFamily="34" charset="-122"/>
                <a:cs typeface="Inter Bold" pitchFamily="34" charset="-120"/>
              </a:rPr>
              <a:t>Best Practices for Bouncy Castle Implementation</a:t>
            </a:r>
            <a:endParaRPr lang="en-US" sz="2450" dirty="0"/>
          </a:p>
        </p:txBody>
      </p:sp>
      <p:sp>
        <p:nvSpPr>
          <p:cNvPr id="3" name="Text 1"/>
          <p:cNvSpPr/>
          <p:nvPr/>
        </p:nvSpPr>
        <p:spPr>
          <a:xfrm>
            <a:off x="624959" y="1133951"/>
            <a:ext cx="13380482" cy="499824"/>
          </a:xfrm>
          <a:prstGeom prst="rect">
            <a:avLst/>
          </a:prstGeom>
          <a:noFill/>
          <a:ln/>
        </p:spPr>
        <p:txBody>
          <a:bodyPr wrap="square" lIns="0" tIns="0" rIns="0" bIns="0" rtlCol="0" anchor="t"/>
          <a:lstStyle/>
          <a:p>
            <a:pPr marL="0" indent="0" algn="l">
              <a:lnSpc>
                <a:spcPts val="1950"/>
              </a:lnSpc>
              <a:buNone/>
            </a:pPr>
            <a:r>
              <a:rPr lang="en-US" sz="1200" dirty="0">
                <a:solidFill>
                  <a:srgbClr val="E5E0DF"/>
                </a:solidFill>
                <a:latin typeface="Inter" pitchFamily="34" charset="0"/>
                <a:ea typeface="Inter" pitchFamily="34" charset="-122"/>
                <a:cs typeface="Inter" pitchFamily="34" charset="-120"/>
              </a:rPr>
              <a:t>Implementing cryptography correctly is paramount for security. Even with a powerful library like Bouncy Castle, misconfigurations can lead to vulnerabilities. Adhering to best practices ensures your applications are robust and resilient against attacks.</a:t>
            </a:r>
            <a:endParaRPr lang="en-US" sz="1200" dirty="0"/>
          </a:p>
        </p:txBody>
      </p:sp>
      <p:sp>
        <p:nvSpPr>
          <p:cNvPr id="4" name="Shape 2"/>
          <p:cNvSpPr/>
          <p:nvPr/>
        </p:nvSpPr>
        <p:spPr>
          <a:xfrm>
            <a:off x="624959" y="1892498"/>
            <a:ext cx="78105" cy="78105"/>
          </a:xfrm>
          <a:prstGeom prst="roundRect">
            <a:avLst>
              <a:gd name="adj" fmla="val 585366"/>
            </a:avLst>
          </a:prstGeom>
          <a:solidFill>
            <a:srgbClr val="2B0AFF"/>
          </a:solidFill>
          <a:ln/>
        </p:spPr>
      </p:sp>
      <p:sp>
        <p:nvSpPr>
          <p:cNvPr id="5" name="Text 3"/>
          <p:cNvSpPr/>
          <p:nvPr/>
        </p:nvSpPr>
        <p:spPr>
          <a:xfrm>
            <a:off x="859274" y="1809512"/>
            <a:ext cx="2749510" cy="244197"/>
          </a:xfrm>
          <a:prstGeom prst="rect">
            <a:avLst/>
          </a:prstGeom>
          <a:noFill/>
          <a:ln/>
        </p:spPr>
        <p:txBody>
          <a:bodyPr wrap="none" lIns="0" tIns="0" rIns="0" bIns="0" rtlCol="0" anchor="t"/>
          <a:lstStyle/>
          <a:p>
            <a:pPr marL="0" indent="0" algn="l">
              <a:lnSpc>
                <a:spcPts val="1900"/>
              </a:lnSpc>
              <a:buNone/>
            </a:pPr>
            <a:r>
              <a:rPr lang="en-US" sz="1500" b="1" dirty="0">
                <a:solidFill>
                  <a:srgbClr val="E5E0DF"/>
                </a:solidFill>
                <a:latin typeface="Inter Bold" pitchFamily="34" charset="0"/>
                <a:ea typeface="Inter Bold" pitchFamily="34" charset="-122"/>
                <a:cs typeface="Inter Bold" pitchFamily="34" charset="-120"/>
              </a:rPr>
              <a:t>Always Register the Provider</a:t>
            </a:r>
            <a:endParaRPr lang="en-US" sz="1500" dirty="0"/>
          </a:p>
        </p:txBody>
      </p:sp>
      <p:sp>
        <p:nvSpPr>
          <p:cNvPr id="6" name="Text 4"/>
          <p:cNvSpPr/>
          <p:nvPr/>
        </p:nvSpPr>
        <p:spPr>
          <a:xfrm>
            <a:off x="859274" y="2147411"/>
            <a:ext cx="13146167" cy="249912"/>
          </a:xfrm>
          <a:prstGeom prst="rect">
            <a:avLst/>
          </a:prstGeom>
          <a:noFill/>
          <a:ln/>
        </p:spPr>
        <p:txBody>
          <a:bodyPr wrap="none" lIns="0" tIns="0" rIns="0" bIns="0" rtlCol="0" anchor="t"/>
          <a:lstStyle/>
          <a:p>
            <a:pPr marL="0" indent="0" algn="l">
              <a:lnSpc>
                <a:spcPts val="1950"/>
              </a:lnSpc>
              <a:buNone/>
            </a:pPr>
            <a:r>
              <a:rPr lang="en-US" sz="1200" dirty="0">
                <a:solidFill>
                  <a:srgbClr val="E5E0DF"/>
                </a:solidFill>
                <a:latin typeface="Inter" pitchFamily="34" charset="0"/>
                <a:ea typeface="Inter" pitchFamily="34" charset="-122"/>
                <a:cs typeface="Inter" pitchFamily="34" charset="-120"/>
              </a:rPr>
              <a:t>Ensure </a:t>
            </a:r>
            <a:r>
              <a:rPr lang="en-US" sz="1200" dirty="0">
                <a:solidFill>
                  <a:srgbClr val="2B0AFF"/>
                </a:solidFill>
                <a:latin typeface="Inter" pitchFamily="34" charset="0"/>
                <a:ea typeface="Inter" pitchFamily="34" charset="-122"/>
                <a:cs typeface="Inter" pitchFamily="34" charset="-120"/>
              </a:rPr>
              <a:t>Security.addProvider(new BouncyCastleProvider())</a:t>
            </a:r>
            <a:r>
              <a:rPr lang="en-US" sz="1200" dirty="0">
                <a:solidFill>
                  <a:srgbClr val="E5E0DF"/>
                </a:solidFill>
                <a:latin typeface="Inter" pitchFamily="34" charset="0"/>
                <a:ea typeface="Inter" pitchFamily="34" charset="-122"/>
                <a:cs typeface="Inter" pitchFamily="34" charset="-120"/>
              </a:rPr>
              <a:t> is called once at application startup.</a:t>
            </a:r>
            <a:endParaRPr lang="en-US" sz="1200" dirty="0"/>
          </a:p>
        </p:txBody>
      </p:sp>
      <p:sp>
        <p:nvSpPr>
          <p:cNvPr id="7" name="Shape 5"/>
          <p:cNvSpPr/>
          <p:nvPr/>
        </p:nvSpPr>
        <p:spPr>
          <a:xfrm>
            <a:off x="624959" y="2792730"/>
            <a:ext cx="78105" cy="78105"/>
          </a:xfrm>
          <a:prstGeom prst="roundRect">
            <a:avLst>
              <a:gd name="adj" fmla="val 585366"/>
            </a:avLst>
          </a:prstGeom>
          <a:solidFill>
            <a:srgbClr val="2B0AFF"/>
          </a:solidFill>
          <a:ln/>
        </p:spPr>
      </p:sp>
      <p:sp>
        <p:nvSpPr>
          <p:cNvPr id="8" name="Text 6"/>
          <p:cNvSpPr/>
          <p:nvPr/>
        </p:nvSpPr>
        <p:spPr>
          <a:xfrm>
            <a:off x="859274" y="2709743"/>
            <a:ext cx="2384822" cy="244197"/>
          </a:xfrm>
          <a:prstGeom prst="rect">
            <a:avLst/>
          </a:prstGeom>
          <a:noFill/>
          <a:ln/>
        </p:spPr>
        <p:txBody>
          <a:bodyPr wrap="none" lIns="0" tIns="0" rIns="0" bIns="0" rtlCol="0" anchor="t"/>
          <a:lstStyle/>
          <a:p>
            <a:pPr marL="0" indent="0" algn="l">
              <a:lnSpc>
                <a:spcPts val="1900"/>
              </a:lnSpc>
              <a:buNone/>
            </a:pPr>
            <a:r>
              <a:rPr lang="en-US" sz="1500" b="1" dirty="0">
                <a:solidFill>
                  <a:srgbClr val="E5E0DF"/>
                </a:solidFill>
                <a:latin typeface="Inter Bold" pitchFamily="34" charset="0"/>
                <a:ea typeface="Inter Bold" pitchFamily="34" charset="-122"/>
                <a:cs typeface="Inter Bold" pitchFamily="34" charset="-120"/>
              </a:rPr>
              <a:t>Secure Key Management</a:t>
            </a:r>
            <a:endParaRPr lang="en-US" sz="1500" dirty="0"/>
          </a:p>
        </p:txBody>
      </p:sp>
      <p:sp>
        <p:nvSpPr>
          <p:cNvPr id="9" name="Text 7"/>
          <p:cNvSpPr/>
          <p:nvPr/>
        </p:nvSpPr>
        <p:spPr>
          <a:xfrm>
            <a:off x="859274" y="3047643"/>
            <a:ext cx="13146167" cy="249912"/>
          </a:xfrm>
          <a:prstGeom prst="rect">
            <a:avLst/>
          </a:prstGeom>
          <a:noFill/>
          <a:ln/>
        </p:spPr>
        <p:txBody>
          <a:bodyPr wrap="none" lIns="0" tIns="0" rIns="0" bIns="0" rtlCol="0" anchor="t"/>
          <a:lstStyle/>
          <a:p>
            <a:pPr marL="0" indent="0" algn="l">
              <a:lnSpc>
                <a:spcPts val="1950"/>
              </a:lnSpc>
              <a:buNone/>
            </a:pPr>
            <a:r>
              <a:rPr lang="en-US" sz="1200" dirty="0">
                <a:solidFill>
                  <a:srgbClr val="E5E0DF"/>
                </a:solidFill>
                <a:latin typeface="Inter" pitchFamily="34" charset="0"/>
                <a:ea typeface="Inter" pitchFamily="34" charset="-122"/>
                <a:cs typeface="Inter" pitchFamily="34" charset="-120"/>
              </a:rPr>
              <a:t>Never hardcode keys or IVs. Use secure key stores (e.g., JKS, PKCS#12), hardware security modules (HSMs), or robust key derivation functions.</a:t>
            </a:r>
            <a:endParaRPr lang="en-US" sz="1200" dirty="0"/>
          </a:p>
        </p:txBody>
      </p:sp>
      <p:sp>
        <p:nvSpPr>
          <p:cNvPr id="10" name="Shape 8"/>
          <p:cNvSpPr/>
          <p:nvPr/>
        </p:nvSpPr>
        <p:spPr>
          <a:xfrm>
            <a:off x="624959" y="3692962"/>
            <a:ext cx="78105" cy="78105"/>
          </a:xfrm>
          <a:prstGeom prst="roundRect">
            <a:avLst>
              <a:gd name="adj" fmla="val 585366"/>
            </a:avLst>
          </a:prstGeom>
          <a:solidFill>
            <a:srgbClr val="2B0AFF"/>
          </a:solidFill>
          <a:ln/>
        </p:spPr>
      </p:sp>
      <p:sp>
        <p:nvSpPr>
          <p:cNvPr id="11" name="Text 9"/>
          <p:cNvSpPr/>
          <p:nvPr/>
        </p:nvSpPr>
        <p:spPr>
          <a:xfrm>
            <a:off x="859274" y="3609975"/>
            <a:ext cx="3896201" cy="244197"/>
          </a:xfrm>
          <a:prstGeom prst="rect">
            <a:avLst/>
          </a:prstGeom>
          <a:noFill/>
          <a:ln/>
        </p:spPr>
        <p:txBody>
          <a:bodyPr wrap="none" lIns="0" tIns="0" rIns="0" bIns="0" rtlCol="0" anchor="t"/>
          <a:lstStyle/>
          <a:p>
            <a:pPr marL="0" indent="0" algn="l">
              <a:lnSpc>
                <a:spcPts val="1900"/>
              </a:lnSpc>
              <a:buNone/>
            </a:pPr>
            <a:r>
              <a:rPr lang="en-US" sz="1500" b="1" dirty="0">
                <a:solidFill>
                  <a:srgbClr val="E5E0DF"/>
                </a:solidFill>
                <a:latin typeface="Inter Bold" pitchFamily="34" charset="0"/>
                <a:ea typeface="Inter Bold" pitchFamily="34" charset="-122"/>
                <a:cs typeface="Inter Bold" pitchFamily="34" charset="-120"/>
              </a:rPr>
              <a:t>Choose Appropriate Algorithms &amp; Modes</a:t>
            </a:r>
            <a:endParaRPr lang="en-US" sz="1500" dirty="0"/>
          </a:p>
        </p:txBody>
      </p:sp>
      <p:sp>
        <p:nvSpPr>
          <p:cNvPr id="12" name="Text 10"/>
          <p:cNvSpPr/>
          <p:nvPr/>
        </p:nvSpPr>
        <p:spPr>
          <a:xfrm>
            <a:off x="859274" y="3947874"/>
            <a:ext cx="13146167" cy="249912"/>
          </a:xfrm>
          <a:prstGeom prst="rect">
            <a:avLst/>
          </a:prstGeom>
          <a:noFill/>
          <a:ln/>
        </p:spPr>
        <p:txBody>
          <a:bodyPr wrap="none" lIns="0" tIns="0" rIns="0" bIns="0" rtlCol="0" anchor="t"/>
          <a:lstStyle/>
          <a:p>
            <a:pPr marL="0" indent="0" algn="l">
              <a:lnSpc>
                <a:spcPts val="1950"/>
              </a:lnSpc>
              <a:buNone/>
            </a:pPr>
            <a:r>
              <a:rPr lang="en-US" sz="1200" dirty="0">
                <a:solidFill>
                  <a:srgbClr val="E5E0DF"/>
                </a:solidFill>
                <a:latin typeface="Inter" pitchFamily="34" charset="0"/>
                <a:ea typeface="Inter" pitchFamily="34" charset="-122"/>
                <a:cs typeface="Inter" pitchFamily="34" charset="-120"/>
              </a:rPr>
              <a:t>Stay updated on recommended algorithms (e.g., AES-256) and secure modes (e.g., GCM for authenticated encryption). Avoid deprecated or weak algorithms.</a:t>
            </a:r>
            <a:endParaRPr lang="en-US" sz="1200" dirty="0"/>
          </a:p>
        </p:txBody>
      </p:sp>
      <p:sp>
        <p:nvSpPr>
          <p:cNvPr id="13" name="Shape 11"/>
          <p:cNvSpPr/>
          <p:nvPr/>
        </p:nvSpPr>
        <p:spPr>
          <a:xfrm>
            <a:off x="624959" y="4593193"/>
            <a:ext cx="78105" cy="78105"/>
          </a:xfrm>
          <a:prstGeom prst="roundRect">
            <a:avLst>
              <a:gd name="adj" fmla="val 585366"/>
            </a:avLst>
          </a:prstGeom>
          <a:solidFill>
            <a:srgbClr val="2B0AFF"/>
          </a:solidFill>
          <a:ln/>
        </p:spPr>
      </p:sp>
      <p:sp>
        <p:nvSpPr>
          <p:cNvPr id="14" name="Text 12"/>
          <p:cNvSpPr/>
          <p:nvPr/>
        </p:nvSpPr>
        <p:spPr>
          <a:xfrm>
            <a:off x="859274" y="4510207"/>
            <a:ext cx="2889290" cy="244197"/>
          </a:xfrm>
          <a:prstGeom prst="rect">
            <a:avLst/>
          </a:prstGeom>
          <a:noFill/>
          <a:ln/>
        </p:spPr>
        <p:txBody>
          <a:bodyPr wrap="none" lIns="0" tIns="0" rIns="0" bIns="0" rtlCol="0" anchor="t"/>
          <a:lstStyle/>
          <a:p>
            <a:pPr marL="0" indent="0" algn="l">
              <a:lnSpc>
                <a:spcPts val="1900"/>
              </a:lnSpc>
              <a:buNone/>
            </a:pPr>
            <a:r>
              <a:rPr lang="en-US" sz="1500" b="1" dirty="0">
                <a:solidFill>
                  <a:srgbClr val="E5E0DF"/>
                </a:solidFill>
                <a:latin typeface="Inter Bold" pitchFamily="34" charset="0"/>
                <a:ea typeface="Inter Bold" pitchFamily="34" charset="-122"/>
                <a:cs typeface="Inter Bold" pitchFamily="34" charset="-120"/>
              </a:rPr>
              <a:t>Handle IVs and Salts Correctly</a:t>
            </a:r>
            <a:endParaRPr lang="en-US" sz="1500" dirty="0"/>
          </a:p>
        </p:txBody>
      </p:sp>
      <p:sp>
        <p:nvSpPr>
          <p:cNvPr id="15" name="Text 13"/>
          <p:cNvSpPr/>
          <p:nvPr/>
        </p:nvSpPr>
        <p:spPr>
          <a:xfrm>
            <a:off x="859274" y="4848106"/>
            <a:ext cx="13146167" cy="249912"/>
          </a:xfrm>
          <a:prstGeom prst="rect">
            <a:avLst/>
          </a:prstGeom>
          <a:noFill/>
          <a:ln/>
        </p:spPr>
        <p:txBody>
          <a:bodyPr wrap="none" lIns="0" tIns="0" rIns="0" bIns="0" rtlCol="0" anchor="t"/>
          <a:lstStyle/>
          <a:p>
            <a:pPr marL="0" indent="0" algn="l">
              <a:lnSpc>
                <a:spcPts val="1950"/>
              </a:lnSpc>
              <a:buNone/>
            </a:pPr>
            <a:r>
              <a:rPr lang="en-US" sz="1200" dirty="0">
                <a:solidFill>
                  <a:srgbClr val="E5E0DF"/>
                </a:solidFill>
                <a:latin typeface="Inter" pitchFamily="34" charset="0"/>
                <a:ea typeface="Inter" pitchFamily="34" charset="-122"/>
                <a:cs typeface="Inter" pitchFamily="34" charset="-120"/>
              </a:rPr>
              <a:t>Generate unique and random IVs for each symmetric encryption operation and unique salts for each PBE key derivation. Store them with the ciphertext, but not secretly.</a:t>
            </a:r>
            <a:endParaRPr lang="en-US" sz="1200" dirty="0"/>
          </a:p>
        </p:txBody>
      </p:sp>
      <p:sp>
        <p:nvSpPr>
          <p:cNvPr id="16" name="Shape 14"/>
          <p:cNvSpPr/>
          <p:nvPr/>
        </p:nvSpPr>
        <p:spPr>
          <a:xfrm>
            <a:off x="624959" y="5493425"/>
            <a:ext cx="78105" cy="78105"/>
          </a:xfrm>
          <a:prstGeom prst="roundRect">
            <a:avLst>
              <a:gd name="adj" fmla="val 585366"/>
            </a:avLst>
          </a:prstGeom>
          <a:solidFill>
            <a:srgbClr val="2B0AFF"/>
          </a:solidFill>
          <a:ln/>
        </p:spPr>
      </p:sp>
      <p:sp>
        <p:nvSpPr>
          <p:cNvPr id="17" name="Text 15"/>
          <p:cNvSpPr/>
          <p:nvPr/>
        </p:nvSpPr>
        <p:spPr>
          <a:xfrm>
            <a:off x="859274" y="5410438"/>
            <a:ext cx="2372916" cy="244197"/>
          </a:xfrm>
          <a:prstGeom prst="rect">
            <a:avLst/>
          </a:prstGeom>
          <a:noFill/>
          <a:ln/>
        </p:spPr>
        <p:txBody>
          <a:bodyPr wrap="none" lIns="0" tIns="0" rIns="0" bIns="0" rtlCol="0" anchor="t"/>
          <a:lstStyle/>
          <a:p>
            <a:pPr marL="0" indent="0" algn="l">
              <a:lnSpc>
                <a:spcPts val="1900"/>
              </a:lnSpc>
              <a:buNone/>
            </a:pPr>
            <a:r>
              <a:rPr lang="en-US" sz="1500" b="1" dirty="0">
                <a:solidFill>
                  <a:srgbClr val="E5E0DF"/>
                </a:solidFill>
                <a:latin typeface="Inter Bold" pitchFamily="34" charset="0"/>
                <a:ea typeface="Inter Bold" pitchFamily="34" charset="-122"/>
                <a:cs typeface="Inter Bold" pitchFamily="34" charset="-120"/>
              </a:rPr>
              <a:t>Error Handling &amp; Logging</a:t>
            </a:r>
            <a:endParaRPr lang="en-US" sz="1500" dirty="0"/>
          </a:p>
        </p:txBody>
      </p:sp>
      <p:sp>
        <p:nvSpPr>
          <p:cNvPr id="18" name="Text 16"/>
          <p:cNvSpPr/>
          <p:nvPr/>
        </p:nvSpPr>
        <p:spPr>
          <a:xfrm>
            <a:off x="859274" y="5748338"/>
            <a:ext cx="13146167" cy="249912"/>
          </a:xfrm>
          <a:prstGeom prst="rect">
            <a:avLst/>
          </a:prstGeom>
          <a:noFill/>
          <a:ln/>
        </p:spPr>
        <p:txBody>
          <a:bodyPr wrap="none" lIns="0" tIns="0" rIns="0" bIns="0" rtlCol="0" anchor="t"/>
          <a:lstStyle/>
          <a:p>
            <a:pPr marL="0" indent="0" algn="l">
              <a:lnSpc>
                <a:spcPts val="1950"/>
              </a:lnSpc>
              <a:buNone/>
            </a:pPr>
            <a:r>
              <a:rPr lang="en-US" sz="1200" dirty="0">
                <a:solidFill>
                  <a:srgbClr val="E5E0DF"/>
                </a:solidFill>
                <a:latin typeface="Inter" pitchFamily="34" charset="0"/>
                <a:ea typeface="Inter" pitchFamily="34" charset="-122"/>
                <a:cs typeface="Inter" pitchFamily="34" charset="-120"/>
              </a:rPr>
              <a:t>Implement robust error handling for cryptographic operations and avoid logging sensitive data or error details that could aid attackers.</a:t>
            </a:r>
            <a:endParaRPr lang="en-US" sz="1200" dirty="0"/>
          </a:p>
        </p:txBody>
      </p:sp>
      <p:sp>
        <p:nvSpPr>
          <p:cNvPr id="19" name="Shape 17"/>
          <p:cNvSpPr/>
          <p:nvPr/>
        </p:nvSpPr>
        <p:spPr>
          <a:xfrm>
            <a:off x="624959" y="6393656"/>
            <a:ext cx="78105" cy="78105"/>
          </a:xfrm>
          <a:prstGeom prst="roundRect">
            <a:avLst>
              <a:gd name="adj" fmla="val 585366"/>
            </a:avLst>
          </a:prstGeom>
          <a:solidFill>
            <a:srgbClr val="2B0AFF"/>
          </a:solidFill>
          <a:ln/>
        </p:spPr>
      </p:sp>
      <p:sp>
        <p:nvSpPr>
          <p:cNvPr id="20" name="Text 18"/>
          <p:cNvSpPr/>
          <p:nvPr/>
        </p:nvSpPr>
        <p:spPr>
          <a:xfrm>
            <a:off x="859274" y="6310670"/>
            <a:ext cx="1953220" cy="244197"/>
          </a:xfrm>
          <a:prstGeom prst="rect">
            <a:avLst/>
          </a:prstGeom>
          <a:noFill/>
          <a:ln/>
        </p:spPr>
        <p:txBody>
          <a:bodyPr wrap="none" lIns="0" tIns="0" rIns="0" bIns="0" rtlCol="0" anchor="t"/>
          <a:lstStyle/>
          <a:p>
            <a:pPr marL="0" indent="0" algn="l">
              <a:lnSpc>
                <a:spcPts val="1900"/>
              </a:lnSpc>
              <a:buNone/>
            </a:pPr>
            <a:r>
              <a:rPr lang="en-US" sz="1500" b="1" dirty="0">
                <a:solidFill>
                  <a:srgbClr val="E5E0DF"/>
                </a:solidFill>
                <a:latin typeface="Inter Bold" pitchFamily="34" charset="0"/>
                <a:ea typeface="Inter Bold" pitchFamily="34" charset="-122"/>
                <a:cs typeface="Inter Bold" pitchFamily="34" charset="-120"/>
              </a:rPr>
              <a:t>Stay Updated</a:t>
            </a:r>
            <a:endParaRPr lang="en-US" sz="1500" dirty="0"/>
          </a:p>
        </p:txBody>
      </p:sp>
      <p:sp>
        <p:nvSpPr>
          <p:cNvPr id="21" name="Text 19"/>
          <p:cNvSpPr/>
          <p:nvPr/>
        </p:nvSpPr>
        <p:spPr>
          <a:xfrm>
            <a:off x="859274" y="6648569"/>
            <a:ext cx="13146167" cy="249912"/>
          </a:xfrm>
          <a:prstGeom prst="rect">
            <a:avLst/>
          </a:prstGeom>
          <a:noFill/>
          <a:ln/>
        </p:spPr>
        <p:txBody>
          <a:bodyPr wrap="none" lIns="0" tIns="0" rIns="0" bIns="0" rtlCol="0" anchor="t"/>
          <a:lstStyle/>
          <a:p>
            <a:pPr marL="0" indent="0" algn="l">
              <a:lnSpc>
                <a:spcPts val="1950"/>
              </a:lnSpc>
              <a:buNone/>
            </a:pPr>
            <a:r>
              <a:rPr lang="en-US" sz="1200" dirty="0">
                <a:solidFill>
                  <a:srgbClr val="E5E0DF"/>
                </a:solidFill>
                <a:latin typeface="Inter" pitchFamily="34" charset="0"/>
                <a:ea typeface="Inter" pitchFamily="34" charset="-122"/>
                <a:cs typeface="Inter" pitchFamily="34" charset="-120"/>
              </a:rPr>
              <a:t>Regularly update Bouncy Castle to the latest version to benefit from bug fixes, performance improvements, and security patches.</a:t>
            </a:r>
            <a:endParaRPr lang="en-US" sz="1200" dirty="0"/>
          </a:p>
        </p:txBody>
      </p:sp>
      <p:sp>
        <p:nvSpPr>
          <p:cNvPr id="22" name="Shape 20"/>
          <p:cNvSpPr/>
          <p:nvPr/>
        </p:nvSpPr>
        <p:spPr>
          <a:xfrm>
            <a:off x="624959" y="7293888"/>
            <a:ext cx="78105" cy="78105"/>
          </a:xfrm>
          <a:prstGeom prst="roundRect">
            <a:avLst>
              <a:gd name="adj" fmla="val 585366"/>
            </a:avLst>
          </a:prstGeom>
          <a:solidFill>
            <a:srgbClr val="2B0AFF"/>
          </a:solidFill>
          <a:ln/>
        </p:spPr>
      </p:sp>
      <p:sp>
        <p:nvSpPr>
          <p:cNvPr id="23" name="Text 21"/>
          <p:cNvSpPr/>
          <p:nvPr/>
        </p:nvSpPr>
        <p:spPr>
          <a:xfrm>
            <a:off x="859274" y="7210901"/>
            <a:ext cx="1953220" cy="244197"/>
          </a:xfrm>
          <a:prstGeom prst="rect">
            <a:avLst/>
          </a:prstGeom>
          <a:noFill/>
          <a:ln/>
        </p:spPr>
        <p:txBody>
          <a:bodyPr wrap="none" lIns="0" tIns="0" rIns="0" bIns="0" rtlCol="0" anchor="t"/>
          <a:lstStyle/>
          <a:p>
            <a:pPr marL="0" indent="0" algn="l">
              <a:lnSpc>
                <a:spcPts val="1900"/>
              </a:lnSpc>
              <a:buNone/>
            </a:pPr>
            <a:r>
              <a:rPr lang="en-US" sz="1500" b="1" dirty="0">
                <a:solidFill>
                  <a:srgbClr val="E5E0DF"/>
                </a:solidFill>
                <a:latin typeface="Inter Bold" pitchFamily="34" charset="0"/>
                <a:ea typeface="Inter Bold" pitchFamily="34" charset="-122"/>
                <a:cs typeface="Inter Bold" pitchFamily="34" charset="-120"/>
              </a:rPr>
              <a:t>Validate Inputs</a:t>
            </a:r>
            <a:endParaRPr lang="en-US" sz="1500" dirty="0"/>
          </a:p>
        </p:txBody>
      </p:sp>
      <p:sp>
        <p:nvSpPr>
          <p:cNvPr id="24" name="Text 22"/>
          <p:cNvSpPr/>
          <p:nvPr/>
        </p:nvSpPr>
        <p:spPr>
          <a:xfrm>
            <a:off x="859274" y="7548801"/>
            <a:ext cx="13146167" cy="249912"/>
          </a:xfrm>
          <a:prstGeom prst="rect">
            <a:avLst/>
          </a:prstGeom>
          <a:noFill/>
          <a:ln/>
        </p:spPr>
        <p:txBody>
          <a:bodyPr wrap="none" lIns="0" tIns="0" rIns="0" bIns="0" rtlCol="0" anchor="t"/>
          <a:lstStyle/>
          <a:p>
            <a:pPr marL="0" indent="0" algn="l">
              <a:lnSpc>
                <a:spcPts val="1950"/>
              </a:lnSpc>
              <a:buNone/>
            </a:pPr>
            <a:r>
              <a:rPr lang="en-US" sz="1200" dirty="0">
                <a:solidFill>
                  <a:srgbClr val="E5E0DF"/>
                </a:solidFill>
                <a:latin typeface="Inter" pitchFamily="34" charset="0"/>
                <a:ea typeface="Inter" pitchFamily="34" charset="-122"/>
                <a:cs typeface="Inter" pitchFamily="34" charset="-120"/>
              </a:rPr>
              <a:t>Always validate and sanitize inputs to prevent injection attacks and ensure cryptographic functions receive expected data formats.</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1295</Words>
  <Application>Microsoft Office PowerPoint</Application>
  <PresentationFormat>Personalizar</PresentationFormat>
  <Paragraphs>90</Paragraphs>
  <Slides>10</Slides>
  <Notes>10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10</vt:i4>
      </vt:variant>
    </vt:vector>
  </HeadingPairs>
  <TitlesOfParts>
    <vt:vector size="16" baseType="lpstr">
      <vt:lpstr>Arial</vt:lpstr>
      <vt:lpstr>Calibri</vt:lpstr>
      <vt:lpstr>Consolas</vt:lpstr>
      <vt:lpstr>Inter</vt:lpstr>
      <vt:lpstr>Inter Bold</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
  <cp:lastModifiedBy>Pedro</cp:lastModifiedBy>
  <cp:revision>2</cp:revision>
  <dcterms:created xsi:type="dcterms:W3CDTF">2025-09-09T00:50:07Z</dcterms:created>
  <dcterms:modified xsi:type="dcterms:W3CDTF">2025-09-09T00:57:18Z</dcterms:modified>
</cp:coreProperties>
</file>