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279" r:id="rId3"/>
    <p:sldId id="287" r:id="rId4"/>
    <p:sldId id="257" r:id="rId5"/>
    <p:sldId id="258" r:id="rId6"/>
    <p:sldId id="259" r:id="rId7"/>
    <p:sldId id="260" r:id="rId8"/>
    <p:sldId id="261" r:id="rId9"/>
    <p:sldId id="263" r:id="rId10"/>
    <p:sldId id="285" r:id="rId11"/>
    <p:sldId id="286" r:id="rId12"/>
    <p:sldId id="262" r:id="rId13"/>
    <p:sldId id="264" r:id="rId14"/>
    <p:sldId id="278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3" r:id="rId23"/>
    <p:sldId id="274" r:id="rId24"/>
    <p:sldId id="275" r:id="rId25"/>
    <p:sldId id="288" r:id="rId26"/>
    <p:sldId id="276" r:id="rId27"/>
    <p:sldId id="277" r:id="rId28"/>
    <p:sldId id="280" r:id="rId29"/>
    <p:sldId id="281" r:id="rId30"/>
    <p:sldId id="283" r:id="rId31"/>
    <p:sldId id="284" r:id="rId32"/>
    <p:sldId id="282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66" d="100"/>
          <a:sy n="66" d="100"/>
        </p:scale>
        <p:origin x="-150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80337-0140-44CC-A93C-28169C4EDDC2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A329-D4EA-4DB4-BCD9-AB7C4AE8E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16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89BFC99-6A97-4C9A-9F35-98B50FACE030}" type="slidenum">
              <a:rPr lang="en-US" altLang="pt-BR" smtClean="0"/>
              <a:pPr>
                <a:spcBef>
                  <a:spcPct val="0"/>
                </a:spcBef>
              </a:pPr>
              <a:t>12</a:t>
            </a:fld>
            <a:endParaRPr lang="en-US" altLang="pt-B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A27D13E-DE02-431C-971A-95C7289AC552}" type="slidenum">
              <a:rPr lang="en-US" altLang="pt-BR" smtClean="0"/>
              <a:pPr>
                <a:spcBef>
                  <a:spcPct val="0"/>
                </a:spcBef>
              </a:pPr>
              <a:t>25</a:t>
            </a:fld>
            <a:endParaRPr lang="en-US" altLang="pt-B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F85E477-3222-48A5-85DD-C355E5036DFA}" type="slidenum">
              <a:rPr lang="en-US" altLang="pt-BR" smtClean="0"/>
              <a:pPr>
                <a:spcBef>
                  <a:spcPct val="0"/>
                </a:spcBef>
              </a:pPr>
              <a:t>26</a:t>
            </a:fld>
            <a:endParaRPr lang="en-US" altLang="pt-B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5532B8E-4F65-4CEE-8E07-1C80F31859B5}" type="slidenum">
              <a:rPr lang="en-US" altLang="pt-BR" smtClean="0"/>
              <a:pPr>
                <a:spcBef>
                  <a:spcPct val="0"/>
                </a:spcBef>
              </a:pPr>
              <a:t>27</a:t>
            </a:fld>
            <a:endParaRPr lang="en-US" altLang="pt-B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50F5981-E0EE-47D5-BE37-0AF3FD9B68B3}" type="slidenum">
              <a:rPr lang="en-US" altLang="pt-BR" smtClean="0"/>
              <a:pPr>
                <a:spcBef>
                  <a:spcPct val="0"/>
                </a:spcBef>
              </a:pPr>
              <a:t>17</a:t>
            </a:fld>
            <a:endParaRPr lang="en-US" altLang="pt-B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000701E-114B-4559-A86D-F0694604C8E6}" type="slidenum">
              <a:rPr lang="en-US" altLang="pt-BR" smtClean="0"/>
              <a:pPr>
                <a:spcBef>
                  <a:spcPct val="0"/>
                </a:spcBef>
              </a:pPr>
              <a:t>18</a:t>
            </a:fld>
            <a:endParaRPr lang="en-US" altLang="pt-B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4C09153-3B83-410F-B789-E6FA64DB03CE}" type="slidenum">
              <a:rPr lang="en-US" altLang="pt-BR" smtClean="0"/>
              <a:pPr>
                <a:spcBef>
                  <a:spcPct val="0"/>
                </a:spcBef>
              </a:pPr>
              <a:t>19</a:t>
            </a:fld>
            <a:endParaRPr lang="en-US" altLang="pt-B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9313780-1ADE-4226-B191-586607FA4C01}" type="slidenum">
              <a:rPr lang="en-US" altLang="pt-BR" smtClean="0"/>
              <a:pPr>
                <a:spcBef>
                  <a:spcPct val="0"/>
                </a:spcBef>
              </a:pPr>
              <a:t>20</a:t>
            </a:fld>
            <a:endParaRPr lang="en-US" altLang="pt-B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67AE1E4-F8E7-4B6D-B049-A516D68D971F}" type="slidenum">
              <a:rPr lang="en-US" altLang="pt-BR" smtClean="0"/>
              <a:pPr>
                <a:spcBef>
                  <a:spcPct val="0"/>
                </a:spcBef>
              </a:pPr>
              <a:t>21</a:t>
            </a:fld>
            <a:endParaRPr lang="en-US" altLang="pt-B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2481A2C-25B0-411E-9A1F-B9894EF24EE2}" type="slidenum">
              <a:rPr lang="en-US" altLang="pt-BR" smtClean="0"/>
              <a:pPr>
                <a:spcBef>
                  <a:spcPct val="0"/>
                </a:spcBef>
              </a:pPr>
              <a:t>22</a:t>
            </a:fld>
            <a:endParaRPr lang="en-US" altLang="pt-B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A09F11D-F6E4-4ED0-B09C-30B40139AA41}" type="slidenum">
              <a:rPr lang="en-US" altLang="pt-BR" smtClean="0"/>
              <a:pPr>
                <a:spcBef>
                  <a:spcPct val="0"/>
                </a:spcBef>
              </a:pPr>
              <a:t>23</a:t>
            </a:fld>
            <a:endParaRPr lang="en-US" altLang="pt-B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A27D13E-DE02-431C-971A-95C7289AC552}" type="slidenum">
              <a:rPr lang="en-US" altLang="pt-BR" smtClean="0"/>
              <a:pPr>
                <a:spcBef>
                  <a:spcPct val="0"/>
                </a:spcBef>
              </a:pPr>
              <a:t>24</a:t>
            </a:fld>
            <a:endParaRPr lang="en-US" altLang="pt-B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A448AAB-2691-46C1-A34D-B11F2CCF3173}" type="datetimeFigureOut">
              <a:rPr lang="pt-BR" smtClean="0"/>
              <a:t>03/11/2015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UkjC-69vaw?rel=0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Animação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509120"/>
            <a:ext cx="6461760" cy="1066800"/>
          </a:xfrm>
        </p:spPr>
        <p:txBody>
          <a:bodyPr/>
          <a:lstStyle/>
          <a:p>
            <a:r>
              <a:rPr lang="pt-BR" dirty="0" smtClean="0"/>
              <a:t>em Computação </a:t>
            </a:r>
            <a:r>
              <a:rPr lang="pt-BR" dirty="0" smtClean="0"/>
              <a:t>Gráfica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1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vale misterioso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843808" y="6390620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https://www.youtube.com/watch?v=9K1Kd9mZL8g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578326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50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Animação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58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O Processo de </a:t>
            </a:r>
            <a:r>
              <a:rPr lang="pt-BR" sz="4000" dirty="0" smtClean="0">
                <a:solidFill>
                  <a:srgbClr val="0070C0"/>
                </a:solidFill>
              </a:rPr>
              <a:t>Animação Tradicional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7918450" cy="46878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400" i="1" dirty="0" err="1" smtClean="0"/>
              <a:t>Story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board</a:t>
            </a:r>
            <a:endParaRPr lang="pt-BR" sz="2400" i="1" dirty="0" smtClean="0"/>
          </a:p>
          <a:p>
            <a:pPr lvl="1" eaLnBrk="1" hangingPunct="1">
              <a:defRPr/>
            </a:pPr>
            <a:r>
              <a:rPr lang="pt-BR" sz="2200" dirty="0" err="1" smtClean="0"/>
              <a:t>Seqüência</a:t>
            </a:r>
            <a:r>
              <a:rPr lang="pt-BR" sz="2200" dirty="0" smtClean="0"/>
              <a:t> de desenhos com descrições</a:t>
            </a:r>
          </a:p>
          <a:p>
            <a:pPr lvl="1">
              <a:defRPr/>
            </a:pPr>
            <a:r>
              <a:rPr lang="pt-BR" sz="2200" dirty="0"/>
              <a:t>Descrição baseada em história</a:t>
            </a:r>
          </a:p>
          <a:p>
            <a:pPr eaLnBrk="1" hangingPunct="1">
              <a:defRPr/>
            </a:pPr>
            <a:r>
              <a:rPr lang="pt-BR" sz="2400" i="1" dirty="0" smtClean="0"/>
              <a:t>Key frames </a:t>
            </a:r>
            <a:r>
              <a:rPr lang="pt-BR" sz="2400" dirty="0" smtClean="0"/>
              <a:t>(quadros chaves)</a:t>
            </a:r>
          </a:p>
          <a:p>
            <a:pPr lvl="1" eaLnBrk="1" hangingPunct="1">
              <a:defRPr/>
            </a:pPr>
            <a:r>
              <a:rPr lang="pt-BR" sz="2200" dirty="0" smtClean="0"/>
              <a:t>Desenhar uns poucos quadros importantes</a:t>
            </a:r>
          </a:p>
          <a:p>
            <a:pPr lvl="2" eaLnBrk="1" hangingPunct="1">
              <a:defRPr/>
            </a:pPr>
            <a:r>
              <a:rPr lang="pt-BR" sz="2000" dirty="0" smtClean="0"/>
              <a:t>Início de um movimento, final de um movimento</a:t>
            </a:r>
          </a:p>
          <a:p>
            <a:pPr eaLnBrk="1" hangingPunct="1">
              <a:defRPr/>
            </a:pPr>
            <a:r>
              <a:rPr lang="pt-BR" sz="2400" dirty="0" smtClean="0"/>
              <a:t>Quadros intermediários</a:t>
            </a:r>
            <a:endParaRPr lang="pt-BR" sz="2800" dirty="0" smtClean="0"/>
          </a:p>
          <a:p>
            <a:pPr lvl="1">
              <a:defRPr/>
            </a:pPr>
            <a:r>
              <a:rPr lang="pt-BR" sz="2200" dirty="0"/>
              <a:t>Desenhar o resto dos </a:t>
            </a:r>
            <a:r>
              <a:rPr lang="pt-BR" sz="2200" dirty="0" smtClean="0"/>
              <a:t>quadros</a:t>
            </a:r>
          </a:p>
        </p:txBody>
      </p:sp>
    </p:spTree>
    <p:extLst>
      <p:ext uri="{BB962C8B-B14F-4D97-AF65-F5344CB8AC3E}">
        <p14:creationId xmlns:p14="http://schemas.microsoft.com/office/powerpoint/2010/main" val="23233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Tipos de Produção </a:t>
            </a:r>
            <a:r>
              <a:rPr lang="pt-BR" dirty="0" smtClean="0"/>
              <a:t>de Animação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pt-BR" sz="2400" dirty="0"/>
              <a:t>Animação tradicional (quadro a quadro, </a:t>
            </a:r>
            <a:r>
              <a:rPr lang="pt-BR" sz="2400" dirty="0" smtClean="0"/>
              <a:t>manual)</a:t>
            </a:r>
          </a:p>
          <a:p>
            <a:pPr marL="342900" lvl="1">
              <a:buClr>
                <a:schemeClr val="accent1"/>
              </a:buClr>
            </a:pPr>
            <a:r>
              <a:rPr lang="pt-BR" sz="2400" i="1" dirty="0" err="1" smtClean="0"/>
              <a:t>Keyframing</a:t>
            </a:r>
            <a:r>
              <a:rPr lang="pt-BR" sz="2400" dirty="0" smtClean="0"/>
              <a:t> </a:t>
            </a:r>
            <a:r>
              <a:rPr lang="pt-BR" sz="2400" dirty="0"/>
              <a:t>(comp</a:t>
            </a:r>
            <a:r>
              <a:rPr lang="pt-BR" sz="2400" dirty="0" smtClean="0"/>
              <a:t>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dirty="0" smtClean="0"/>
              <a:t>Procedural (comp.)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dirty="0" smtClean="0"/>
              <a:t>Comportamental </a:t>
            </a:r>
            <a:r>
              <a:rPr lang="pt-BR" sz="2400" dirty="0"/>
              <a:t>(</a:t>
            </a:r>
            <a:r>
              <a:rPr lang="pt-BR" sz="2400" i="1" dirty="0" err="1" smtClean="0"/>
              <a:t>behavior-based</a:t>
            </a:r>
            <a:r>
              <a:rPr lang="pt-BR" sz="2400" dirty="0"/>
              <a:t>, comp</a:t>
            </a:r>
            <a:r>
              <a:rPr lang="pt-BR" sz="2400" dirty="0" smtClean="0"/>
              <a:t>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dirty="0" smtClean="0"/>
              <a:t>Baseada </a:t>
            </a:r>
            <a:r>
              <a:rPr lang="pt-BR" sz="2400" dirty="0"/>
              <a:t>em performance (</a:t>
            </a:r>
            <a:r>
              <a:rPr lang="pt-BR" sz="2400" i="1" dirty="0" err="1"/>
              <a:t>motion</a:t>
            </a:r>
            <a:r>
              <a:rPr lang="pt-BR" sz="2400" i="1" dirty="0"/>
              <a:t> capture</a:t>
            </a:r>
            <a:r>
              <a:rPr lang="pt-BR" sz="2400" dirty="0"/>
              <a:t>, comp</a:t>
            </a:r>
            <a:r>
              <a:rPr lang="pt-BR" sz="2400" dirty="0" smtClean="0"/>
              <a:t>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dirty="0" smtClean="0"/>
              <a:t>Baseada </a:t>
            </a:r>
            <a:r>
              <a:rPr lang="pt-BR" sz="2400" dirty="0"/>
              <a:t>em física (dinâmica, comp</a:t>
            </a:r>
            <a:r>
              <a:rPr lang="pt-BR" sz="2400" dirty="0" smtClean="0"/>
              <a:t>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i="1" dirty="0" smtClean="0"/>
              <a:t>High-</a:t>
            </a:r>
            <a:r>
              <a:rPr lang="pt-BR" sz="2400" i="1" dirty="0" err="1" smtClean="0"/>
              <a:t>level</a:t>
            </a:r>
            <a:r>
              <a:rPr lang="pt-BR" sz="2400" i="1" dirty="0" smtClean="0"/>
              <a:t> </a:t>
            </a:r>
            <a:r>
              <a:rPr lang="pt-BR" sz="2400" i="1" dirty="0" err="1"/>
              <a:t>animation</a:t>
            </a:r>
            <a:r>
              <a:rPr lang="pt-BR" sz="2400" i="1" dirty="0"/>
              <a:t> </a:t>
            </a:r>
            <a:r>
              <a:rPr lang="pt-BR" sz="2400" dirty="0"/>
              <a:t>(scripts, comp.)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4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Animação</a:t>
            </a:r>
            <a:endParaRPr lang="pt-B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4771628" cy="342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0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81" y="30783"/>
            <a:ext cx="2161327" cy="15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>
                <a:solidFill>
                  <a:srgbClr val="0070C0"/>
                </a:solidFill>
              </a:rPr>
              <a:t>Keyframing</a:t>
            </a:r>
            <a:r>
              <a:rPr lang="pt-BR" i="1" dirty="0" smtClean="0">
                <a:solidFill>
                  <a:srgbClr val="0070C0"/>
                </a:solidFill>
              </a:rPr>
              <a:t> </a:t>
            </a:r>
            <a:r>
              <a:rPr lang="pt-BR" i="1" dirty="0" smtClean="0"/>
              <a:t>em 3D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A cena modelada é um conjunto de parâmetros – o desenho é gerado em tempo real a partir dos parâmetros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Cada quadro pode ser definido por n parâmetros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Sequência </a:t>
            </a:r>
            <a:r>
              <a:rPr lang="pt-BR" sz="2400" dirty="0"/>
              <a:t>de </a:t>
            </a:r>
            <a:r>
              <a:rPr lang="pt-BR" sz="2400" i="1" dirty="0" err="1"/>
              <a:t>keyframes</a:t>
            </a:r>
            <a:r>
              <a:rPr lang="pt-BR" sz="2400" dirty="0"/>
              <a:t> = pontos num espaço de estados 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Computador </a:t>
            </a:r>
            <a:r>
              <a:rPr lang="pt-BR" sz="2400" dirty="0"/>
              <a:t>interpola </a:t>
            </a:r>
            <a:r>
              <a:rPr lang="pt-BR" sz="2400" dirty="0" smtClean="0"/>
              <a:t>os pontos </a:t>
            </a:r>
            <a:r>
              <a:rPr lang="pt-BR" sz="2400" dirty="0"/>
              <a:t>intermediários</a:t>
            </a:r>
          </a:p>
          <a:p>
            <a:endParaRPr lang="pt-BR" dirty="0"/>
          </a:p>
        </p:txBody>
      </p:sp>
      <p:sp>
        <p:nvSpPr>
          <p:cNvPr id="6" name="CaixaDeTexto 14"/>
          <p:cNvSpPr txBox="1">
            <a:spLocks noChangeArrowheads="1"/>
          </p:cNvSpPr>
          <p:nvPr/>
        </p:nvSpPr>
        <p:spPr bwMode="auto">
          <a:xfrm>
            <a:off x="928687" y="6155949"/>
            <a:ext cx="1643063" cy="36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b="1" i="1" dirty="0" err="1">
                <a:solidFill>
                  <a:srgbClr val="92D050"/>
                </a:solidFill>
                <a:latin typeface="Arial" charset="0"/>
                <a:cs typeface="Arial" charset="0"/>
              </a:rPr>
              <a:t>Keyframe</a:t>
            </a:r>
            <a:r>
              <a:rPr lang="pt-BR" altLang="pt-BR" sz="1800" b="1" dirty="0">
                <a:solidFill>
                  <a:srgbClr val="92D050"/>
                </a:solidFill>
                <a:latin typeface="Arial" charset="0"/>
                <a:cs typeface="Arial" charset="0"/>
              </a:rPr>
              <a:t> 1</a:t>
            </a:r>
          </a:p>
        </p:txBody>
      </p:sp>
      <p:sp>
        <p:nvSpPr>
          <p:cNvPr id="9" name="CaixaDeTexto 15"/>
          <p:cNvSpPr txBox="1">
            <a:spLocks noChangeArrowheads="1"/>
          </p:cNvSpPr>
          <p:nvPr/>
        </p:nvSpPr>
        <p:spPr bwMode="auto">
          <a:xfrm>
            <a:off x="5441950" y="6155949"/>
            <a:ext cx="1643062" cy="36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b="1" i="1" dirty="0" err="1">
                <a:solidFill>
                  <a:srgbClr val="92D050"/>
                </a:solidFill>
                <a:latin typeface="Arial" charset="0"/>
                <a:cs typeface="Arial" charset="0"/>
              </a:rPr>
              <a:t>Keyframe</a:t>
            </a:r>
            <a:r>
              <a:rPr lang="pt-BR" altLang="pt-BR" sz="1800" b="1" dirty="0">
                <a:solidFill>
                  <a:srgbClr val="92D050"/>
                </a:solidFill>
                <a:latin typeface="Arial" charset="0"/>
                <a:cs typeface="Arial" charset="0"/>
              </a:rPr>
              <a:t> 10</a:t>
            </a:r>
          </a:p>
        </p:txBody>
      </p:sp>
      <p:grpSp>
        <p:nvGrpSpPr>
          <p:cNvPr id="10" name="Grupo 40"/>
          <p:cNvGrpSpPr>
            <a:grpSpLocks/>
          </p:cNvGrpSpPr>
          <p:nvPr/>
        </p:nvGrpSpPr>
        <p:grpSpPr bwMode="auto">
          <a:xfrm>
            <a:off x="2499801" y="5829006"/>
            <a:ext cx="2728913" cy="1004888"/>
            <a:chOff x="4272866" y="3730506"/>
            <a:chExt cx="2729158" cy="1005609"/>
          </a:xfrm>
        </p:grpSpPr>
        <p:cxnSp>
          <p:nvCxnSpPr>
            <p:cNvPr id="11" name="Conector de seta reta 10"/>
            <p:cNvCxnSpPr/>
            <p:nvPr/>
          </p:nvCxnSpPr>
          <p:spPr>
            <a:xfrm>
              <a:off x="4287155" y="4143552"/>
              <a:ext cx="2714869" cy="1589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6"/>
            <p:cNvSpPr txBox="1">
              <a:spLocks noChangeArrowheads="1"/>
            </p:cNvSpPr>
            <p:nvPr/>
          </p:nvSpPr>
          <p:spPr bwMode="auto">
            <a:xfrm>
              <a:off x="4864993" y="3730506"/>
              <a:ext cx="16430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b="1" dirty="0">
                  <a:latin typeface="Arial" charset="0"/>
                  <a:cs typeface="Arial" charset="0"/>
                </a:rPr>
                <a:t>Frames</a:t>
              </a:r>
            </a:p>
          </p:txBody>
        </p:sp>
        <p:grpSp>
          <p:nvGrpSpPr>
            <p:cNvPr id="13" name="Grupo 38"/>
            <p:cNvGrpSpPr>
              <a:grpSpLocks/>
            </p:cNvGrpSpPr>
            <p:nvPr/>
          </p:nvGrpSpPr>
          <p:grpSpPr bwMode="auto">
            <a:xfrm>
              <a:off x="4272866" y="4286256"/>
              <a:ext cx="2624853" cy="449859"/>
              <a:chOff x="4304601" y="3406975"/>
              <a:chExt cx="2624853" cy="449859"/>
            </a:xfrm>
          </p:grpSpPr>
          <p:grpSp>
            <p:nvGrpSpPr>
              <p:cNvPr id="14" name="Grupo 26"/>
              <p:cNvGrpSpPr>
                <a:grpSpLocks/>
              </p:cNvGrpSpPr>
              <p:nvPr/>
            </p:nvGrpSpPr>
            <p:grpSpPr bwMode="auto">
              <a:xfrm>
                <a:off x="4428330" y="3714752"/>
                <a:ext cx="2359836" cy="142082"/>
                <a:chOff x="4428330" y="4429926"/>
                <a:chExt cx="2359836" cy="500066"/>
              </a:xfrm>
            </p:grpSpPr>
            <p:cxnSp>
              <p:nvCxnSpPr>
                <p:cNvPr id="23" name="Conector reto 22"/>
                <p:cNvCxnSpPr/>
                <p:nvPr/>
              </p:nvCxnSpPr>
              <p:spPr>
                <a:xfrm rot="5400000">
                  <a:off x="4180417" y="4680384"/>
                  <a:ext cx="497629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to 23"/>
                <p:cNvCxnSpPr/>
                <p:nvPr/>
              </p:nvCxnSpPr>
              <p:spPr>
                <a:xfrm rot="5400000">
                  <a:off x="4516997" y="4680384"/>
                  <a:ext cx="497629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 rot="5400000">
                  <a:off x="4853577" y="4680384"/>
                  <a:ext cx="497629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to 25"/>
                <p:cNvCxnSpPr/>
                <p:nvPr/>
              </p:nvCxnSpPr>
              <p:spPr>
                <a:xfrm rot="5400000">
                  <a:off x="5190157" y="4680384"/>
                  <a:ext cx="497629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to 26"/>
                <p:cNvCxnSpPr/>
                <p:nvPr/>
              </p:nvCxnSpPr>
              <p:spPr>
                <a:xfrm rot="5400000">
                  <a:off x="5528326" y="4680382"/>
                  <a:ext cx="497629" cy="15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to 27"/>
                <p:cNvCxnSpPr/>
                <p:nvPr/>
              </p:nvCxnSpPr>
              <p:spPr>
                <a:xfrm rot="5400000">
                  <a:off x="5864906" y="4680382"/>
                  <a:ext cx="497629" cy="15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to 28"/>
                <p:cNvCxnSpPr/>
                <p:nvPr/>
              </p:nvCxnSpPr>
              <p:spPr>
                <a:xfrm rot="5400000">
                  <a:off x="6201486" y="4680382"/>
                  <a:ext cx="497629" cy="15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/>
                <p:cNvCxnSpPr/>
                <p:nvPr/>
              </p:nvCxnSpPr>
              <p:spPr>
                <a:xfrm rot="5400000">
                  <a:off x="6538067" y="4680382"/>
                  <a:ext cx="497629" cy="15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CaixaDeTexto 27"/>
              <p:cNvSpPr txBox="1">
                <a:spLocks noChangeArrowheads="1"/>
              </p:cNvSpPr>
              <p:nvPr/>
            </p:nvSpPr>
            <p:spPr bwMode="auto">
              <a:xfrm>
                <a:off x="4304601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6" name="CaixaDeTexto 30"/>
              <p:cNvSpPr txBox="1">
                <a:spLocks noChangeArrowheads="1"/>
              </p:cNvSpPr>
              <p:nvPr/>
            </p:nvSpPr>
            <p:spPr bwMode="auto">
              <a:xfrm>
                <a:off x="4628311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7" name="CaixaDeTexto 31"/>
              <p:cNvSpPr txBox="1">
                <a:spLocks noChangeArrowheads="1"/>
              </p:cNvSpPr>
              <p:nvPr/>
            </p:nvSpPr>
            <p:spPr bwMode="auto">
              <a:xfrm>
                <a:off x="4975440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8" name="CaixaDeTexto 32"/>
              <p:cNvSpPr txBox="1">
                <a:spLocks noChangeArrowheads="1"/>
              </p:cNvSpPr>
              <p:nvPr/>
            </p:nvSpPr>
            <p:spPr bwMode="auto">
              <a:xfrm>
                <a:off x="5319248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9" name="CaixaDeTexto 33"/>
              <p:cNvSpPr txBox="1">
                <a:spLocks noChangeArrowheads="1"/>
              </p:cNvSpPr>
              <p:nvPr/>
            </p:nvSpPr>
            <p:spPr bwMode="auto">
              <a:xfrm>
                <a:off x="5647410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20" name="CaixaDeTexto 35"/>
              <p:cNvSpPr txBox="1">
                <a:spLocks noChangeArrowheads="1"/>
              </p:cNvSpPr>
              <p:nvPr/>
            </p:nvSpPr>
            <p:spPr bwMode="auto">
              <a:xfrm>
                <a:off x="6000760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 dirty="0">
                    <a:latin typeface="Arial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21" name="CaixaDeTexto 36"/>
              <p:cNvSpPr txBox="1">
                <a:spLocks noChangeArrowheads="1"/>
              </p:cNvSpPr>
              <p:nvPr/>
            </p:nvSpPr>
            <p:spPr bwMode="auto">
              <a:xfrm>
                <a:off x="6309319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22" name="CaixaDeTexto 37"/>
              <p:cNvSpPr txBox="1">
                <a:spLocks noChangeArrowheads="1"/>
              </p:cNvSpPr>
              <p:nvPr/>
            </p:nvSpPr>
            <p:spPr bwMode="auto">
              <a:xfrm>
                <a:off x="6662056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9</a:t>
                </a:r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01" y="4143081"/>
            <a:ext cx="38862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7020272" y="1124744"/>
            <a:ext cx="511324" cy="14401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>
                <a:solidFill>
                  <a:srgbClr val="0070C0"/>
                </a:solidFill>
              </a:rPr>
              <a:t>Keyframing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i="1" dirty="0"/>
              <a:t>em 3D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no 3d </a:t>
            </a:r>
            <a:r>
              <a:rPr lang="pt-BR" dirty="0" err="1" smtClean="0"/>
              <a:t>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84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81" y="30783"/>
            <a:ext cx="2161327" cy="15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020272" y="1124744"/>
            <a:ext cx="511324" cy="14401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Idéias</a:t>
            </a:r>
            <a:r>
              <a:rPr lang="pt-BR" dirty="0" smtClean="0"/>
              <a:t> básicas do </a:t>
            </a:r>
            <a:r>
              <a:rPr lang="pt-BR" i="1" dirty="0" err="1" smtClean="0">
                <a:solidFill>
                  <a:srgbClr val="0070C0"/>
                </a:solidFill>
              </a:rPr>
              <a:t>keyframing</a:t>
            </a:r>
            <a:endParaRPr lang="pt-BR" i="1" dirty="0" smtClean="0">
              <a:solidFill>
                <a:srgbClr val="0070C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400" dirty="0" smtClean="0"/>
              <a:t>Apesar do nome, não são </a:t>
            </a:r>
            <a:r>
              <a:rPr lang="pt-BR" sz="2400" i="1" dirty="0" err="1" smtClean="0"/>
              <a:t>keyframes</a:t>
            </a:r>
            <a:r>
              <a:rPr lang="pt-BR" sz="2400" dirty="0" smtClean="0"/>
              <a:t> em si</a:t>
            </a:r>
          </a:p>
          <a:p>
            <a:pPr eaLnBrk="1" hangingPunct="1">
              <a:defRPr/>
            </a:pPr>
            <a:r>
              <a:rPr lang="pt-BR" sz="2400" dirty="0" smtClean="0"/>
              <a:t>Para cada variável, especificar seu valor em quadros realmente importantes (nem todas as variáveis têm valores importantes no mesmo quadro)</a:t>
            </a:r>
          </a:p>
          <a:p>
            <a:pPr eaLnBrk="1" hangingPunct="1">
              <a:defRPr/>
            </a:pPr>
            <a:r>
              <a:rPr lang="pt-BR" sz="2400" dirty="0" smtClean="0"/>
              <a:t>Então,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 ao invés de </a:t>
            </a:r>
            <a:r>
              <a:rPr lang="pt-BR" sz="2400" i="1" dirty="0" err="1" smtClean="0"/>
              <a:t>key</a:t>
            </a:r>
            <a:r>
              <a:rPr lang="pt-BR" sz="2400" i="1" dirty="0" smtClean="0"/>
              <a:t>-frames</a:t>
            </a:r>
          </a:p>
          <a:p>
            <a:pPr lvl="1" eaLnBrk="1" hangingPunct="1">
              <a:defRPr/>
            </a:pPr>
            <a:r>
              <a:rPr lang="pt-BR" sz="2200" dirty="0" smtClean="0"/>
              <a:t>Criar caminho para cada parâmetro para interpolação desses valores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25144"/>
            <a:ext cx="5716587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Aspectos do </a:t>
            </a:r>
            <a:r>
              <a:rPr lang="pt-BR" i="1" dirty="0" err="1" smtClean="0"/>
              <a:t>keyframing</a:t>
            </a:r>
            <a:endParaRPr lang="pt-BR" i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O que devem ser os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?</a:t>
            </a:r>
          </a:p>
          <a:p>
            <a:pPr eaLnBrk="1" hangingPunct="1">
              <a:defRPr/>
            </a:pPr>
            <a:r>
              <a:rPr lang="pt-BR" sz="2400" dirty="0" smtClean="0"/>
              <a:t>Quando os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 devem ocorrer?</a:t>
            </a:r>
          </a:p>
          <a:p>
            <a:pPr eaLnBrk="1" hangingPunct="1">
              <a:defRPr/>
            </a:pPr>
            <a:r>
              <a:rPr lang="pt-BR" sz="2400" dirty="0" smtClean="0"/>
              <a:t>Como especificar os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?</a:t>
            </a:r>
          </a:p>
          <a:p>
            <a:pPr eaLnBrk="1" hangingPunct="1">
              <a:defRPr/>
            </a:pPr>
            <a:r>
              <a:rPr lang="pt-BR" sz="2400" dirty="0" smtClean="0"/>
              <a:t>Como interpolar os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?</a:t>
            </a:r>
          </a:p>
          <a:p>
            <a:pPr eaLnBrk="1" hangingPunct="1">
              <a:defRPr/>
            </a:pPr>
            <a:r>
              <a:rPr lang="pt-BR" sz="2400" dirty="0" smtClean="0"/>
              <a:t>Que tipo de erro pode ocorrer no processo de interpolação?</a:t>
            </a:r>
          </a:p>
          <a:p>
            <a:pPr lvl="1" eaLnBrk="1" hangingPunct="1">
              <a:defRPr/>
            </a:pPr>
            <a:r>
              <a:rPr lang="pt-BR" dirty="0" smtClean="0"/>
              <a:t>Configurações inválidas (atravessar paredes)</a:t>
            </a:r>
          </a:p>
          <a:p>
            <a:pPr lvl="1" eaLnBrk="1" hangingPunct="1">
              <a:defRPr/>
            </a:pPr>
            <a:r>
              <a:rPr lang="pt-BR" dirty="0" smtClean="0"/>
              <a:t>Movimentos não naturais</a:t>
            </a:r>
          </a:p>
        </p:txBody>
      </p:sp>
      <p:sp>
        <p:nvSpPr>
          <p:cNvPr id="2" name="Retângulo 1"/>
          <p:cNvSpPr/>
          <p:nvPr/>
        </p:nvSpPr>
        <p:spPr>
          <a:xfrm>
            <a:off x="3347864" y="6488668"/>
            <a:ext cx="50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https://www.youtube.com/watch?v=dGh1sWEcl8s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74" y="4149080"/>
            <a:ext cx="2052083" cy="218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81" y="30783"/>
            <a:ext cx="2161327" cy="15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020272" y="1124744"/>
            <a:ext cx="511324" cy="14401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9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81" y="30783"/>
            <a:ext cx="2161327" cy="15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020272" y="1124744"/>
            <a:ext cx="511324" cy="14401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 i="1" dirty="0" err="1" smtClean="0"/>
              <a:t>Keyframing</a:t>
            </a:r>
            <a:r>
              <a:rPr lang="pt-BR" sz="4000" dirty="0" smtClean="0"/>
              <a:t>: </a:t>
            </a:r>
            <a:r>
              <a:rPr lang="pt-BR" sz="4000" dirty="0" smtClean="0">
                <a:solidFill>
                  <a:srgbClr val="0070C0"/>
                </a:solidFill>
              </a:rPr>
              <a:t>aspectos de produção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Como aprender a fazer</a:t>
            </a:r>
          </a:p>
          <a:p>
            <a:pPr lvl="1" eaLnBrk="1" hangingPunct="1">
              <a:defRPr/>
            </a:pPr>
            <a:r>
              <a:rPr lang="pt-BR" dirty="0" smtClean="0"/>
              <a:t>Aprender com um animador</a:t>
            </a:r>
          </a:p>
          <a:p>
            <a:pPr lvl="1" eaLnBrk="1" hangingPunct="1">
              <a:defRPr/>
            </a:pPr>
            <a:r>
              <a:rPr lang="pt-BR" dirty="0" smtClean="0"/>
              <a:t>Praticar muito</a:t>
            </a:r>
          </a:p>
          <a:p>
            <a:pPr eaLnBrk="1" hangingPunct="1">
              <a:defRPr/>
            </a:pPr>
            <a:r>
              <a:rPr lang="pt-BR" sz="2400" dirty="0" smtClean="0"/>
              <a:t>Dá um bom controle ao longo do movimento</a:t>
            </a:r>
          </a:p>
          <a:p>
            <a:pPr eaLnBrk="1" hangingPunct="1">
              <a:defRPr/>
            </a:pPr>
            <a:r>
              <a:rPr lang="pt-BR" sz="2400" dirty="0" smtClean="0"/>
              <a:t>Elimina metade do trabalho no tradicional</a:t>
            </a:r>
            <a:endParaRPr lang="pt-BR" dirty="0" smtClean="0"/>
          </a:p>
          <a:p>
            <a:pPr lvl="1" eaLnBrk="1" hangingPunct="1">
              <a:defRPr/>
            </a:pPr>
            <a:r>
              <a:rPr lang="pt-BR" dirty="0" smtClean="0"/>
              <a:t>Ainda é trabalhoso (mesmo para computadores)</a:t>
            </a:r>
          </a:p>
          <a:p>
            <a:pPr eaLnBrk="1" hangingPunct="1">
              <a:defRPr/>
            </a:pPr>
            <a:r>
              <a:rPr lang="pt-BR" sz="2400" dirty="0" smtClean="0"/>
              <a:t>Impraticável para cenas muito complexas, com todas as coisas se movendo </a:t>
            </a:r>
          </a:p>
        </p:txBody>
      </p:sp>
    </p:spTree>
    <p:extLst>
      <p:ext uri="{BB962C8B-B14F-4D97-AF65-F5344CB8AC3E}">
        <p14:creationId xmlns:p14="http://schemas.microsoft.com/office/powerpoint/2010/main" val="11181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200" dirty="0" smtClean="0"/>
              <a:t>Princípios de Animação</a:t>
            </a:r>
          </a:p>
          <a:p>
            <a:r>
              <a:rPr lang="pt-BR" sz="3200" dirty="0" smtClean="0"/>
              <a:t>Tipos de criação de </a:t>
            </a:r>
            <a:r>
              <a:rPr lang="pt-BR" sz="3200" dirty="0" smtClean="0"/>
              <a:t>Animação</a:t>
            </a:r>
          </a:p>
          <a:p>
            <a:pPr lvl="1"/>
            <a:r>
              <a:rPr lang="pt-BR" sz="3000" i="1" dirty="0" err="1" smtClean="0"/>
              <a:t>Keyframes</a:t>
            </a:r>
            <a:endParaRPr lang="pt-BR" sz="3000" i="1" dirty="0" smtClean="0"/>
          </a:p>
          <a:p>
            <a:pPr lvl="1"/>
            <a:r>
              <a:rPr lang="pt-BR" sz="3000" dirty="0" smtClean="0"/>
              <a:t>Procedural</a:t>
            </a:r>
          </a:p>
          <a:p>
            <a:pPr lvl="1"/>
            <a:r>
              <a:rPr lang="pt-BR" sz="3000" dirty="0" smtClean="0"/>
              <a:t>Dinâmica</a:t>
            </a:r>
          </a:p>
          <a:p>
            <a:pPr lvl="1"/>
            <a:r>
              <a:rPr lang="pt-BR" sz="3000" dirty="0" smtClean="0"/>
              <a:t>Comportamental</a:t>
            </a:r>
          </a:p>
          <a:p>
            <a:pPr lvl="1"/>
            <a:r>
              <a:rPr lang="pt-BR" sz="3000" dirty="0" smtClean="0"/>
              <a:t>Performance</a:t>
            </a:r>
          </a:p>
          <a:p>
            <a:pPr lvl="1"/>
            <a:r>
              <a:rPr lang="pt-BR" sz="3000" dirty="0" smtClean="0"/>
              <a:t>Altíssimo nível</a:t>
            </a:r>
            <a:endParaRPr lang="pt-BR" sz="3000" dirty="0" smtClean="0"/>
          </a:p>
          <a:p>
            <a:r>
              <a:rPr lang="pt-BR" sz="3200" dirty="0" smtClean="0"/>
              <a:t>Técnicas de </a:t>
            </a:r>
            <a:r>
              <a:rPr lang="pt-BR" sz="3200" dirty="0" smtClean="0"/>
              <a:t>Animação</a:t>
            </a:r>
          </a:p>
          <a:p>
            <a:pPr lvl="1"/>
            <a:r>
              <a:rPr lang="pt-BR" sz="3000" dirty="0" smtClean="0"/>
              <a:t>Cinemática “</a:t>
            </a:r>
            <a:r>
              <a:rPr lang="pt-BR" sz="3000" dirty="0" err="1" smtClean="0"/>
              <a:t>Forward</a:t>
            </a:r>
            <a:r>
              <a:rPr lang="pt-BR" sz="3000" dirty="0" smtClean="0"/>
              <a:t>” (Direta)</a:t>
            </a:r>
          </a:p>
          <a:p>
            <a:pPr lvl="1"/>
            <a:r>
              <a:rPr lang="pt-BR" sz="3000" dirty="0" smtClean="0"/>
              <a:t>Cinemática Inversa (IK)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634103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Problemas com interpolação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7773988" cy="461645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Interpoladores não fazem sempre a coisa certa</a:t>
            </a:r>
          </a:p>
          <a:p>
            <a:pPr eaLnBrk="1" hangingPunct="1">
              <a:defRPr/>
            </a:pPr>
            <a:r>
              <a:rPr lang="pt-BR" sz="2400" dirty="0" smtClean="0"/>
              <a:t>Problemas clássicos:</a:t>
            </a:r>
          </a:p>
          <a:p>
            <a:pPr lvl="1" eaLnBrk="1" hangingPunct="1">
              <a:defRPr/>
            </a:pPr>
            <a:r>
              <a:rPr lang="pt-BR" sz="2200" dirty="0" smtClean="0"/>
              <a:t>Restrições</a:t>
            </a:r>
            <a:r>
              <a:rPr lang="pt-BR" sz="2400" dirty="0" smtClean="0"/>
              <a:t> </a:t>
            </a:r>
            <a:r>
              <a:rPr lang="pt-BR" sz="2200" dirty="0" smtClean="0"/>
              <a:t>importantes quebradas entre quadros</a:t>
            </a:r>
          </a:p>
          <a:p>
            <a:pPr lvl="2" eaLnBrk="1" hangingPunct="1">
              <a:defRPr/>
            </a:pPr>
            <a:r>
              <a:rPr lang="pt-BR" sz="2000" dirty="0" smtClean="0"/>
              <a:t>Pés entram no solo</a:t>
            </a:r>
          </a:p>
          <a:p>
            <a:pPr lvl="2" eaLnBrk="1" hangingPunct="1">
              <a:defRPr/>
            </a:pPr>
            <a:r>
              <a:rPr lang="pt-BR" sz="2000" dirty="0" smtClean="0"/>
              <a:t>Mãos entram em paredes</a:t>
            </a:r>
          </a:p>
          <a:p>
            <a:pPr lvl="1" eaLnBrk="1" hangingPunct="1">
              <a:defRPr/>
            </a:pPr>
            <a:r>
              <a:rPr lang="pt-BR" sz="2200" dirty="0" smtClean="0"/>
              <a:t>Rotações 3D</a:t>
            </a:r>
          </a:p>
          <a:p>
            <a:pPr lvl="2" eaLnBrk="1" hangingPunct="1">
              <a:defRPr/>
            </a:pPr>
            <a:r>
              <a:rPr lang="pt-BR" sz="2000" dirty="0" smtClean="0"/>
              <a:t>Ângulos de Euler não interpolam naturalmente</a:t>
            </a:r>
          </a:p>
          <a:p>
            <a:pPr eaLnBrk="1" hangingPunct="1">
              <a:defRPr/>
            </a:pPr>
            <a:r>
              <a:rPr lang="pt-BR" sz="2400" dirty="0" smtClean="0"/>
              <a:t>Soluções</a:t>
            </a:r>
            <a:endParaRPr lang="pt-BR" sz="2800" dirty="0" smtClean="0"/>
          </a:p>
          <a:p>
            <a:pPr lvl="1" eaLnBrk="1" hangingPunct="1">
              <a:defRPr/>
            </a:pPr>
            <a:r>
              <a:rPr lang="pt-BR" sz="2200" dirty="0" smtClean="0"/>
              <a:t>Mais </a:t>
            </a:r>
            <a:r>
              <a:rPr lang="pt-BR" sz="2200" i="1" dirty="0" err="1" smtClean="0"/>
              <a:t>keyframes</a:t>
            </a:r>
            <a:endParaRPr lang="pt-BR" sz="2200" i="1" dirty="0" smtClean="0"/>
          </a:p>
          <a:p>
            <a:pPr lvl="1" eaLnBrk="1" hangingPunct="1">
              <a:defRPr/>
            </a:pPr>
            <a:r>
              <a:rPr lang="pt-BR" sz="2200" dirty="0" smtClean="0"/>
              <a:t>Uso de </a:t>
            </a:r>
            <a:r>
              <a:rPr lang="pt-BR" sz="2200" i="1" dirty="0" err="1" smtClean="0"/>
              <a:t>quaternions</a:t>
            </a:r>
            <a:r>
              <a:rPr lang="pt-BR" sz="2200" dirty="0" smtClean="0"/>
              <a:t> ajuda melhorar rotações</a:t>
            </a:r>
          </a:p>
          <a:p>
            <a:pPr lvl="1" eaLnBrk="1" hangingPunct="1"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2607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rgbClr val="0070C0"/>
                </a:solidFill>
              </a:rPr>
              <a:t>Animação Procedural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Define movimento usando funções (fórmulas)</a:t>
            </a:r>
          </a:p>
          <a:p>
            <a:pPr lvl="1" eaLnBrk="1" hangingPunct="1">
              <a:defRPr/>
            </a:pPr>
            <a:r>
              <a:rPr lang="pt-BR" dirty="0" smtClean="0"/>
              <a:t>Funções feitas (implementadas) manualmente</a:t>
            </a:r>
          </a:p>
          <a:p>
            <a:pPr lvl="1" eaLnBrk="1" hangingPunct="1">
              <a:defRPr/>
            </a:pPr>
            <a:r>
              <a:rPr lang="pt-BR" dirty="0" smtClean="0"/>
              <a:t>Funções podem seguir leis da Física ou outras artísticas</a:t>
            </a:r>
          </a:p>
          <a:p>
            <a:pPr eaLnBrk="1" hangingPunct="1">
              <a:defRPr/>
            </a:pPr>
            <a:r>
              <a:rPr lang="pt-BR" sz="2400" dirty="0" smtClean="0"/>
              <a:t>Animador deve ser um programador</a:t>
            </a:r>
          </a:p>
          <a:p>
            <a:pPr eaLnBrk="1" hangingPunct="1">
              <a:defRPr/>
            </a:pPr>
            <a:r>
              <a:rPr lang="pt-BR" sz="2400" i="1" dirty="0" err="1" smtClean="0"/>
              <a:t>Keyframing</a:t>
            </a:r>
            <a:r>
              <a:rPr lang="pt-BR" sz="2400" dirty="0" smtClean="0"/>
              <a:t> torna-se procedimental se expressões são adicionadas</a:t>
            </a:r>
          </a:p>
          <a:p>
            <a:pPr eaLnBrk="1" hangingPunct="1">
              <a:defRPr/>
            </a:pPr>
            <a:r>
              <a:rPr lang="pt-BR" sz="2400" dirty="0" smtClean="0"/>
              <a:t>Em algum nível de complexidade, melhor e mais eficiente que </a:t>
            </a:r>
            <a:r>
              <a:rPr lang="pt-BR" sz="2400" i="1" dirty="0" err="1" smtClean="0"/>
              <a:t>keyframing</a:t>
            </a:r>
            <a:r>
              <a:rPr lang="pt-BR" sz="2400" dirty="0" smtClean="0"/>
              <a:t>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81" y="30783"/>
            <a:ext cx="2161327" cy="15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020272" y="880254"/>
            <a:ext cx="511324" cy="14401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5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81" y="30783"/>
            <a:ext cx="2161327" cy="15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901620" y="620688"/>
            <a:ext cx="748629" cy="14401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rgbClr val="0070C0"/>
                </a:solidFill>
              </a:rPr>
              <a:t>Animação Física </a:t>
            </a:r>
            <a:r>
              <a:rPr lang="pt-BR" dirty="0" smtClean="0"/>
              <a:t>(dinâmica)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Gerar movimento definindo massa e força e restrições da Física (Newton, </a:t>
            </a:r>
            <a:r>
              <a:rPr lang="pt-BR" sz="2400" dirty="0" err="1" smtClean="0"/>
              <a:t>Euler</a:t>
            </a:r>
            <a:r>
              <a:rPr lang="pt-BR" sz="2400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Gravidade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Momento (inércia)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Colisões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Fricção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Fluxo de fluídos (turbulência, na água)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Solidez, flexibilidade, elasticidade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Fratura</a:t>
            </a:r>
          </a:p>
        </p:txBody>
      </p:sp>
    </p:spTree>
    <p:extLst>
      <p:ext uri="{BB962C8B-B14F-4D97-AF65-F5344CB8AC3E}">
        <p14:creationId xmlns:p14="http://schemas.microsoft.com/office/powerpoint/2010/main" val="15941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81" y="30783"/>
            <a:ext cx="2161327" cy="15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901620" y="620688"/>
            <a:ext cx="748629" cy="14401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Exemplo simples de </a:t>
            </a:r>
            <a:r>
              <a:rPr lang="pt-BR" dirty="0" smtClean="0">
                <a:solidFill>
                  <a:srgbClr val="0070C0"/>
                </a:solidFill>
              </a:rPr>
              <a:t>dinâmica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3232" cy="4800600"/>
          </a:xfrm>
        </p:spPr>
        <p:txBody>
          <a:bodyPr>
            <a:normAutofit/>
          </a:bodyPr>
          <a:lstStyle/>
          <a:p>
            <a:pPr marL="533400" indent="-533400" eaLnBrk="1" hangingPunct="1">
              <a:defRPr/>
            </a:pPr>
            <a:r>
              <a:rPr lang="pt-BR" sz="2400" dirty="0" smtClean="0"/>
              <a:t>Solução numérica para equação diferencial</a:t>
            </a:r>
          </a:p>
          <a:p>
            <a:pPr marL="533400" indent="-533400" eaLnBrk="1" hangingPunct="1">
              <a:defRPr/>
            </a:pPr>
            <a:r>
              <a:rPr lang="pt-BR" sz="2400" dirty="0" smtClean="0"/>
              <a:t>Exemplo de algoritmo usando </a:t>
            </a:r>
            <a:r>
              <a:rPr lang="pt-BR" sz="2400" dirty="0" err="1" smtClean="0"/>
              <a:t>Euler</a:t>
            </a:r>
            <a:r>
              <a:rPr lang="pt-BR" sz="2400" dirty="0" smtClean="0"/>
              <a:t> para </a:t>
            </a:r>
            <a:r>
              <a:rPr lang="pt-BR" sz="2400" i="1" dirty="0" smtClean="0"/>
              <a:t>f = ma</a:t>
            </a:r>
            <a:r>
              <a:rPr lang="pt-BR" sz="2400" dirty="0" smtClean="0"/>
              <a:t>:</a:t>
            </a:r>
          </a:p>
          <a:p>
            <a:pPr marL="914400" lvl="1" indent="-457200" eaLnBrk="1" hangingPunct="1">
              <a:buFont typeface="Wingdings" pitchFamily="2" charset="2"/>
              <a:buNone/>
              <a:defRPr/>
            </a:pPr>
            <a:r>
              <a:rPr lang="pt-BR" sz="2200" dirty="0" smtClean="0"/>
              <a:t>Inicialize </a:t>
            </a:r>
            <a:r>
              <a:rPr lang="pt-BR" sz="2200" i="1" dirty="0" smtClean="0"/>
              <a:t>dx</a:t>
            </a:r>
            <a:r>
              <a:rPr lang="pt-BR" sz="2200" dirty="0" smtClean="0"/>
              <a:t> e </a:t>
            </a:r>
            <a:r>
              <a:rPr lang="pt-BR" sz="2200" i="1" dirty="0" smtClean="0"/>
              <a:t>x</a:t>
            </a:r>
            <a:r>
              <a:rPr lang="pt-BR" sz="2200" dirty="0" smtClean="0"/>
              <a:t> (posição e velocidade)</a:t>
            </a:r>
          </a:p>
          <a:p>
            <a:pPr marL="914400" lvl="1" indent="-457200" eaLnBrk="1" hangingPunct="1">
              <a:buFont typeface="Wingdings" pitchFamily="2" charset="2"/>
              <a:buNone/>
              <a:defRPr/>
            </a:pPr>
            <a:r>
              <a:rPr lang="pt-BR" sz="2200" dirty="0" smtClean="0"/>
              <a:t>loop eterno (integrador de </a:t>
            </a:r>
            <a:r>
              <a:rPr lang="pt-BR" sz="2200" dirty="0" err="1" smtClean="0"/>
              <a:t>Euler</a:t>
            </a:r>
            <a:r>
              <a:rPr lang="pt-BR" sz="2200" dirty="0" smtClean="0"/>
              <a:t>):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r>
              <a:rPr lang="pt-BR" sz="2000" i="1" dirty="0" err="1" smtClean="0"/>
              <a:t>ddx</a:t>
            </a:r>
            <a:r>
              <a:rPr lang="pt-BR" sz="2000" i="1" dirty="0" smtClean="0"/>
              <a:t> = f</a:t>
            </a:r>
            <a:r>
              <a:rPr lang="pt-BR" sz="2000" dirty="0" smtClean="0"/>
              <a:t>()</a:t>
            </a:r>
            <a:r>
              <a:rPr lang="pt-BR" sz="2000" i="1" dirty="0" smtClean="0"/>
              <a:t>/m </a:t>
            </a:r>
            <a:r>
              <a:rPr lang="pt-BR" sz="2000" dirty="0" smtClean="0"/>
              <a:t>      (</a:t>
            </a:r>
            <a:r>
              <a:rPr lang="pt-BR" sz="2000" i="1" dirty="0" err="1" smtClean="0"/>
              <a:t>ddx</a:t>
            </a:r>
            <a:r>
              <a:rPr lang="pt-BR" sz="2000" dirty="0" smtClean="0"/>
              <a:t> é aceleração, </a:t>
            </a:r>
            <a:r>
              <a:rPr lang="pt-BR" sz="2000" i="1" dirty="0" smtClean="0"/>
              <a:t>f</a:t>
            </a:r>
            <a:r>
              <a:rPr lang="pt-BR" sz="2000" dirty="0" smtClean="0"/>
              <a:t>() é uma função, atualiza força)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r>
              <a:rPr lang="pt-BR" sz="2000" i="1" dirty="0" smtClean="0"/>
              <a:t>dx  += </a:t>
            </a:r>
            <a:r>
              <a:rPr lang="pt-BR" sz="2000" i="1" dirty="0" err="1" smtClean="0"/>
              <a:t>ddx</a:t>
            </a:r>
            <a:r>
              <a:rPr lang="pt-BR" sz="2000" i="1" dirty="0" smtClean="0"/>
              <a:t>*</a:t>
            </a:r>
            <a:r>
              <a:rPr lang="pt-BR" sz="2000" i="1" dirty="0" err="1" smtClean="0"/>
              <a:t>dt</a:t>
            </a:r>
            <a:r>
              <a:rPr lang="pt-BR" sz="2000" dirty="0" smtClean="0"/>
              <a:t>   (</a:t>
            </a:r>
            <a:r>
              <a:rPr lang="pt-BR" sz="2000" i="1" dirty="0" smtClean="0"/>
              <a:t>dx</a:t>
            </a:r>
            <a:r>
              <a:rPr lang="pt-BR" sz="2000" dirty="0" smtClean="0"/>
              <a:t> = velocidade)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r>
              <a:rPr lang="pt-BR" sz="2000" i="1" dirty="0" smtClean="0"/>
              <a:t>x += dx*</a:t>
            </a:r>
            <a:r>
              <a:rPr lang="pt-BR" sz="2000" i="1" dirty="0" err="1" smtClean="0"/>
              <a:t>dt</a:t>
            </a:r>
            <a:r>
              <a:rPr lang="pt-BR" sz="2000" dirty="0" smtClean="0"/>
              <a:t>       (</a:t>
            </a:r>
            <a:r>
              <a:rPr lang="pt-BR" sz="2000" i="1" dirty="0" smtClean="0"/>
              <a:t>x</a:t>
            </a:r>
            <a:r>
              <a:rPr lang="pt-BR" sz="2000" dirty="0" smtClean="0"/>
              <a:t> = posição)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r>
              <a:rPr lang="pt-BR" sz="2000" i="1" dirty="0" smtClean="0"/>
              <a:t>t += </a:t>
            </a:r>
            <a:r>
              <a:rPr lang="pt-BR" sz="2000" i="1" dirty="0" err="1" smtClean="0"/>
              <a:t>dt</a:t>
            </a:r>
            <a:endParaRPr lang="pt-BR" sz="2000" i="1" dirty="0" smtClean="0"/>
          </a:p>
          <a:p>
            <a:pPr marL="533400" indent="-533400" eaLnBrk="1" hangingPunct="1">
              <a:defRPr/>
            </a:pPr>
            <a:r>
              <a:rPr lang="pt-BR" sz="2400" i="1" dirty="0" smtClean="0"/>
              <a:t>f</a:t>
            </a:r>
            <a:r>
              <a:rPr lang="pt-BR" sz="2400" dirty="0" smtClean="0"/>
              <a:t>() pode ser gravidade ou outra função que atualiza força em função de tempo, posição, etc.</a:t>
            </a:r>
          </a:p>
        </p:txBody>
      </p:sp>
    </p:spTree>
    <p:extLst>
      <p:ext uri="{BB962C8B-B14F-4D97-AF65-F5344CB8AC3E}">
        <p14:creationId xmlns:p14="http://schemas.microsoft.com/office/powerpoint/2010/main" val="2135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81" y="30783"/>
            <a:ext cx="2161327" cy="15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321321" y="361684"/>
            <a:ext cx="422582" cy="14401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rgbClr val="0070C0"/>
                </a:solidFill>
              </a:rPr>
              <a:t>Animação Comportamental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30616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Define regras p/ comportamento dos objetos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Modelos respondem à mudanças no ambiente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Programas implementam as regras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Exemplo clássico: “</a:t>
            </a:r>
            <a:r>
              <a:rPr lang="pt-BR" sz="2400" dirty="0" err="1" smtClean="0"/>
              <a:t>boids</a:t>
            </a:r>
            <a:r>
              <a:rPr lang="pt-BR" sz="2400" dirty="0" smtClean="0"/>
              <a:t>” (Craig Reynolds)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Movimento é função dos objetos ao redor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Comportamento emergente: bandos, cardumes etc.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Rei Leão: estourada de animais foi feita assim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Sistema de partículas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Usualmente comportamentos simples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i="1" dirty="0" err="1" smtClean="0"/>
              <a:t>Smart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Objects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Agentes autônomos (comportamentos sofisticados) </a:t>
            </a:r>
          </a:p>
        </p:txBody>
      </p:sp>
    </p:spTree>
    <p:extLst>
      <p:ext uri="{BB962C8B-B14F-4D97-AF65-F5344CB8AC3E}">
        <p14:creationId xmlns:p14="http://schemas.microsoft.com/office/powerpoint/2010/main" val="23177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81" y="30783"/>
            <a:ext cx="2161327" cy="15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321321" y="361684"/>
            <a:ext cx="422582" cy="14401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rgbClr val="0070C0"/>
                </a:solidFill>
              </a:rPr>
              <a:t>Animação Comportamental</a:t>
            </a:r>
          </a:p>
        </p:txBody>
      </p:sp>
      <p:pic>
        <p:nvPicPr>
          <p:cNvPr id="3" name="GUkjC-69vaw?rel=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960612" y="2420888"/>
            <a:ext cx="4572000" cy="25717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43849" y="5141025"/>
            <a:ext cx="5700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https://www.youtube.com/watch?v=GUkjC-69vaw</a:t>
            </a:r>
          </a:p>
        </p:txBody>
      </p:sp>
    </p:spTree>
    <p:extLst>
      <p:ext uri="{BB962C8B-B14F-4D97-AF65-F5344CB8AC3E}">
        <p14:creationId xmlns:p14="http://schemas.microsoft.com/office/powerpoint/2010/main" val="36980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81" y="30783"/>
            <a:ext cx="2161327" cy="15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967751" y="361684"/>
            <a:ext cx="748629" cy="14401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Baseada em </a:t>
            </a:r>
            <a:r>
              <a:rPr lang="pt-BR" dirty="0" smtClean="0">
                <a:solidFill>
                  <a:srgbClr val="0070C0"/>
                </a:solidFill>
              </a:rPr>
              <a:t>Performance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Grava animação de ações da vida real</a:t>
            </a:r>
          </a:p>
          <a:p>
            <a:pPr lvl="1" eaLnBrk="1" hangingPunct="1">
              <a:defRPr/>
            </a:pPr>
            <a:r>
              <a:rPr lang="pt-BR" sz="2200" dirty="0" smtClean="0"/>
              <a:t>Usa vídeos reais e tira movimento de objetos</a:t>
            </a:r>
          </a:p>
          <a:p>
            <a:pPr lvl="1" eaLnBrk="1" hangingPunct="1">
              <a:defRPr/>
            </a:pPr>
            <a:r>
              <a:rPr lang="pt-BR" sz="2200" dirty="0" smtClean="0"/>
              <a:t>Usa dispositivos que pegam posição/orientação</a:t>
            </a:r>
          </a:p>
          <a:p>
            <a:pPr eaLnBrk="1" hangingPunct="1">
              <a:defRPr/>
            </a:pPr>
            <a:r>
              <a:rPr lang="pt-BR" sz="2400" i="1" dirty="0" smtClean="0"/>
              <a:t>Motion capture</a:t>
            </a:r>
            <a:endParaRPr lang="pt-BR" sz="2800" i="1" dirty="0" smtClean="0"/>
          </a:p>
          <a:p>
            <a:pPr lvl="1" eaLnBrk="1" hangingPunct="1">
              <a:defRPr/>
            </a:pPr>
            <a:r>
              <a:rPr lang="pt-BR" sz="2200" dirty="0" smtClean="0"/>
              <a:t>Acompanha movimento de pontos no espaço, por meio magnético, ótico, </a:t>
            </a:r>
            <a:r>
              <a:rPr lang="pt-BR" sz="2200" dirty="0" err="1" smtClean="0"/>
              <a:t>etc</a:t>
            </a:r>
            <a:r>
              <a:rPr lang="pt-BR" sz="2200" dirty="0" smtClean="0"/>
              <a:t> (</a:t>
            </a:r>
            <a:r>
              <a:rPr lang="pt-BR" sz="2200" dirty="0" err="1" smtClean="0"/>
              <a:t>exo-esqueletos</a:t>
            </a:r>
            <a:r>
              <a:rPr lang="pt-BR" sz="2200" dirty="0" smtClean="0"/>
              <a:t>, face ou rosto)</a:t>
            </a:r>
          </a:p>
          <a:p>
            <a:pPr lvl="1" eaLnBrk="1" hangingPunct="1">
              <a:defRPr/>
            </a:pPr>
            <a:r>
              <a:rPr lang="pt-BR" sz="2200" dirty="0" smtClean="0"/>
              <a:t>Converte para espaço ângulo-juntas</a:t>
            </a:r>
          </a:p>
          <a:p>
            <a:pPr lvl="1" eaLnBrk="1" hangingPunct="1">
              <a:defRPr/>
            </a:pPr>
            <a:r>
              <a:rPr lang="pt-BR" sz="2200" dirty="0" smtClean="0"/>
              <a:t>Usa ângulos para derivar modelo 3D articulado</a:t>
            </a:r>
          </a:p>
          <a:p>
            <a:pPr lvl="1" eaLnBrk="1" hangingPunct="1">
              <a:defRPr/>
            </a:pPr>
            <a:r>
              <a:rPr lang="pt-BR" sz="2200" dirty="0" smtClean="0"/>
              <a:t>Caminhos do movimento podem ser modificados</a:t>
            </a:r>
          </a:p>
        </p:txBody>
      </p:sp>
    </p:spTree>
    <p:extLst>
      <p:ext uri="{BB962C8B-B14F-4D97-AF65-F5344CB8AC3E}">
        <p14:creationId xmlns:p14="http://schemas.microsoft.com/office/powerpoint/2010/main" val="38911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81" y="30783"/>
            <a:ext cx="2161327" cy="15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843853" y="59138"/>
            <a:ext cx="996425" cy="14401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Animação em </a:t>
            </a:r>
            <a:r>
              <a:rPr lang="pt-BR" dirty="0" smtClean="0">
                <a:solidFill>
                  <a:srgbClr val="0070C0"/>
                </a:solidFill>
              </a:rPr>
              <a:t>“Alto Nível</a:t>
            </a:r>
            <a:r>
              <a:rPr lang="pt-BR" dirty="0" smtClean="0">
                <a:solidFill>
                  <a:srgbClr val="0070C0"/>
                </a:solidFill>
              </a:rPr>
              <a:t>”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424863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400" dirty="0" err="1" smtClean="0"/>
              <a:t>Idéia</a:t>
            </a:r>
            <a:r>
              <a:rPr lang="pt-BR" sz="2400" dirty="0" smtClean="0"/>
              <a:t> principal: juntar animações complexas de uma biblioteca de movimentos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Linguagens de script</a:t>
            </a:r>
            <a:endParaRPr lang="pt-BR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Descreve os eventos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Descreve suas sequências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Animação a “nível de tarefa”</a:t>
            </a:r>
            <a:endParaRPr lang="pt-BR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Vá à cozinha para um bolo, beba líquido, faça o cachorro andar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Juntar IA com animação comportamental</a:t>
            </a:r>
          </a:p>
        </p:txBody>
      </p:sp>
    </p:spTree>
    <p:extLst>
      <p:ext uri="{BB962C8B-B14F-4D97-AF65-F5344CB8AC3E}">
        <p14:creationId xmlns:p14="http://schemas.microsoft.com/office/powerpoint/2010/main" val="34135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Animação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425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Hierarquias e Articulações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de ossos/articulações</a:t>
            </a:r>
          </a:p>
          <a:p>
            <a:pPr lvl="1"/>
            <a:r>
              <a:rPr lang="pt-BR" dirty="0" smtClean="0"/>
              <a:t>Um número pequeno de “controladores de animação” controlam muitas transformações</a:t>
            </a:r>
          </a:p>
          <a:p>
            <a:pPr lvl="1"/>
            <a:r>
              <a:rPr lang="pt-BR" dirty="0" smtClean="0"/>
              <a:t>Articulações se mantêm unidas</a:t>
            </a:r>
          </a:p>
          <a:p>
            <a:r>
              <a:rPr lang="pt-BR" dirty="0" smtClean="0"/>
              <a:t>Métodos</a:t>
            </a:r>
          </a:p>
          <a:p>
            <a:pPr lvl="1"/>
            <a:r>
              <a:rPr lang="pt-BR" dirty="0" smtClean="0"/>
              <a:t>Cinemática tradicional (</a:t>
            </a:r>
            <a:r>
              <a:rPr lang="pt-BR" i="1" dirty="0" err="1" smtClean="0"/>
              <a:t>forward</a:t>
            </a:r>
            <a:r>
              <a:rPr lang="pt-BR" i="1" dirty="0" smtClean="0"/>
              <a:t> </a:t>
            </a:r>
            <a:r>
              <a:rPr lang="pt-BR" i="1" dirty="0" err="1" smtClean="0"/>
              <a:t>kinematics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Cinemática inversa (</a:t>
            </a:r>
            <a:r>
              <a:rPr lang="pt-BR" i="1" dirty="0" err="1" smtClean="0"/>
              <a:t>inverse</a:t>
            </a:r>
            <a:r>
              <a:rPr lang="pt-BR" i="1" dirty="0" smtClean="0"/>
              <a:t> </a:t>
            </a:r>
            <a:r>
              <a:rPr lang="pt-BR" i="1" dirty="0" err="1" smtClean="0"/>
              <a:t>kinematics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da Animação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118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hierarquia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Articulações de um </a:t>
            </a:r>
            <a:r>
              <a:rPr lang="pt-BR" dirty="0" err="1" smtClean="0"/>
              <a:t>humanóide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5122" name="Picture 2" descr="http://graphics.ucsd.edu/courses/cse169_w05/2-Skeleton_files/image0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78510"/>
            <a:ext cx="10572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graphics.ucsd.edu/courses/cse169_w05/2-Skeleton_files/image02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68960"/>
            <a:ext cx="41052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845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cinemáticas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800600"/>
          </a:xfrm>
        </p:spPr>
        <p:txBody>
          <a:bodyPr/>
          <a:lstStyle/>
          <a:p>
            <a:r>
              <a:rPr lang="pt-BR" dirty="0" smtClean="0"/>
              <a:t>Tradicional</a:t>
            </a:r>
          </a:p>
          <a:p>
            <a:pPr lvl="1"/>
            <a:r>
              <a:rPr lang="pt-BR" b="1" dirty="0" smtClean="0"/>
              <a:t>Eu sei </a:t>
            </a:r>
            <a:r>
              <a:rPr lang="pt-BR" dirty="0" smtClean="0"/>
              <a:t>qual é a posição/velocidade de um objeto</a:t>
            </a:r>
          </a:p>
          <a:p>
            <a:pPr lvl="1"/>
            <a:r>
              <a:rPr lang="pt-BR" b="1" dirty="0" smtClean="0"/>
              <a:t>Quero saber </a:t>
            </a:r>
            <a:r>
              <a:rPr lang="pt-BR" dirty="0" smtClean="0"/>
              <a:t>qual a posição/velocidade final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436368" y="1556792"/>
            <a:ext cx="3826768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Inversa</a:t>
            </a:r>
          </a:p>
          <a:p>
            <a:pPr lvl="1"/>
            <a:r>
              <a:rPr lang="pt-BR" b="1" dirty="0" smtClean="0"/>
              <a:t>Eu sei </a:t>
            </a:r>
            <a:r>
              <a:rPr lang="pt-BR" dirty="0" smtClean="0"/>
              <a:t>a posição/velocidade final que eu quero</a:t>
            </a:r>
          </a:p>
          <a:p>
            <a:pPr lvl="1"/>
            <a:r>
              <a:rPr lang="pt-BR" b="1" dirty="0" smtClean="0"/>
              <a:t>Quero saber </a:t>
            </a:r>
            <a:r>
              <a:rPr lang="pt-BR" dirty="0" smtClean="0"/>
              <a:t>quais as posições/velocidades devo aplicar para chegar lá</a:t>
            </a:r>
            <a:endParaRPr lang="pt-BR" dirty="0"/>
          </a:p>
        </p:txBody>
      </p:sp>
      <p:pic>
        <p:nvPicPr>
          <p:cNvPr id="7170" name="Picture 2" descr="https://software.intel.com/sites/default/files/m/d/4/1/d/8/18143_skeleton_skinn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04" y="4432061"/>
            <a:ext cx="2664296" cy="192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software.intel.com/sites/default/files/m/d/4/1/d/8/18139_skeleton_forwar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64999"/>
            <a:ext cx="4040832" cy="189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72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 err="1" smtClean="0"/>
              <a:t>OpenGL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r>
              <a:rPr lang="pt-BR" dirty="0" smtClean="0"/>
              <a:t>http://content.gpwiki.org/index.php/OpenGL:Tutorials:Basic_Bones_System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82824" y="1916832"/>
            <a:ext cx="7848872" cy="285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rgbClr val="993333"/>
                </a:solidFill>
                <a:latin typeface="Courier New"/>
                <a:ea typeface="Times New Roman"/>
                <a:cs typeface="Times New Roman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Bone {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</a:t>
            </a:r>
            <a:r>
              <a:rPr lang="en-US" dirty="0">
                <a:solidFill>
                  <a:srgbClr val="993333"/>
                </a:solidFill>
                <a:latin typeface="Courier New"/>
                <a:ea typeface="Times New Roman"/>
                <a:cs typeface="Times New Roman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name</a:t>
            </a:r>
            <a:r>
              <a:rPr lang="en-US" dirty="0">
                <a:solidFill>
                  <a:srgbClr val="0099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dirty="0">
                <a:solidFill>
                  <a:srgbClr val="0000DD"/>
                </a:solidFill>
                <a:latin typeface="Courier New"/>
                <a:ea typeface="Times New Roman"/>
                <a:cs typeface="Times New Roman"/>
              </a:rPr>
              <a:t>20</a:t>
            </a:r>
            <a:r>
              <a:rPr lang="en-US" dirty="0">
                <a:solidFill>
                  <a:srgbClr val="00990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	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</a:t>
            </a:r>
            <a:r>
              <a:rPr lang="en-US" dirty="0">
                <a:solidFill>
                  <a:srgbClr val="993333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	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/* Starting point x */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      y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	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/* Starting point y */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      a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	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/* Angle, in radians */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      l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	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/* Length of the bone */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</a:t>
            </a:r>
            <a:r>
              <a:rPr lang="en-US" dirty="0">
                <a:solidFill>
                  <a:srgbClr val="993333"/>
                </a:solidFill>
                <a:latin typeface="Courier New"/>
                <a:ea typeface="Times New Roman"/>
                <a:cs typeface="Times New Roman"/>
              </a:rPr>
              <a:t>uint8_t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flags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	</a:t>
            </a:r>
            <a:endParaRPr lang="en-US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dirty="0">
                <a:solidFill>
                  <a:srgbClr val="993333"/>
                </a:solidFill>
                <a:latin typeface="Courier New"/>
                <a:ea typeface="Times New Roman"/>
                <a:cs typeface="Times New Roman"/>
              </a:rPr>
              <a:t>uint8_t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childCount</a:t>
            </a:r>
            <a:r>
              <a:rPr lang="en-US" dirty="0" smtClean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</a:t>
            </a:r>
            <a:r>
              <a:rPr lang="en-US" dirty="0" err="1">
                <a:solidFill>
                  <a:srgbClr val="993333"/>
                </a:solidFill>
                <a:latin typeface="Courier New"/>
                <a:ea typeface="Times New Roman"/>
                <a:cs typeface="Times New Roman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_Bone 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child</a:t>
            </a:r>
            <a:r>
              <a:rPr lang="en-US" dirty="0">
                <a:solidFill>
                  <a:srgbClr val="0099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MAX_CHCOUNT</a:t>
            </a:r>
            <a:r>
              <a:rPr lang="en-US" dirty="0">
                <a:solidFill>
                  <a:srgbClr val="00990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endParaRPr lang="pt-BR" sz="2400" dirty="0">
              <a:ea typeface="Calibri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		     </a:t>
            </a:r>
            <a:r>
              <a:rPr lang="pt-BR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pt-BR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parent</a:t>
            </a:r>
            <a:r>
              <a:rPr lang="pt-BR" dirty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	</a:t>
            </a:r>
            <a:endParaRPr lang="pt-BR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fontAlgn="t">
              <a:lnSpc>
                <a:spcPts val="144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 smtClean="0">
                <a:solidFill>
                  <a:srgbClr val="009900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pt-BR" dirty="0" smtClean="0">
                <a:solidFill>
                  <a:srgbClr val="339933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188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Princípios</a:t>
            </a:r>
            <a:r>
              <a:rPr lang="pt-BR" dirty="0" smtClean="0"/>
              <a:t> de Animação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/>
              <a:t>Encolhe-estica – representar personalidade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Temporização – velocidade representa massa, personalidade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Antecipação – prepara a </a:t>
            </a:r>
            <a:r>
              <a:rPr lang="pt-BR" sz="2400" dirty="0" err="1"/>
              <a:t>platéia</a:t>
            </a:r>
            <a:endParaRPr lang="pt-BR" sz="2400" dirty="0"/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Prosseguimento (</a:t>
            </a:r>
            <a:r>
              <a:rPr lang="pt-BR" sz="2400" i="1" dirty="0" err="1" smtClean="0"/>
              <a:t>follow-through</a:t>
            </a:r>
            <a:r>
              <a:rPr lang="pt-BR" sz="2400" dirty="0"/>
              <a:t>) e </a:t>
            </a:r>
            <a:r>
              <a:rPr lang="pt-BR" sz="2400" i="1" dirty="0" err="1"/>
              <a:t>overlap</a:t>
            </a:r>
            <a:r>
              <a:rPr lang="pt-BR" sz="2400" dirty="0"/>
              <a:t> – continuidade com próxima ação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Câmera lenta e rápida – velocidade de transição representa momentos importantes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Arcos – movimento é geralmente curvo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Exageração -  enfatiza conteúdo emocional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Ação secundária – movimento como </a:t>
            </a:r>
            <a:r>
              <a:rPr lang="pt-BR" sz="2400" dirty="0" err="1" smtClean="0"/>
              <a:t>conseqüência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497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Squash - </a:t>
            </a:r>
            <a:r>
              <a:rPr lang="pt-BR" i="1" dirty="0" err="1" smtClean="0"/>
              <a:t>Stretch</a:t>
            </a:r>
            <a:endParaRPr lang="pt-BR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768"/>
            <a:ext cx="7620000" cy="2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3933056"/>
            <a:ext cx="7620000" cy="246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Significados</a:t>
            </a:r>
          </a:p>
          <a:p>
            <a:pPr lvl="1"/>
            <a:r>
              <a:rPr lang="pt-BR" sz="2400" i="1" dirty="0" smtClean="0"/>
              <a:t>Squash</a:t>
            </a:r>
            <a:r>
              <a:rPr lang="pt-BR" sz="2400" dirty="0" smtClean="0"/>
              <a:t>: amassar</a:t>
            </a:r>
          </a:p>
          <a:p>
            <a:pPr lvl="1"/>
            <a:r>
              <a:rPr lang="pt-BR" sz="2400" i="1" dirty="0" err="1" smtClean="0"/>
              <a:t>Stretch</a:t>
            </a:r>
            <a:r>
              <a:rPr lang="pt-BR" sz="2400" dirty="0" smtClean="0"/>
              <a:t>: esticar</a:t>
            </a:r>
          </a:p>
          <a:p>
            <a:r>
              <a:rPr lang="pt-BR" sz="2400" dirty="0" smtClean="0"/>
              <a:t>A animação da direita é bem mais convincente</a:t>
            </a:r>
          </a:p>
          <a:p>
            <a:pPr lvl="1"/>
            <a:r>
              <a:rPr lang="pt-BR" sz="2400" dirty="0" smtClean="0"/>
              <a:t>Simula fenômenos da realidade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1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Antecipação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749017" cy="4800600"/>
          </a:xfrm>
        </p:spPr>
        <p:txBody>
          <a:bodyPr/>
          <a:lstStyle/>
          <a:p>
            <a:r>
              <a:rPr lang="pt-BR" sz="2400" dirty="0" smtClean="0"/>
              <a:t>Movimento (prévio) na direção oposta ao do movimento original</a:t>
            </a:r>
          </a:p>
          <a:p>
            <a:r>
              <a:rPr lang="pt-BR" sz="2400" dirty="0" smtClean="0"/>
              <a:t>Exemplo: </a:t>
            </a:r>
          </a:p>
          <a:p>
            <a:pPr lvl="1"/>
            <a:r>
              <a:rPr lang="pt-BR" sz="2400" dirty="0" smtClean="0"/>
              <a:t>Um jogador que vai chutar a bola, move o perna para trás</a:t>
            </a:r>
          </a:p>
          <a:p>
            <a:r>
              <a:rPr lang="pt-BR" sz="2400" dirty="0" smtClean="0"/>
              <a:t>Mais clareza na animação, visto que a intenção do personagem fica mais visível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17" y="3301"/>
            <a:ext cx="3250394" cy="685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6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Follow-through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um personagem está em movimento, ele não deve parar de repente, pois isso torna o movimento irreal</a:t>
            </a:r>
          </a:p>
          <a:p>
            <a:pPr lvl="1"/>
            <a:r>
              <a:rPr lang="pt-BR" dirty="0" smtClean="0"/>
              <a:t>Alguns elementos precisam continuar sendo animados (inércia)</a:t>
            </a:r>
          </a:p>
          <a:p>
            <a:pPr lvl="1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408712" cy="35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7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Ação Secundária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As partes de um personagem não necessariamente se movimentam de forma igual e sincronizada</a:t>
            </a:r>
            <a:endParaRPr lang="pt-BR" sz="2400" dirty="0"/>
          </a:p>
          <a:p>
            <a:pPr lvl="1"/>
            <a:r>
              <a:rPr lang="pt-BR" sz="2200" dirty="0" smtClean="0"/>
              <a:t>Algumas partes são mais rápidas, outras mais devagar, outras iguais, porém com atraso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74676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2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Arcos (continuidade)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68810"/>
          </a:xfrm>
        </p:spPr>
        <p:txBody>
          <a:bodyPr/>
          <a:lstStyle/>
          <a:p>
            <a:r>
              <a:rPr lang="pt-BR" sz="2400" dirty="0" smtClean="0"/>
              <a:t>Movimentos naturais quase nunca acontecem de forma reta, mas em curvas</a:t>
            </a:r>
          </a:p>
          <a:p>
            <a:r>
              <a:rPr lang="pt-BR" sz="2400" dirty="0" smtClean="0"/>
              <a:t>Além disso, raramente há paradas bruscas (no Cálculo, são sempre funções com continuidade)</a:t>
            </a:r>
          </a:p>
          <a:p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91" y="3669010"/>
            <a:ext cx="6636189" cy="316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0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312</TotalTime>
  <Words>1095</Words>
  <Application>Microsoft Office PowerPoint</Application>
  <PresentationFormat>Apresentação na tela (4:3)</PresentationFormat>
  <Paragraphs>229</Paragraphs>
  <Slides>32</Slides>
  <Notes>12</Notes>
  <HiddenSlides>1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Adjacência</vt:lpstr>
      <vt:lpstr>Animação</vt:lpstr>
      <vt:lpstr>Agenda</vt:lpstr>
      <vt:lpstr>Princípios da Animação</vt:lpstr>
      <vt:lpstr>Princípios de Animação</vt:lpstr>
      <vt:lpstr>Squash - Stretch</vt:lpstr>
      <vt:lpstr>Antecipação</vt:lpstr>
      <vt:lpstr>Follow-through</vt:lpstr>
      <vt:lpstr>Ação Secundária</vt:lpstr>
      <vt:lpstr>Arcos (continuidade)</vt:lpstr>
      <vt:lpstr>O vale misterioso</vt:lpstr>
      <vt:lpstr>Tipos de Animação</vt:lpstr>
      <vt:lpstr>O Processo de Animação Tradicional</vt:lpstr>
      <vt:lpstr>Tipos de Produção de Animação</vt:lpstr>
      <vt:lpstr>Tipos de Animação</vt:lpstr>
      <vt:lpstr>Keyframing em 3D</vt:lpstr>
      <vt:lpstr>Keyframing em 3D</vt:lpstr>
      <vt:lpstr>Idéias básicas do keyframing</vt:lpstr>
      <vt:lpstr>Aspectos do keyframing</vt:lpstr>
      <vt:lpstr>Keyframing: aspectos de produção</vt:lpstr>
      <vt:lpstr>Problemas com interpolação</vt:lpstr>
      <vt:lpstr>Animação Procedural</vt:lpstr>
      <vt:lpstr>Animação Física (dinâmica)</vt:lpstr>
      <vt:lpstr>Exemplo simples de dinâmica</vt:lpstr>
      <vt:lpstr>Animação Comportamental</vt:lpstr>
      <vt:lpstr>Animação Comportamental</vt:lpstr>
      <vt:lpstr>Baseada em Performance</vt:lpstr>
      <vt:lpstr>Animação em “Alto Nível”</vt:lpstr>
      <vt:lpstr>Técnicas de Animação</vt:lpstr>
      <vt:lpstr>Hierarquias e Articulações</vt:lpstr>
      <vt:lpstr>Exemplo de hierarquia</vt:lpstr>
      <vt:lpstr>As cinemáticas</vt:lpstr>
      <vt:lpstr>Em OpenGL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Animação</dc:title>
  <dc:creator>Flavio Coutinho</dc:creator>
  <cp:lastModifiedBy>Flavio Coutinho</cp:lastModifiedBy>
  <cp:revision>18</cp:revision>
  <dcterms:created xsi:type="dcterms:W3CDTF">2014-12-16T17:55:59Z</dcterms:created>
  <dcterms:modified xsi:type="dcterms:W3CDTF">2015-11-03T18:36:32Z</dcterms:modified>
</cp:coreProperties>
</file>