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98" r:id="rId17"/>
    <p:sldId id="299" r:id="rId18"/>
    <p:sldId id="301" r:id="rId19"/>
    <p:sldId id="30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Generación de reportes</a:t>
            </a:r>
            <a:endParaRPr lang="es-A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7077778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Gestión de usuarios</a:t>
            </a:r>
            <a:endParaRPr lang="es-AR" dirty="0" smtClean="0"/>
          </a:p>
          <a:p>
            <a:pPr lvl="1" fontAlgn="base"/>
            <a:r>
              <a:rPr lang="es-ES_tradnl" sz="1600" dirty="0" smtClean="0"/>
              <a:t>Distintos perfiles de usuario</a:t>
            </a:r>
            <a:endParaRPr lang="es-AR" sz="1600" dirty="0" smtClean="0"/>
          </a:p>
          <a:p>
            <a:pPr lvl="1" fontAlgn="base"/>
            <a:r>
              <a:rPr lang="es-ES_tradnl" sz="1600" dirty="0" smtClean="0"/>
              <a:t>Roles</a:t>
            </a:r>
            <a:endParaRPr lang="es-AR" sz="1600" dirty="0" smtClean="0"/>
          </a:p>
          <a:p>
            <a:pPr lvl="1" fontAlgn="base"/>
            <a:r>
              <a:rPr lang="es-AR" sz="1600" dirty="0" smtClean="0"/>
              <a:t>Accesos</a:t>
            </a:r>
            <a:endParaRPr lang="es-AR" sz="1600" dirty="0" smtClean="0"/>
          </a:p>
          <a:p>
            <a:endParaRPr lang="es-A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068960"/>
            <a:ext cx="4824536" cy="32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AR" smtClean="0"/>
              <a:t>Agenda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es-AR" dirty="0" smtClean="0"/>
              <a:t>Inicio del Proyecto</a:t>
            </a:r>
          </a:p>
          <a:p>
            <a:r>
              <a:rPr lang="es-AR" dirty="0" smtClean="0"/>
              <a:t>Organización del Equipo</a:t>
            </a:r>
          </a:p>
          <a:p>
            <a:r>
              <a:rPr lang="es-AR" dirty="0" smtClean="0"/>
              <a:t>Análisis</a:t>
            </a:r>
          </a:p>
          <a:p>
            <a:r>
              <a:rPr lang="es-AR" dirty="0" smtClean="0"/>
              <a:t>Elección de Tecnología</a:t>
            </a:r>
          </a:p>
          <a:p>
            <a:r>
              <a:rPr lang="es-AR" dirty="0" smtClean="0"/>
              <a:t>Esfuerzo</a:t>
            </a:r>
          </a:p>
          <a:p>
            <a:r>
              <a:rPr lang="es-AR" dirty="0" err="1" smtClean="0"/>
              <a:t>Testing</a:t>
            </a:r>
            <a:endParaRPr lang="es-AR" dirty="0" smtClean="0"/>
          </a:p>
          <a:p>
            <a:r>
              <a:rPr lang="es-AR" dirty="0" smtClean="0"/>
              <a:t>Costos</a:t>
            </a:r>
          </a:p>
          <a:p>
            <a:r>
              <a:rPr lang="es-AR" dirty="0" smtClean="0"/>
              <a:t>Conclusiones</a:t>
            </a:r>
          </a:p>
          <a:p>
            <a:endParaRPr lang="es-AR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Inicio del Proyecto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endParaRPr lang="es-AR" dirty="0" smtClean="0"/>
          </a:p>
          <a:p>
            <a:r>
              <a:rPr lang="es-AR" dirty="0" smtClean="0"/>
              <a:t>Fecha de Inicio: 18/08/2010</a:t>
            </a:r>
          </a:p>
          <a:p>
            <a:endParaRPr lang="es-AR" dirty="0" smtClean="0"/>
          </a:p>
          <a:p>
            <a:r>
              <a:rPr lang="es-AR" dirty="0" smtClean="0"/>
              <a:t>Relevamiento junto al cliente (SAHDES)</a:t>
            </a:r>
          </a:p>
          <a:p>
            <a:endParaRPr lang="es-AR" dirty="0" smtClean="0"/>
          </a:p>
          <a:p>
            <a:r>
              <a:rPr lang="es-AR" dirty="0" smtClean="0"/>
              <a:t>Entrevistas abiertas </a:t>
            </a:r>
            <a:endParaRPr lang="es-A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Conformación del equipo</a:t>
            </a:r>
            <a:endParaRPr lang="es-AR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683568" y="2276872"/>
          <a:ext cx="7920881" cy="3960439"/>
        </p:xfrm>
        <a:graphic>
          <a:graphicData uri="http://schemas.openxmlformats.org/drawingml/2006/table">
            <a:tbl>
              <a:tblPr bandCol="1"/>
              <a:tblGrid>
                <a:gridCol w="846957"/>
                <a:gridCol w="875325"/>
                <a:gridCol w="875325"/>
                <a:gridCol w="868841"/>
                <a:gridCol w="868841"/>
                <a:gridCol w="959616"/>
                <a:gridCol w="1021213"/>
                <a:gridCol w="1021213"/>
                <a:gridCol w="583550"/>
              </a:tblGrid>
              <a:tr h="26402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Nombre y Apellido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Rol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</a:tr>
              <a:tr h="528058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Líder de Proyecto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Referente Técnico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Referente Funcional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Arquitecto Software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Referente de Testing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Analista Funcional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Desarrollador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Tester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Pablo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Nicolás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Delfino 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Pedro </a:t>
                      </a:r>
                      <a:endParaRPr lang="es-AR" sz="1200" dirty="0" smtClean="0"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Honorio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Molina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Claudio </a:t>
                      </a:r>
                      <a:endParaRPr lang="es-AR" sz="1200" dirty="0" smtClean="0"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err="1" smtClean="0">
                          <a:latin typeface="Times New Roman"/>
                          <a:ea typeface="Batang"/>
                        </a:rPr>
                        <a:t>Lodeiro</a:t>
                      </a: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Castro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208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Julián </a:t>
                      </a:r>
                      <a:endParaRPr lang="es-AR" sz="1200" dirty="0" smtClean="0">
                        <a:latin typeface="Times New Roman"/>
                        <a:ea typeface="Batang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Ignacio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s-AR" sz="1200" dirty="0" smtClean="0">
                          <a:latin typeface="Times New Roman"/>
                          <a:ea typeface="Batang"/>
                        </a:rPr>
                        <a:t>Martínez</a:t>
                      </a: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s-AR" sz="1200" dirty="0">
                        <a:latin typeface="Times New Roman"/>
                        <a:ea typeface="Batang"/>
                      </a:endParaRP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AR" sz="1200" dirty="0">
                          <a:latin typeface="Times New Roman"/>
                          <a:ea typeface="Batang"/>
                        </a:rPr>
                        <a:t>X</a:t>
                      </a:r>
                    </a:p>
                  </a:txBody>
                  <a:tcPr marL="57150" marR="5715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Coordinación del Trabajo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>
                <a:solidFill>
                  <a:srgbClr val="595959"/>
                </a:solidFill>
              </a:rPr>
              <a:t>Comunicación del Equipo:</a:t>
            </a: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Reuniones semanales presenciales</a:t>
            </a:r>
          </a:p>
          <a:p>
            <a:pPr lvl="1"/>
            <a:r>
              <a:rPr lang="es-ES_tradnl" dirty="0" smtClean="0">
                <a:solidFill>
                  <a:srgbClr val="595959"/>
                </a:solidFill>
              </a:rPr>
              <a:t>Reuniones vía </a:t>
            </a:r>
            <a:r>
              <a:rPr lang="es-ES_tradnl" dirty="0" err="1" smtClean="0">
                <a:solidFill>
                  <a:srgbClr val="595959"/>
                </a:solidFill>
              </a:rPr>
              <a:t>Skype</a:t>
            </a:r>
            <a:r>
              <a:rPr lang="es-ES_tradnl" dirty="0" smtClean="0">
                <a:solidFill>
                  <a:srgbClr val="595959"/>
                </a:solidFill>
              </a:rPr>
              <a:t> / </a:t>
            </a:r>
            <a:r>
              <a:rPr lang="es-ES_tradnl" dirty="0" err="1" smtClean="0">
                <a:solidFill>
                  <a:srgbClr val="595959"/>
                </a:solidFill>
              </a:rPr>
              <a:t>FaceTime</a:t>
            </a:r>
            <a:endParaRPr lang="es-AR" dirty="0" smtClean="0">
              <a:solidFill>
                <a:srgbClr val="595959"/>
              </a:solidFill>
            </a:endParaRP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Grupo de Mail (</a:t>
            </a:r>
            <a:r>
              <a:rPr lang="es-AR" dirty="0" err="1" smtClean="0">
                <a:solidFill>
                  <a:srgbClr val="595959"/>
                </a:solidFill>
              </a:rPr>
              <a:t>Gmail</a:t>
            </a:r>
            <a:r>
              <a:rPr lang="es-AR" dirty="0" smtClean="0">
                <a:solidFill>
                  <a:srgbClr val="595959"/>
                </a:solidFill>
              </a:rPr>
              <a:t>)</a:t>
            </a: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Coordinación de documentos y fuentes vía SVN (Google </a:t>
            </a:r>
            <a:r>
              <a:rPr lang="es-AR" dirty="0" err="1" smtClean="0">
                <a:solidFill>
                  <a:srgbClr val="595959"/>
                </a:solidFill>
              </a:rPr>
              <a:t>Code</a:t>
            </a:r>
            <a:r>
              <a:rPr lang="es-AR" dirty="0" smtClean="0">
                <a:solidFill>
                  <a:srgbClr val="595959"/>
                </a:solidFill>
              </a:rPr>
              <a:t>).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Tecnología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>
                <a:solidFill>
                  <a:srgbClr val="595959"/>
                </a:solidFill>
              </a:rPr>
              <a:t>Desarrollo en base a conocimientos del equipo y tecnologías probadas:</a:t>
            </a: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Java</a:t>
            </a:r>
          </a:p>
          <a:p>
            <a:pPr lvl="1"/>
            <a:r>
              <a:rPr lang="es-AR" dirty="0" err="1" smtClean="0">
                <a:solidFill>
                  <a:srgbClr val="595959"/>
                </a:solidFill>
              </a:rPr>
              <a:t>Struts</a:t>
            </a:r>
            <a:r>
              <a:rPr lang="es-AR" dirty="0" smtClean="0">
                <a:solidFill>
                  <a:srgbClr val="595959"/>
                </a:solidFill>
              </a:rPr>
              <a:t>, Spring, </a:t>
            </a:r>
            <a:r>
              <a:rPr lang="es-AR" dirty="0" err="1" smtClean="0">
                <a:solidFill>
                  <a:srgbClr val="595959"/>
                </a:solidFill>
              </a:rPr>
              <a:t>JQuery</a:t>
            </a:r>
            <a:r>
              <a:rPr lang="es-AR" dirty="0" smtClean="0">
                <a:solidFill>
                  <a:srgbClr val="595959"/>
                </a:solidFill>
              </a:rPr>
              <a:t>, </a:t>
            </a:r>
            <a:r>
              <a:rPr lang="es-AR" dirty="0" err="1" smtClean="0">
                <a:solidFill>
                  <a:srgbClr val="595959"/>
                </a:solidFill>
              </a:rPr>
              <a:t>Hibernate</a:t>
            </a:r>
            <a:r>
              <a:rPr lang="es-AR" dirty="0" smtClean="0">
                <a:solidFill>
                  <a:srgbClr val="595959"/>
                </a:solidFill>
              </a:rPr>
              <a:t>, </a:t>
            </a:r>
            <a:r>
              <a:rPr lang="es-AR" dirty="0" err="1" smtClean="0">
                <a:solidFill>
                  <a:srgbClr val="595959"/>
                </a:solidFill>
              </a:rPr>
              <a:t>DynamicJasper</a:t>
            </a:r>
            <a:endParaRPr lang="es-AR" dirty="0" smtClean="0">
              <a:solidFill>
                <a:srgbClr val="595959"/>
              </a:solidFill>
            </a:endParaRPr>
          </a:p>
          <a:p>
            <a:pPr lvl="1"/>
            <a:r>
              <a:rPr lang="es-AR" dirty="0" err="1" smtClean="0">
                <a:solidFill>
                  <a:srgbClr val="595959"/>
                </a:solidFill>
              </a:rPr>
              <a:t>MySQL</a:t>
            </a:r>
            <a:endParaRPr lang="es-AR" dirty="0" smtClean="0">
              <a:solidFill>
                <a:srgbClr val="595959"/>
              </a:solidFill>
            </a:endParaRPr>
          </a:p>
          <a:p>
            <a:pPr lvl="1"/>
            <a:endParaRPr lang="es-AR" sz="1500" dirty="0" smtClean="0">
              <a:solidFill>
                <a:srgbClr val="595959"/>
              </a:solidFill>
            </a:endParaRPr>
          </a:p>
          <a:p>
            <a:r>
              <a:rPr lang="es-AR" dirty="0" smtClean="0">
                <a:solidFill>
                  <a:srgbClr val="595959"/>
                </a:solidFill>
              </a:rPr>
              <a:t>Arquitectura:</a:t>
            </a: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MVC</a:t>
            </a: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Modelo de 3 Capas</a:t>
            </a: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AOP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Elección de las Herramientas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rgbClr val="595959"/>
                </a:solidFill>
              </a:rPr>
              <a:t>Eclipse</a:t>
            </a:r>
          </a:p>
          <a:p>
            <a:r>
              <a:rPr lang="es-ES_tradnl" dirty="0" err="1" smtClean="0">
                <a:solidFill>
                  <a:srgbClr val="595959"/>
                </a:solidFill>
              </a:rPr>
              <a:t>Tortoisse</a:t>
            </a:r>
            <a:r>
              <a:rPr lang="es-ES_tradnl" dirty="0" smtClean="0">
                <a:solidFill>
                  <a:srgbClr val="595959"/>
                </a:solidFill>
              </a:rPr>
              <a:t> SVN</a:t>
            </a:r>
          </a:p>
          <a:p>
            <a:r>
              <a:rPr lang="es-ES_tradnl" dirty="0" smtClean="0">
                <a:solidFill>
                  <a:srgbClr val="595959"/>
                </a:solidFill>
              </a:rPr>
              <a:t>SQL </a:t>
            </a:r>
            <a:r>
              <a:rPr lang="es-ES_tradnl" dirty="0" err="1" smtClean="0">
                <a:solidFill>
                  <a:srgbClr val="595959"/>
                </a:solidFill>
              </a:rPr>
              <a:t>Manajer</a:t>
            </a:r>
            <a:endParaRPr lang="es-AR" dirty="0" smtClean="0">
              <a:solidFill>
                <a:srgbClr val="595959"/>
              </a:solidFill>
            </a:endParaRPr>
          </a:p>
          <a:p>
            <a:pPr lvl="1"/>
            <a:endParaRPr lang="es-AR" sz="1500" dirty="0" smtClean="0">
              <a:solidFill>
                <a:srgbClr val="595959"/>
              </a:solidFill>
            </a:endParaRPr>
          </a:p>
          <a:p>
            <a:r>
              <a:rPr lang="es-AR" dirty="0" smtClean="0">
                <a:solidFill>
                  <a:srgbClr val="595959"/>
                </a:solidFill>
              </a:rPr>
              <a:t>Arquitectura:</a:t>
            </a: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MVC</a:t>
            </a: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Modelo de 3 Capas</a:t>
            </a:r>
          </a:p>
          <a:p>
            <a:pPr lvl="1"/>
            <a:r>
              <a:rPr lang="es-AR" dirty="0" smtClean="0">
                <a:solidFill>
                  <a:srgbClr val="595959"/>
                </a:solidFill>
              </a:rPr>
              <a:t>AOP</a:t>
            </a:r>
          </a:p>
          <a:p>
            <a:endParaRPr lang="es-A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Análisis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ES_tradnl" dirty="0" smtClean="0"/>
              <a:t>Relevamiento inicial</a:t>
            </a:r>
            <a:endParaRPr lang="es-A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Agenda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ES_tradnl" dirty="0" smtClean="0"/>
              <a:t>¿Qué es Sirius?</a:t>
            </a:r>
          </a:p>
          <a:p>
            <a:r>
              <a:rPr lang="es-ES_tradnl" dirty="0" smtClean="0"/>
              <a:t>Objetivos de Sirius</a:t>
            </a:r>
          </a:p>
          <a:p>
            <a:r>
              <a:rPr lang="es-ES_tradnl" dirty="0" smtClean="0"/>
              <a:t>Principales Características</a:t>
            </a:r>
          </a:p>
          <a:p>
            <a:r>
              <a:rPr lang="es-ES_tradnl" dirty="0" smtClean="0"/>
              <a:t>Demostración de Funcionalidad</a:t>
            </a:r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6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Objetivos de Sirius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Los objetivos de Sirius surgen del análisis de los requerimientos y necesidades detectadas durante el proceso de elicitación junto a los usuarios finales.</a:t>
            </a:r>
          </a:p>
        </p:txBody>
      </p:sp>
      <p:sp>
        <p:nvSpPr>
          <p:cNvPr id="5" name="7 CuadroTexto"/>
          <p:cNvSpPr txBox="1">
            <a:spLocks noChangeArrowheads="1"/>
          </p:cNvSpPr>
          <p:nvPr/>
        </p:nvSpPr>
        <p:spPr bwMode="auto">
          <a:xfrm>
            <a:off x="899592" y="4437112"/>
            <a:ext cx="2819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Que </a:t>
            </a:r>
            <a:r>
              <a:rPr lang="es-E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dicen </a:t>
            </a: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los usuarios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:</a:t>
            </a:r>
          </a:p>
        </p:txBody>
      </p:sp>
      <p:sp>
        <p:nvSpPr>
          <p:cNvPr id="6" name="3 CuadroTexto"/>
          <p:cNvSpPr txBox="1">
            <a:spLocks noChangeArrowheads="1"/>
          </p:cNvSpPr>
          <p:nvPr/>
        </p:nvSpPr>
        <p:spPr bwMode="auto">
          <a:xfrm>
            <a:off x="1403648" y="4941168"/>
            <a:ext cx="63367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“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Para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la administración de los proyectos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estamos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utilizando un  Excel extensivo y casi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inmanejable…</a:t>
            </a:r>
            <a:r>
              <a:rPr lang="es-E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”</a:t>
            </a:r>
          </a:p>
          <a:p>
            <a:pPr>
              <a:defRPr/>
            </a:pP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  <a:p>
            <a:pPr>
              <a:defRPr/>
            </a:pP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“No podemos saber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fácilmente cuando se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esta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excediendo lo presupuestado ni en que tarea se sobre </a:t>
            </a:r>
            <a:r>
              <a:rPr lang="es-A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presupuesto…”</a:t>
            </a:r>
            <a:endParaRPr lang="es-ES" dirty="0" smtClean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¿Qué es Sirius?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Sirius </a:t>
            </a:r>
            <a:r>
              <a:rPr lang="es-AR" dirty="0" smtClean="0"/>
              <a:t>es una solución de software destinada a brindar soporte a la gestión integral de Proyectos de Organismos No Gubernamentales. </a:t>
            </a:r>
            <a:endParaRPr lang="es-A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Objetivos de Sirius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 fontScale="85000" lnSpcReduction="10000"/>
          </a:bodyPr>
          <a:lstStyle/>
          <a:p>
            <a:r>
              <a:rPr lang="es-AR" dirty="0" smtClean="0"/>
              <a:t>Simple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Sencillez en la instalación, configuración y </a:t>
            </a:r>
            <a:r>
              <a:rPr lang="es-ES" sz="1900" dirty="0" smtClean="0">
                <a:solidFill>
                  <a:srgbClr val="595959"/>
                </a:solidFill>
              </a:rPr>
              <a:t>uso del </a:t>
            </a:r>
            <a:r>
              <a:rPr lang="es-ES" sz="1900" dirty="0" smtClean="0">
                <a:solidFill>
                  <a:srgbClr val="595959"/>
                </a:solidFill>
              </a:rPr>
              <a:t>sistema</a:t>
            </a:r>
          </a:p>
          <a:p>
            <a:r>
              <a:rPr lang="es-ES_tradnl" dirty="0" smtClean="0"/>
              <a:t>Escalable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Posibilidad de crecer junto con la </a:t>
            </a:r>
            <a:r>
              <a:rPr lang="es-ES" sz="1900" dirty="0" smtClean="0">
                <a:solidFill>
                  <a:srgbClr val="595959"/>
                </a:solidFill>
              </a:rPr>
              <a:t>organización</a:t>
            </a:r>
            <a:endParaRPr lang="es-ES_tradnl" sz="1900" dirty="0" smtClean="0"/>
          </a:p>
          <a:p>
            <a:r>
              <a:rPr lang="es-ES_tradnl" dirty="0" smtClean="0"/>
              <a:t>Flexible</a:t>
            </a:r>
          </a:p>
          <a:p>
            <a:pPr>
              <a:buNone/>
            </a:pPr>
            <a:r>
              <a:rPr lang="es-ES" sz="1900" dirty="0" smtClean="0">
                <a:solidFill>
                  <a:srgbClr val="595959"/>
                </a:solidFill>
              </a:rPr>
              <a:t>Capacidad de adaptarse a los distintos escenarios del negocio</a:t>
            </a:r>
          </a:p>
          <a:p>
            <a:r>
              <a:rPr lang="es-ES_tradnl" dirty="0" smtClean="0"/>
              <a:t>Único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No existen sistemas en el mercado orientados específicamente a la gestión de Proyectos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ONG</a:t>
            </a:r>
          </a:p>
          <a:p>
            <a:r>
              <a:rPr lang="es-ES_tradnl" dirty="0" smtClean="0"/>
              <a:t>Open </a:t>
            </a:r>
            <a:r>
              <a:rPr lang="es-ES_tradnl" dirty="0" err="1" smtClean="0"/>
              <a:t>Source</a:t>
            </a:r>
            <a:endParaRPr lang="es-ES_tradnl" dirty="0" smtClean="0"/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Desarrollado utilizando ultimas tecnologías de código abierto del mercado </a:t>
            </a:r>
          </a:p>
          <a:p>
            <a:pPr>
              <a:buNone/>
            </a:pPr>
            <a:r>
              <a:rPr lang="es-ES_tradnl" sz="1900" dirty="0" smtClean="0">
                <a:solidFill>
                  <a:srgbClr val="595959"/>
                </a:solidFill>
              </a:rPr>
              <a:t> </a:t>
            </a:r>
            <a:endParaRPr lang="es-AR" sz="1900" dirty="0" smtClean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Proyectos ONG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780928"/>
            <a:ext cx="6525755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es-AR" dirty="0" smtClean="0"/>
              <a:t>Administración de:</a:t>
            </a:r>
          </a:p>
          <a:p>
            <a:pPr lvl="1" fontAlgn="base"/>
            <a:r>
              <a:rPr lang="es-ES_tradnl" sz="1600" dirty="0" smtClean="0"/>
              <a:t>Proyectos</a:t>
            </a:r>
            <a:endParaRPr lang="es-AR" sz="1600" dirty="0" smtClean="0"/>
          </a:p>
          <a:p>
            <a:pPr lvl="1" fontAlgn="base"/>
            <a:r>
              <a:rPr lang="es-AR" sz="1600" dirty="0" smtClean="0"/>
              <a:t>Objetivos </a:t>
            </a:r>
            <a:r>
              <a:rPr lang="es-AR" sz="1600" dirty="0" smtClean="0"/>
              <a:t>específicos</a:t>
            </a:r>
          </a:p>
          <a:p>
            <a:pPr lvl="1" fontAlgn="base"/>
            <a:r>
              <a:rPr lang="es-AR" sz="1600" dirty="0" smtClean="0"/>
              <a:t>Objetivos generales</a:t>
            </a:r>
          </a:p>
          <a:p>
            <a:pPr lvl="1" fontAlgn="base"/>
            <a:r>
              <a:rPr lang="es-AR" sz="1600" dirty="0" smtClean="0"/>
              <a:t>Metas</a:t>
            </a:r>
          </a:p>
          <a:p>
            <a:pPr lvl="1" fontAlgn="base"/>
            <a:r>
              <a:rPr lang="es-AR" sz="1600" dirty="0" smtClean="0"/>
              <a:t>Actividades</a:t>
            </a:r>
          </a:p>
          <a:p>
            <a:pPr lvl="1" fontAlgn="base"/>
            <a:r>
              <a:rPr lang="es-AR" sz="1600" dirty="0" smtClean="0"/>
              <a:t>Asignaciones de personal</a:t>
            </a:r>
          </a:p>
          <a:p>
            <a:pPr lvl="1" fontAlgn="base"/>
            <a:r>
              <a:rPr lang="es-AR" sz="1600" dirty="0" smtClean="0"/>
              <a:t>Indicadores</a:t>
            </a:r>
          </a:p>
          <a:p>
            <a:endParaRPr lang="es-AR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07904" y="3068960"/>
            <a:ext cx="5009757" cy="318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Administración de Presupuestos y Gastos</a:t>
            </a:r>
          </a:p>
        </p:txBody>
      </p:sp>
      <p:pic>
        <p:nvPicPr>
          <p:cNvPr id="3074" name="Picture 2" descr="闒粀闀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924944"/>
            <a:ext cx="6257900" cy="3048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96752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_tradnl" dirty="0" smtClean="0"/>
              <a:t>Principales Características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/>
          <a:lstStyle/>
          <a:p>
            <a:r>
              <a:rPr lang="es-AR" dirty="0" smtClean="0"/>
              <a:t>Notificaciones</a:t>
            </a:r>
            <a:endParaRPr lang="es-AR" dirty="0"/>
          </a:p>
        </p:txBody>
      </p:sp>
      <p:pic>
        <p:nvPicPr>
          <p:cNvPr id="5122" name="Picture 2" descr="闒粀闀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924944"/>
            <a:ext cx="6082393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1057</Words>
  <Application>Microsoft Office PowerPoint</Application>
  <PresentationFormat>Presentación en pantalla (4:3)</PresentationFormat>
  <Paragraphs>182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46" baseType="lpstr">
      <vt:lpstr>Tema de Office</vt:lpstr>
      <vt:lpstr>Diapositiva 1</vt:lpstr>
      <vt:lpstr>Agenda</vt:lpstr>
      <vt:lpstr>¿Qué es Sirius?</vt:lpstr>
      <vt:lpstr>Objetivos de Sirius</vt:lpstr>
      <vt:lpstr>Objetivos de Sirius</vt:lpstr>
      <vt:lpstr>Principales Características</vt:lpstr>
      <vt:lpstr>Principales Características</vt:lpstr>
      <vt:lpstr>Principales Características</vt:lpstr>
      <vt:lpstr>Principales Características</vt:lpstr>
      <vt:lpstr>Principales Características</vt:lpstr>
      <vt:lpstr>Principales Características</vt:lpstr>
      <vt:lpstr>Diapositiva 12</vt:lpstr>
      <vt:lpstr>Agenda</vt:lpstr>
      <vt:lpstr>Inicio del Proyecto</vt:lpstr>
      <vt:lpstr>Conformación del equipo</vt:lpstr>
      <vt:lpstr>Coordinación del Trabajo</vt:lpstr>
      <vt:lpstr>Elección de Tecnología</vt:lpstr>
      <vt:lpstr>Elección de las Herramientas</vt:lpstr>
      <vt:lpstr>Análisis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  <vt:lpstr>¿Qué es Sirius?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Delfino, Pablo</dc:creator>
  <cp:lastModifiedBy>Pablo Delfino</cp:lastModifiedBy>
  <cp:revision>33</cp:revision>
  <dcterms:created xsi:type="dcterms:W3CDTF">2011-10-10T14:21:44Z</dcterms:created>
  <dcterms:modified xsi:type="dcterms:W3CDTF">2011-10-10T18:58:30Z</dcterms:modified>
</cp:coreProperties>
</file>