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302" r:id="rId13"/>
    <p:sldId id="267" r:id="rId14"/>
    <p:sldId id="268" r:id="rId15"/>
    <p:sldId id="269" r:id="rId16"/>
    <p:sldId id="270" r:id="rId17"/>
    <p:sldId id="298" r:id="rId18"/>
    <p:sldId id="299" r:id="rId19"/>
    <p:sldId id="301" r:id="rId20"/>
    <p:sldId id="30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3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10/10/2011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Principales Características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Generación de reportes</a:t>
            </a:r>
            <a:endParaRPr lang="es-A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068960"/>
            <a:ext cx="707777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Principales Características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Gestión de usuarios</a:t>
            </a:r>
            <a:endParaRPr lang="es-AR" dirty="0" smtClean="0"/>
          </a:p>
          <a:p>
            <a:pPr lvl="1" fontAlgn="base"/>
            <a:r>
              <a:rPr lang="es-ES_tradnl" sz="1600" dirty="0" smtClean="0"/>
              <a:t>Distintos perfiles de usuario</a:t>
            </a:r>
            <a:endParaRPr lang="es-AR" sz="1600" dirty="0" smtClean="0"/>
          </a:p>
          <a:p>
            <a:pPr lvl="1" fontAlgn="base"/>
            <a:r>
              <a:rPr lang="es-ES_tradnl" sz="1600" dirty="0" smtClean="0"/>
              <a:t>Roles</a:t>
            </a:r>
            <a:endParaRPr lang="es-AR" sz="1600" dirty="0" smtClean="0"/>
          </a:p>
          <a:p>
            <a:pPr lvl="1" fontAlgn="base"/>
            <a:r>
              <a:rPr lang="es-AR" sz="1600" dirty="0" smtClean="0"/>
              <a:t>Accesos</a:t>
            </a:r>
            <a:endParaRPr lang="es-AR" sz="1600" dirty="0" smtClean="0"/>
          </a:p>
          <a:p>
            <a:endParaRPr lang="es-A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068960"/>
            <a:ext cx="4824536" cy="326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es-ES_tradnl" dirty="0" smtClean="0"/>
              <a:t>Presentación de Funcionalidad</a:t>
            </a:r>
            <a:endParaRPr lang="es-A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AR" smtClean="0"/>
              <a:t>Agenda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Inicio del Proyecto</a:t>
            </a:r>
          </a:p>
          <a:p>
            <a:r>
              <a:rPr lang="es-AR" dirty="0" smtClean="0"/>
              <a:t>Organización del Equipo</a:t>
            </a:r>
          </a:p>
          <a:p>
            <a:r>
              <a:rPr lang="es-AR" dirty="0" smtClean="0"/>
              <a:t>Análisis</a:t>
            </a:r>
          </a:p>
          <a:p>
            <a:r>
              <a:rPr lang="es-AR" dirty="0" smtClean="0"/>
              <a:t>Elección de Tecnología</a:t>
            </a:r>
          </a:p>
          <a:p>
            <a:r>
              <a:rPr lang="es-AR" dirty="0" smtClean="0"/>
              <a:t>Esfuerzo</a:t>
            </a:r>
          </a:p>
          <a:p>
            <a:r>
              <a:rPr lang="es-AR" dirty="0" smtClean="0"/>
              <a:t>Testing</a:t>
            </a:r>
          </a:p>
          <a:p>
            <a:r>
              <a:rPr lang="es-AR" dirty="0" smtClean="0"/>
              <a:t>Costos</a:t>
            </a:r>
          </a:p>
          <a:p>
            <a:r>
              <a:rPr lang="es-AR" dirty="0" smtClean="0"/>
              <a:t>Conclusiones</a:t>
            </a:r>
          </a:p>
          <a:p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Inicio del Proyecto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endParaRPr lang="es-AR" dirty="0" smtClean="0"/>
          </a:p>
          <a:p>
            <a:r>
              <a:rPr lang="es-AR" dirty="0" smtClean="0"/>
              <a:t>Fecha de Inicio: 18/08/2010</a:t>
            </a:r>
          </a:p>
          <a:p>
            <a:endParaRPr lang="es-AR" dirty="0" smtClean="0"/>
          </a:p>
          <a:p>
            <a:r>
              <a:rPr lang="es-AR" dirty="0" smtClean="0"/>
              <a:t>Relevamiento junto al cliente (SAHDES)</a:t>
            </a:r>
          </a:p>
          <a:p>
            <a:endParaRPr lang="es-AR" dirty="0" smtClean="0"/>
          </a:p>
          <a:p>
            <a:r>
              <a:rPr lang="es-AR" dirty="0" smtClean="0"/>
              <a:t>Entrevistas abiertas 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Conformación del equipo</a:t>
            </a:r>
            <a:endParaRPr lang="es-AR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683568" y="2276872"/>
          <a:ext cx="7920881" cy="3960439"/>
        </p:xfrm>
        <a:graphic>
          <a:graphicData uri="http://schemas.openxmlformats.org/drawingml/2006/table">
            <a:tbl>
              <a:tblPr bandCol="1"/>
              <a:tblGrid>
                <a:gridCol w="846957"/>
                <a:gridCol w="875325"/>
                <a:gridCol w="875325"/>
                <a:gridCol w="868841"/>
                <a:gridCol w="868841"/>
                <a:gridCol w="959616"/>
                <a:gridCol w="1021213"/>
                <a:gridCol w="1021213"/>
                <a:gridCol w="583550"/>
              </a:tblGrid>
              <a:tr h="26402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dirty="0">
                          <a:latin typeface="Times New Roman"/>
                          <a:ea typeface="Batang"/>
                        </a:rPr>
                        <a:t>Nombre y Apellido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dirty="0">
                          <a:latin typeface="Times New Roman"/>
                          <a:ea typeface="Batang"/>
                        </a:rPr>
                        <a:t>Rol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52805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>
                          <a:latin typeface="Times New Roman"/>
                          <a:ea typeface="Batang"/>
                        </a:rPr>
                        <a:t>Líder de Proyecto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>
                          <a:latin typeface="Times New Roman"/>
                          <a:ea typeface="Batang"/>
                        </a:rPr>
                        <a:t>Referente Técnico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dirty="0">
                          <a:latin typeface="Times New Roman"/>
                          <a:ea typeface="Batang"/>
                        </a:rPr>
                        <a:t>Referente Funcional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latin typeface="Times New Roman"/>
                          <a:ea typeface="Batang"/>
                        </a:rPr>
                        <a:t>Arquitecto Software</a:t>
                      </a:r>
                      <a:endParaRPr lang="es-AR" sz="1200" dirty="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dirty="0">
                          <a:latin typeface="Times New Roman"/>
                          <a:ea typeface="Batang"/>
                        </a:rPr>
                        <a:t>Referente de Testing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>
                          <a:latin typeface="Times New Roman"/>
                          <a:ea typeface="Batang"/>
                        </a:rPr>
                        <a:t>Analista Funcional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>
                          <a:latin typeface="Times New Roman"/>
                          <a:ea typeface="Batang"/>
                        </a:rPr>
                        <a:t>Desarrollador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>
                          <a:latin typeface="Times New Roman"/>
                          <a:ea typeface="Batang"/>
                        </a:rPr>
                        <a:t>Tester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latin typeface="Times New Roman"/>
                          <a:ea typeface="Batang"/>
                        </a:rPr>
                        <a:t>Pablo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latin typeface="Times New Roman"/>
                          <a:ea typeface="Batang"/>
                        </a:rPr>
                        <a:t>Nicolás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latin typeface="Times New Roman"/>
                          <a:ea typeface="Batang"/>
                        </a:rPr>
                        <a:t>Delfino </a:t>
                      </a:r>
                      <a:endParaRPr lang="es-AR" sz="1200" dirty="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>
                          <a:latin typeface="Times New Roman"/>
                          <a:ea typeface="Batang"/>
                        </a:rPr>
                        <a:t>X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dirty="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dirty="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dirty="0">
                          <a:latin typeface="Times New Roman"/>
                          <a:ea typeface="Batang"/>
                        </a:rPr>
                        <a:t>X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>
                          <a:latin typeface="Times New Roman"/>
                          <a:ea typeface="Batang"/>
                        </a:rPr>
                        <a:t>X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>
                          <a:latin typeface="Times New Roman"/>
                          <a:ea typeface="Batang"/>
                        </a:rPr>
                        <a:t>X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dirty="0">
                          <a:latin typeface="Times New Roman"/>
                          <a:ea typeface="Batang"/>
                        </a:rPr>
                        <a:t>Pedro </a:t>
                      </a:r>
                      <a:endParaRPr lang="es-AR" sz="1200" dirty="0" smtClean="0">
                        <a:latin typeface="Times New Roman"/>
                        <a:ea typeface="Batang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latin typeface="Times New Roman"/>
                          <a:ea typeface="Batang"/>
                        </a:rPr>
                        <a:t>Honorio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latin typeface="Times New Roman"/>
                          <a:ea typeface="Batang"/>
                        </a:rPr>
                        <a:t>Molina</a:t>
                      </a:r>
                      <a:endParaRPr lang="es-AR" sz="1200" dirty="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>
                          <a:latin typeface="Times New Roman"/>
                          <a:ea typeface="Batang"/>
                        </a:rPr>
                        <a:t>X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dirty="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>
                          <a:latin typeface="Times New Roman"/>
                          <a:ea typeface="Batang"/>
                        </a:rPr>
                        <a:t>X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dirty="0">
                          <a:latin typeface="Times New Roman"/>
                          <a:ea typeface="Batang"/>
                        </a:rPr>
                        <a:t>X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>
                          <a:latin typeface="Times New Roman"/>
                          <a:ea typeface="Batang"/>
                        </a:rPr>
                        <a:t>X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dirty="0">
                          <a:latin typeface="Times New Roman"/>
                          <a:ea typeface="Batang"/>
                        </a:rPr>
                        <a:t>Claudio </a:t>
                      </a:r>
                      <a:endParaRPr lang="es-AR" sz="1200" dirty="0" smtClean="0">
                        <a:latin typeface="Times New Roman"/>
                        <a:ea typeface="Batang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dirty="0" err="1" smtClean="0">
                          <a:latin typeface="Times New Roman"/>
                          <a:ea typeface="Batang"/>
                        </a:rPr>
                        <a:t>Lodeiro</a:t>
                      </a:r>
                      <a:r>
                        <a:rPr lang="es-AR" sz="1200" dirty="0" smtClean="0">
                          <a:latin typeface="Times New Roman"/>
                          <a:ea typeface="Batang"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latin typeface="Times New Roman"/>
                          <a:ea typeface="Batang"/>
                        </a:rPr>
                        <a:t>Castro</a:t>
                      </a:r>
                      <a:endParaRPr lang="es-AR" sz="1200" dirty="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>
                          <a:latin typeface="Times New Roman"/>
                          <a:ea typeface="Batang"/>
                        </a:rPr>
                        <a:t>X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dirty="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dirty="0">
                          <a:latin typeface="Times New Roman"/>
                          <a:ea typeface="Batang"/>
                        </a:rPr>
                        <a:t>X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>
                          <a:latin typeface="Times New Roman"/>
                          <a:ea typeface="Batang"/>
                        </a:rPr>
                        <a:t>X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dirty="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dirty="0">
                          <a:latin typeface="Times New Roman"/>
                          <a:ea typeface="Batang"/>
                        </a:rPr>
                        <a:t>X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dirty="0">
                          <a:latin typeface="Times New Roman"/>
                          <a:ea typeface="Batang"/>
                        </a:rPr>
                        <a:t>Julián </a:t>
                      </a:r>
                      <a:endParaRPr lang="es-AR" sz="1200" dirty="0" smtClean="0">
                        <a:latin typeface="Times New Roman"/>
                        <a:ea typeface="Batang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latin typeface="Times New Roman"/>
                          <a:ea typeface="Batang"/>
                        </a:rPr>
                        <a:t>Ignacio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latin typeface="Times New Roman"/>
                          <a:ea typeface="Batang"/>
                        </a:rPr>
                        <a:t>Martínez</a:t>
                      </a:r>
                      <a:endParaRPr lang="es-AR" sz="1200" dirty="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dirty="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dirty="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dirty="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dirty="0">
                          <a:latin typeface="Times New Roman"/>
                          <a:ea typeface="Batang"/>
                        </a:rPr>
                        <a:t>X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dirty="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dirty="0">
                          <a:latin typeface="Times New Roman"/>
                          <a:ea typeface="Batang"/>
                        </a:rPr>
                        <a:t>X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dirty="0">
                          <a:latin typeface="Times New Roman"/>
                          <a:ea typeface="Batang"/>
                        </a:rPr>
                        <a:t>X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dirty="0">
                          <a:latin typeface="Times New Roman"/>
                          <a:ea typeface="Batang"/>
                        </a:rPr>
                        <a:t>X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Coordinación del Trabajo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Comunicación del Equipo:</a:t>
            </a:r>
          </a:p>
          <a:p>
            <a:pPr lvl="1"/>
            <a:r>
              <a:rPr lang="es-AR" dirty="0" smtClean="0"/>
              <a:t>Reuniones semanales presenciales</a:t>
            </a:r>
          </a:p>
          <a:p>
            <a:pPr lvl="1"/>
            <a:r>
              <a:rPr lang="es-ES_tradnl" dirty="0" smtClean="0"/>
              <a:t>Reuniones vía </a:t>
            </a:r>
            <a:r>
              <a:rPr lang="es-ES_tradnl" dirty="0" err="1" smtClean="0"/>
              <a:t>Skype</a:t>
            </a:r>
            <a:r>
              <a:rPr lang="es-ES_tradnl" dirty="0" smtClean="0"/>
              <a:t> / </a:t>
            </a:r>
            <a:r>
              <a:rPr lang="es-ES_tradnl" dirty="0" err="1" smtClean="0"/>
              <a:t>FaceTime</a:t>
            </a:r>
            <a:endParaRPr lang="es-AR" dirty="0" smtClean="0"/>
          </a:p>
          <a:p>
            <a:pPr lvl="1"/>
            <a:r>
              <a:rPr lang="es-AR" dirty="0" smtClean="0"/>
              <a:t>Grupo de Mail (</a:t>
            </a:r>
            <a:r>
              <a:rPr lang="es-AR" dirty="0" err="1" smtClean="0"/>
              <a:t>Gmail</a:t>
            </a:r>
            <a:r>
              <a:rPr lang="es-AR" dirty="0" smtClean="0"/>
              <a:t>)</a:t>
            </a:r>
          </a:p>
          <a:p>
            <a:pPr lvl="1"/>
            <a:r>
              <a:rPr lang="es-AR" dirty="0" smtClean="0"/>
              <a:t>Coordinación de documentos y fuentes vía SVN (Google </a:t>
            </a:r>
            <a:r>
              <a:rPr lang="es-AR" dirty="0" err="1" smtClean="0"/>
              <a:t>Code</a:t>
            </a:r>
            <a:r>
              <a:rPr lang="es-AR" dirty="0" smtClean="0"/>
              <a:t>).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Elección de Tecnología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Desarrollo en base a conocimientos del equipo y tecnologías probadas:</a:t>
            </a:r>
          </a:p>
          <a:p>
            <a:pPr lvl="1"/>
            <a:r>
              <a:rPr lang="es-AR" dirty="0" smtClean="0"/>
              <a:t>Java</a:t>
            </a:r>
          </a:p>
          <a:p>
            <a:pPr lvl="1"/>
            <a:r>
              <a:rPr lang="es-AR" dirty="0" err="1" smtClean="0"/>
              <a:t>Struts</a:t>
            </a:r>
            <a:r>
              <a:rPr lang="es-AR" dirty="0" smtClean="0"/>
              <a:t>, Spring, </a:t>
            </a:r>
            <a:r>
              <a:rPr lang="es-AR" dirty="0" err="1" smtClean="0"/>
              <a:t>JQuery</a:t>
            </a:r>
            <a:r>
              <a:rPr lang="es-AR" dirty="0" smtClean="0"/>
              <a:t>, </a:t>
            </a:r>
            <a:r>
              <a:rPr lang="es-AR" dirty="0" err="1" smtClean="0"/>
              <a:t>Hibernate</a:t>
            </a:r>
            <a:r>
              <a:rPr lang="es-AR" dirty="0" smtClean="0"/>
              <a:t>, </a:t>
            </a:r>
            <a:r>
              <a:rPr lang="es-AR" dirty="0" err="1" smtClean="0"/>
              <a:t>DynamicJasper</a:t>
            </a:r>
            <a:endParaRPr lang="es-AR" dirty="0" smtClean="0"/>
          </a:p>
          <a:p>
            <a:pPr lvl="1"/>
            <a:r>
              <a:rPr lang="es-AR" dirty="0" err="1" smtClean="0"/>
              <a:t>MySQL</a:t>
            </a:r>
            <a:endParaRPr lang="es-AR" dirty="0" smtClean="0"/>
          </a:p>
          <a:p>
            <a:pPr lvl="1"/>
            <a:endParaRPr lang="es-AR" sz="1500" dirty="0" smtClean="0"/>
          </a:p>
          <a:p>
            <a:r>
              <a:rPr lang="es-AR" dirty="0" smtClean="0"/>
              <a:t>Arquitectura:</a:t>
            </a:r>
          </a:p>
          <a:p>
            <a:pPr lvl="1"/>
            <a:r>
              <a:rPr lang="es-AR" dirty="0" smtClean="0"/>
              <a:t>MVC</a:t>
            </a:r>
          </a:p>
          <a:p>
            <a:pPr lvl="1"/>
            <a:r>
              <a:rPr lang="es-AR" dirty="0" smtClean="0"/>
              <a:t>Modelo de 3 Capas</a:t>
            </a:r>
          </a:p>
          <a:p>
            <a:pPr lvl="1"/>
            <a:r>
              <a:rPr lang="es-AR" dirty="0" smtClean="0"/>
              <a:t>AOP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Elección de las Herramientas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>
            <a:normAutofit/>
          </a:bodyPr>
          <a:lstStyle/>
          <a:p>
            <a:r>
              <a:rPr lang="es-AR" dirty="0" smtClean="0"/>
              <a:t>Eclipse</a:t>
            </a:r>
          </a:p>
          <a:p>
            <a:r>
              <a:rPr lang="es-ES_tradnl" dirty="0" err="1" smtClean="0"/>
              <a:t>Tortoisse</a:t>
            </a:r>
            <a:r>
              <a:rPr lang="es-ES_tradnl" dirty="0" smtClean="0"/>
              <a:t> SVN</a:t>
            </a:r>
          </a:p>
          <a:p>
            <a:r>
              <a:rPr lang="es-ES_tradnl" dirty="0" smtClean="0"/>
              <a:t>SQL Manager</a:t>
            </a:r>
            <a:endParaRPr lang="es-AR" dirty="0" smtClean="0"/>
          </a:p>
          <a:p>
            <a:r>
              <a:rPr lang="es-ES_tradnl" dirty="0" smtClean="0"/>
              <a:t>Enterprise </a:t>
            </a:r>
            <a:r>
              <a:rPr lang="es-ES_tradnl" dirty="0" err="1" smtClean="0"/>
              <a:t>Architect</a:t>
            </a:r>
            <a:endParaRPr lang="es-ES_tradnl" dirty="0" smtClean="0"/>
          </a:p>
          <a:p>
            <a:r>
              <a:rPr lang="es-ES_tradnl" dirty="0" smtClean="0"/>
              <a:t>Trac</a:t>
            </a:r>
          </a:p>
          <a:p>
            <a:r>
              <a:rPr lang="es-ES_tradnl" dirty="0" err="1" smtClean="0"/>
              <a:t>Balsamiq</a:t>
            </a:r>
            <a:r>
              <a:rPr lang="es-ES_tradnl" dirty="0" smtClean="0"/>
              <a:t> </a:t>
            </a:r>
            <a:r>
              <a:rPr lang="es-ES_tradnl" dirty="0" err="1" smtClean="0"/>
              <a:t>Mockups</a:t>
            </a: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ES_tradnl" dirty="0" smtClean="0"/>
              <a:t>¿Qué es Sirius?</a:t>
            </a:r>
          </a:p>
          <a:p>
            <a:r>
              <a:rPr lang="es-ES_tradnl" dirty="0" smtClean="0"/>
              <a:t>Objetivos de Sirius</a:t>
            </a:r>
          </a:p>
          <a:p>
            <a:r>
              <a:rPr lang="es-ES_tradnl" dirty="0" smtClean="0"/>
              <a:t>Principales Características</a:t>
            </a:r>
          </a:p>
          <a:p>
            <a:r>
              <a:rPr lang="es-ES_tradnl" dirty="0" smtClean="0"/>
              <a:t>Demostración de Funcionalidad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Elección de Metodología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pPr algn="ctr">
              <a:buNone/>
            </a:pPr>
            <a:r>
              <a:rPr lang="es-ES_tradnl" dirty="0" smtClean="0"/>
              <a:t>Metodología de desarrollo en cascada</a:t>
            </a:r>
            <a:endParaRPr lang="es-AR" dirty="0"/>
          </a:p>
        </p:txBody>
      </p:sp>
      <p:graphicFrame>
        <p:nvGraphicFramePr>
          <p:cNvPr id="56322" name="Object 9"/>
          <p:cNvGraphicFramePr>
            <a:graphicFrameLocks noChangeAspect="1"/>
          </p:cNvGraphicFramePr>
          <p:nvPr/>
        </p:nvGraphicFramePr>
        <p:xfrm>
          <a:off x="2411760" y="2996952"/>
          <a:ext cx="4724400" cy="3268663"/>
        </p:xfrm>
        <a:graphic>
          <a:graphicData uri="http://schemas.openxmlformats.org/presentationml/2006/ole">
            <p:oleObj spid="_x0000_s56322" name="Imagen de mapa de bits" r:id="rId3" imgW="4142857" imgH="2866667" progId="PBrush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Resultados Relevamiento</a:t>
            </a:r>
            <a:endParaRPr lang="es-A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Esfuerzo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Desarrollo</a:t>
            </a:r>
            <a:endParaRPr lang="es-A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Esfuerzo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Testing</a:t>
            </a:r>
            <a:endParaRPr lang="es-A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Resultados Esfuerzo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Fecha de entrega estimada: 28/08/2011</a:t>
            </a:r>
          </a:p>
          <a:p>
            <a:endParaRPr lang="es-ES_tradnl" dirty="0" smtClean="0"/>
          </a:p>
          <a:p>
            <a:r>
              <a:rPr lang="es-ES_tradnl" dirty="0" smtClean="0"/>
              <a:t>Fecha de entrega real: 27/07/2011</a:t>
            </a:r>
            <a:endParaRPr lang="es-A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Resultados Esfuerzo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AR" dirty="0" smtClean="0"/>
              <a:t>Desvíos:</a:t>
            </a:r>
          </a:p>
          <a:p>
            <a:pPr>
              <a:lnSpc>
                <a:spcPct val="90000"/>
              </a:lnSpc>
              <a:buNone/>
            </a:pPr>
            <a:endParaRPr lang="es-AR" dirty="0" smtClean="0"/>
          </a:p>
          <a:p>
            <a:pPr>
              <a:lnSpc>
                <a:spcPct val="90000"/>
              </a:lnSpc>
              <a:buNone/>
            </a:pPr>
            <a:r>
              <a:rPr lang="es-AR" dirty="0" smtClean="0"/>
              <a:t>	….</a:t>
            </a:r>
          </a:p>
          <a:p>
            <a:pPr>
              <a:lnSpc>
                <a:spcPct val="90000"/>
              </a:lnSpc>
              <a:buNone/>
            </a:pPr>
            <a:endParaRPr lang="es-AR" dirty="0" smtClean="0"/>
          </a:p>
          <a:p>
            <a:pPr>
              <a:lnSpc>
                <a:spcPct val="90000"/>
              </a:lnSpc>
            </a:pPr>
            <a:r>
              <a:rPr lang="es-AR" dirty="0" smtClean="0"/>
              <a:t>¿Por qué existieron desvíos? </a:t>
            </a:r>
          </a:p>
          <a:p>
            <a:pPr lvl="1">
              <a:lnSpc>
                <a:spcPct val="90000"/>
              </a:lnSpc>
            </a:pPr>
            <a:r>
              <a:rPr lang="es-AR" sz="3200" dirty="0" smtClean="0"/>
              <a:t>Incorrecta estimación de Esfuerzos.</a:t>
            </a:r>
          </a:p>
          <a:p>
            <a:pPr lvl="1">
              <a:lnSpc>
                <a:spcPct val="90000"/>
              </a:lnSpc>
            </a:pPr>
            <a:r>
              <a:rPr lang="es-AR" sz="3200" dirty="0" smtClean="0"/>
              <a:t>Falta de conocimiento del Negocio.</a:t>
            </a:r>
          </a:p>
          <a:p>
            <a:endParaRPr lang="es-AR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Acciones Correctivas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…</a:t>
            </a:r>
            <a:endParaRPr lang="es-A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Testing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pPr>
              <a:buNone/>
            </a:pPr>
            <a:r>
              <a:rPr lang="es-AR" dirty="0" smtClean="0"/>
              <a:t>Tipos de Testing:</a:t>
            </a:r>
          </a:p>
          <a:p>
            <a:pPr>
              <a:buNone/>
            </a:pPr>
            <a:endParaRPr lang="es-AR" dirty="0" smtClean="0"/>
          </a:p>
          <a:p>
            <a:r>
              <a:rPr lang="es-AR" dirty="0" smtClean="0"/>
              <a:t>Test Unitario</a:t>
            </a:r>
          </a:p>
          <a:p>
            <a:r>
              <a:rPr lang="es-AR" dirty="0" smtClean="0"/>
              <a:t>Test Integral</a:t>
            </a:r>
          </a:p>
          <a:p>
            <a:r>
              <a:rPr lang="es-AR" dirty="0" smtClean="0"/>
              <a:t>Test de Aceptación de Usuario</a:t>
            </a:r>
          </a:p>
          <a:p>
            <a:r>
              <a:rPr lang="es-AR" dirty="0" smtClean="0"/>
              <a:t>Test de Concurrencia</a:t>
            </a:r>
          </a:p>
          <a:p>
            <a:r>
              <a:rPr lang="es-AR" dirty="0" smtClean="0"/>
              <a:t>Test de Seguridad</a:t>
            </a:r>
            <a:endParaRPr lang="es-AR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Testing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>
            <a:normAutofit lnSpcReduction="10000"/>
          </a:bodyPr>
          <a:lstStyle/>
          <a:p>
            <a:pPr>
              <a:buNone/>
              <a:defRPr/>
            </a:pPr>
            <a:r>
              <a:rPr lang="es-AR" dirty="0" smtClean="0"/>
              <a:t>Criterios de Aceptación:</a:t>
            </a:r>
          </a:p>
          <a:p>
            <a:pPr>
              <a:buNone/>
              <a:defRPr/>
            </a:pPr>
            <a:endParaRPr lang="es-AR" sz="1600" dirty="0" smtClean="0"/>
          </a:p>
          <a:p>
            <a:pPr>
              <a:defRPr/>
            </a:pPr>
            <a:r>
              <a:rPr lang="es-AR" dirty="0" smtClean="0"/>
              <a:t>Todos los CP testeados no deben poseer defectos con criticidad ALTA.</a:t>
            </a:r>
          </a:p>
          <a:p>
            <a:pPr>
              <a:defRPr/>
            </a:pPr>
            <a:r>
              <a:rPr lang="es-AR" dirty="0" smtClean="0"/>
              <a:t>Posibilidad de existencia de defectos de criticidad MEDIA ó BAJA, siempre y cuando no impacte en la calidad de implementación.</a:t>
            </a:r>
          </a:p>
          <a:p>
            <a:pPr>
              <a:defRPr/>
            </a:pPr>
            <a:r>
              <a:rPr lang="es-AR" dirty="0" smtClean="0"/>
              <a:t>Mínimo 3 ciclos de Testing completos y cerrados.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Testing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Casos de Prueba</a:t>
            </a:r>
            <a:endParaRPr lang="es-A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Costos del Proyecto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Esfuerzo Solicitudes de Cambio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Conclusiones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…</a:t>
            </a:r>
            <a:endParaRPr lang="es-A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Lecciones Aprendidas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…</a:t>
            </a:r>
            <a:endParaRPr lang="es-A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Objetivos de Sirius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>
            <a:normAutofit/>
          </a:bodyPr>
          <a:lstStyle/>
          <a:p>
            <a:r>
              <a:rPr lang="es-AR" dirty="0" smtClean="0"/>
              <a:t>Los objetivos de Sirius surgen del análisis de los requerimientos y necesidades detectadas durante el proceso de elicitación junto a los usuarios finales.</a:t>
            </a:r>
          </a:p>
        </p:txBody>
      </p:sp>
      <p:sp>
        <p:nvSpPr>
          <p:cNvPr id="5" name="7 CuadroTexto"/>
          <p:cNvSpPr txBox="1">
            <a:spLocks noChangeArrowheads="1"/>
          </p:cNvSpPr>
          <p:nvPr/>
        </p:nvSpPr>
        <p:spPr bwMode="auto">
          <a:xfrm>
            <a:off x="899592" y="4437112"/>
            <a:ext cx="2819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Que </a:t>
            </a:r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dicen </a:t>
            </a:r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los usuarios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6" name="3 CuadroTexto"/>
          <p:cNvSpPr txBox="1">
            <a:spLocks noChangeArrowheads="1"/>
          </p:cNvSpPr>
          <p:nvPr/>
        </p:nvSpPr>
        <p:spPr bwMode="auto">
          <a:xfrm>
            <a:off x="1403648" y="4941168"/>
            <a:ext cx="633670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“</a:t>
            </a: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Para </a:t>
            </a: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la administración de los proyectos </a:t>
            </a: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estamos </a:t>
            </a: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utilizando un  Excel extensivo y casi </a:t>
            </a: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inmanejable…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”</a:t>
            </a:r>
          </a:p>
          <a:p>
            <a:pPr>
              <a:defRPr/>
            </a:pP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“No podemos saber </a:t>
            </a: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fácilmente cuando se </a:t>
            </a: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esta </a:t>
            </a: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excediendo lo presupuestado ni en que tarea se sobre </a:t>
            </a: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presupuesto…”</a:t>
            </a: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Objetivos de Sirius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>
            <a:normAutofit fontScale="85000" lnSpcReduction="10000"/>
          </a:bodyPr>
          <a:lstStyle/>
          <a:p>
            <a:r>
              <a:rPr lang="es-AR" dirty="0" smtClean="0"/>
              <a:t>Simple</a:t>
            </a:r>
          </a:p>
          <a:p>
            <a:pPr>
              <a:buNone/>
            </a:pPr>
            <a:r>
              <a:rPr lang="es-ES" sz="1900" dirty="0" smtClean="0">
                <a:solidFill>
                  <a:srgbClr val="595959"/>
                </a:solidFill>
              </a:rPr>
              <a:t>Sencillez en la instalación, configuración y </a:t>
            </a:r>
            <a:r>
              <a:rPr lang="es-ES" sz="1900" dirty="0" smtClean="0">
                <a:solidFill>
                  <a:srgbClr val="595959"/>
                </a:solidFill>
              </a:rPr>
              <a:t>uso del </a:t>
            </a:r>
            <a:r>
              <a:rPr lang="es-ES" sz="1900" dirty="0" smtClean="0">
                <a:solidFill>
                  <a:srgbClr val="595959"/>
                </a:solidFill>
              </a:rPr>
              <a:t>sistema</a:t>
            </a:r>
          </a:p>
          <a:p>
            <a:r>
              <a:rPr lang="es-ES_tradnl" dirty="0" smtClean="0"/>
              <a:t>Escalable</a:t>
            </a:r>
          </a:p>
          <a:p>
            <a:pPr>
              <a:buNone/>
            </a:pPr>
            <a:r>
              <a:rPr lang="es-ES" sz="1900" dirty="0" smtClean="0">
                <a:solidFill>
                  <a:srgbClr val="595959"/>
                </a:solidFill>
              </a:rPr>
              <a:t>Posibilidad de crecer junto con la </a:t>
            </a:r>
            <a:r>
              <a:rPr lang="es-ES" sz="1900" dirty="0" smtClean="0">
                <a:solidFill>
                  <a:srgbClr val="595959"/>
                </a:solidFill>
              </a:rPr>
              <a:t>organización</a:t>
            </a:r>
            <a:endParaRPr lang="es-ES_tradnl" sz="1900" dirty="0" smtClean="0"/>
          </a:p>
          <a:p>
            <a:r>
              <a:rPr lang="es-ES_tradnl" dirty="0" smtClean="0"/>
              <a:t>Flexible</a:t>
            </a:r>
          </a:p>
          <a:p>
            <a:pPr>
              <a:buNone/>
            </a:pPr>
            <a:r>
              <a:rPr lang="es-ES" sz="1900" dirty="0" smtClean="0">
                <a:solidFill>
                  <a:srgbClr val="595959"/>
                </a:solidFill>
              </a:rPr>
              <a:t>Capacidad de adaptarse a los distintos escenarios del negocio</a:t>
            </a:r>
          </a:p>
          <a:p>
            <a:r>
              <a:rPr lang="es-ES_tradnl" dirty="0" smtClean="0"/>
              <a:t>Único</a:t>
            </a:r>
          </a:p>
          <a:p>
            <a:pPr>
              <a:buNone/>
            </a:pPr>
            <a:r>
              <a:rPr lang="es-ES_tradnl" sz="1900" dirty="0" smtClean="0">
                <a:solidFill>
                  <a:srgbClr val="595959"/>
                </a:solidFill>
              </a:rPr>
              <a:t>No existen sistemas en el mercado orientados específicamente a la gestión de Proyectos</a:t>
            </a:r>
          </a:p>
          <a:p>
            <a:pPr>
              <a:buNone/>
            </a:pPr>
            <a:r>
              <a:rPr lang="es-ES_tradnl" sz="1900" dirty="0" smtClean="0">
                <a:solidFill>
                  <a:srgbClr val="595959"/>
                </a:solidFill>
              </a:rPr>
              <a:t>ONG</a:t>
            </a:r>
          </a:p>
          <a:p>
            <a:r>
              <a:rPr lang="es-ES_tradnl" dirty="0" smtClean="0"/>
              <a:t>Open </a:t>
            </a:r>
            <a:r>
              <a:rPr lang="es-ES_tradnl" dirty="0" err="1" smtClean="0"/>
              <a:t>Source</a:t>
            </a:r>
            <a:endParaRPr lang="es-ES_tradnl" dirty="0" smtClean="0"/>
          </a:p>
          <a:p>
            <a:pPr>
              <a:buNone/>
            </a:pPr>
            <a:r>
              <a:rPr lang="es-ES_tradnl" sz="1900" dirty="0" smtClean="0">
                <a:solidFill>
                  <a:srgbClr val="595959"/>
                </a:solidFill>
              </a:rPr>
              <a:t>Desarrollado utilizando ultimas tecnologías de código abierto del mercado </a:t>
            </a:r>
          </a:p>
          <a:p>
            <a:pPr>
              <a:buNone/>
            </a:pPr>
            <a:r>
              <a:rPr lang="es-ES_tradnl" sz="1900" dirty="0" smtClean="0">
                <a:solidFill>
                  <a:srgbClr val="595959"/>
                </a:solidFill>
              </a:rPr>
              <a:t> </a:t>
            </a:r>
            <a:endParaRPr lang="es-AR" sz="1900" dirty="0" smtClean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Principales Características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Proyectos ONG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780928"/>
            <a:ext cx="6525755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Principales Características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>
            <a:normAutofit/>
          </a:bodyPr>
          <a:lstStyle/>
          <a:p>
            <a:r>
              <a:rPr lang="es-AR" dirty="0" smtClean="0"/>
              <a:t>Administración de:</a:t>
            </a:r>
          </a:p>
          <a:p>
            <a:pPr lvl="1" fontAlgn="base"/>
            <a:r>
              <a:rPr lang="es-ES_tradnl" sz="1600" dirty="0" smtClean="0"/>
              <a:t>Proyectos</a:t>
            </a:r>
            <a:endParaRPr lang="es-AR" sz="1600" dirty="0" smtClean="0"/>
          </a:p>
          <a:p>
            <a:pPr lvl="1" fontAlgn="base"/>
            <a:r>
              <a:rPr lang="es-AR" sz="1600" dirty="0" smtClean="0"/>
              <a:t>Objetivos </a:t>
            </a:r>
            <a:r>
              <a:rPr lang="es-AR" sz="1600" dirty="0" smtClean="0"/>
              <a:t>específicos</a:t>
            </a:r>
          </a:p>
          <a:p>
            <a:pPr lvl="1" fontAlgn="base"/>
            <a:r>
              <a:rPr lang="es-AR" sz="1600" dirty="0" smtClean="0"/>
              <a:t>Objetivos generales</a:t>
            </a:r>
          </a:p>
          <a:p>
            <a:pPr lvl="1" fontAlgn="base"/>
            <a:r>
              <a:rPr lang="es-AR" sz="1600" dirty="0" smtClean="0"/>
              <a:t>Metas</a:t>
            </a:r>
          </a:p>
          <a:p>
            <a:pPr lvl="1" fontAlgn="base"/>
            <a:r>
              <a:rPr lang="es-AR" sz="1600" dirty="0" smtClean="0"/>
              <a:t>Actividades</a:t>
            </a:r>
          </a:p>
          <a:p>
            <a:pPr lvl="1" fontAlgn="base"/>
            <a:r>
              <a:rPr lang="es-AR" sz="1600" dirty="0" smtClean="0"/>
              <a:t>Asignaciones de personal</a:t>
            </a:r>
          </a:p>
          <a:p>
            <a:pPr lvl="1" fontAlgn="base"/>
            <a:r>
              <a:rPr lang="es-AR" sz="1600" dirty="0" smtClean="0"/>
              <a:t>Indicadores</a:t>
            </a:r>
          </a:p>
          <a:p>
            <a:endParaRPr lang="es-AR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068960"/>
            <a:ext cx="5009757" cy="318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Principales Características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Administración de Presupuestos y Gastos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996952"/>
            <a:ext cx="6700614" cy="320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Principales Características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Notificaciones</a:t>
            </a:r>
            <a:endParaRPr lang="es-AR" dirty="0"/>
          </a:p>
        </p:txBody>
      </p:sp>
      <p:pic>
        <p:nvPicPr>
          <p:cNvPr id="5122" name="Picture 2" descr="闒粀闀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924944"/>
            <a:ext cx="6082393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877</Words>
  <Application>Microsoft Office PowerPoint</Application>
  <PresentationFormat>Presentación en pantalla (4:3)</PresentationFormat>
  <Paragraphs>198</Paragraphs>
  <Slides>46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48" baseType="lpstr">
      <vt:lpstr>Tema de Office</vt:lpstr>
      <vt:lpstr>Imagen de mapa de bits</vt:lpstr>
      <vt:lpstr>Diapositiva 1</vt:lpstr>
      <vt:lpstr>Agenda</vt:lpstr>
      <vt:lpstr>¿Qué es Sirius?</vt:lpstr>
      <vt:lpstr>Objetivos de Sirius</vt:lpstr>
      <vt:lpstr>Objetivos de Sirius</vt:lpstr>
      <vt:lpstr>Principales Características</vt:lpstr>
      <vt:lpstr>Principales Características</vt:lpstr>
      <vt:lpstr>Principales Características</vt:lpstr>
      <vt:lpstr>Principales Características</vt:lpstr>
      <vt:lpstr>Principales Características</vt:lpstr>
      <vt:lpstr>Principales Características</vt:lpstr>
      <vt:lpstr>Presentación de Funcionalidad</vt:lpstr>
      <vt:lpstr>Diapositiva 13</vt:lpstr>
      <vt:lpstr>Agenda</vt:lpstr>
      <vt:lpstr>Inicio del Proyecto</vt:lpstr>
      <vt:lpstr>Conformación del equipo</vt:lpstr>
      <vt:lpstr>Coordinación del Trabajo</vt:lpstr>
      <vt:lpstr>Elección de Tecnología</vt:lpstr>
      <vt:lpstr>Elección de las Herramientas</vt:lpstr>
      <vt:lpstr>Elección de Metodología</vt:lpstr>
      <vt:lpstr>Resultados Relevamiento</vt:lpstr>
      <vt:lpstr>Esfuerzo</vt:lpstr>
      <vt:lpstr>Esfuerzo</vt:lpstr>
      <vt:lpstr>Resultados Esfuerzo</vt:lpstr>
      <vt:lpstr>Resultados Esfuerzo</vt:lpstr>
      <vt:lpstr>Acciones Correctivas</vt:lpstr>
      <vt:lpstr>Testing</vt:lpstr>
      <vt:lpstr>Testing</vt:lpstr>
      <vt:lpstr>Testing</vt:lpstr>
      <vt:lpstr>Costos del Proyecto</vt:lpstr>
      <vt:lpstr>Esfuerzo Solicitudes de Cambio</vt:lpstr>
      <vt:lpstr>Conclusiones</vt:lpstr>
      <vt:lpstr>Lecciones Aprendidas</vt:lpstr>
      <vt:lpstr>¿Qué es Sirius?</vt:lpstr>
      <vt:lpstr>¿Qué es Sirius?</vt:lpstr>
      <vt:lpstr>¿Qué es Sirius?</vt:lpstr>
      <vt:lpstr>¿Qué es Sirius?</vt:lpstr>
      <vt:lpstr>¿Qué es Sirius?</vt:lpstr>
      <vt:lpstr>¿Qué es Sirius?</vt:lpstr>
      <vt:lpstr>¿Qué es Sirius?</vt:lpstr>
      <vt:lpstr>¿Qué es Sirius?</vt:lpstr>
      <vt:lpstr>¿Qué es Sirius?</vt:lpstr>
      <vt:lpstr>¿Qué es Sirius?</vt:lpstr>
      <vt:lpstr>¿Qué es Sirius?</vt:lpstr>
      <vt:lpstr>¿Qué es Sirius?</vt:lpstr>
      <vt:lpstr>¿Qué es Sirius?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Delfino, Pablo</dc:creator>
  <cp:lastModifiedBy>Pablo Delfino</cp:lastModifiedBy>
  <cp:revision>42</cp:revision>
  <dcterms:created xsi:type="dcterms:W3CDTF">2011-10-10T14:21:44Z</dcterms:created>
  <dcterms:modified xsi:type="dcterms:W3CDTF">2011-10-10T21:26:11Z</dcterms:modified>
</cp:coreProperties>
</file>