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2" r:id="rId13"/>
    <p:sldId id="267" r:id="rId14"/>
    <p:sldId id="268" r:id="rId15"/>
    <p:sldId id="269" r:id="rId16"/>
    <p:sldId id="270" r:id="rId17"/>
    <p:sldId id="298" r:id="rId18"/>
    <p:sldId id="299" r:id="rId19"/>
    <p:sldId id="301" r:id="rId20"/>
    <p:sldId id="300" r:id="rId21"/>
    <p:sldId id="271" r:id="rId22"/>
    <p:sldId id="272" r:id="rId23"/>
    <p:sldId id="304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303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yectos\Antares\Sirius\Documentacion\temp\Estadisticas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yectos\Antares\Sirius\Documentacion\temp\Estadisticas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autoTitleDeleted val="1"/>
    <c:view3D>
      <c:depthPercent val="10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'Horas Incurridas'!$B$1</c:f>
              <c:strCache>
                <c:ptCount val="1"/>
                <c:pt idx="0">
                  <c:v>Horas Estimadas</c:v>
                </c:pt>
              </c:strCache>
            </c:strRef>
          </c:tx>
          <c:dLbls>
            <c:dLbl>
              <c:idx val="0"/>
              <c:layout>
                <c:manualLayout>
                  <c:x val="-2.5462668816040029E-17"/>
                  <c:y val="0.1111111111111111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0.1111111111111111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Incurridas'!$A$2:$A$3</c:f>
              <c:strCache>
                <c:ptCount val="2"/>
                <c:pt idx="0">
                  <c:v>Análisis</c:v>
                </c:pt>
                <c:pt idx="1">
                  <c:v>Diseño</c:v>
                </c:pt>
              </c:strCache>
            </c:strRef>
          </c:cat>
          <c:val>
            <c:numRef>
              <c:f>'Horas Incurridas'!$B$2:$B$3</c:f>
              <c:numCache>
                <c:formatCode>General</c:formatCode>
                <c:ptCount val="2"/>
                <c:pt idx="0">
                  <c:v>704</c:v>
                </c:pt>
                <c:pt idx="1">
                  <c:v>424</c:v>
                </c:pt>
              </c:numCache>
            </c:numRef>
          </c:val>
        </c:ser>
        <c:ser>
          <c:idx val="1"/>
          <c:order val="1"/>
          <c:tx>
            <c:strRef>
              <c:f>'Horas Incurridas'!$C$1</c:f>
              <c:strCache>
                <c:ptCount val="1"/>
                <c:pt idx="0">
                  <c:v>Horas Incurridas</c:v>
                </c:pt>
              </c:strCache>
            </c:strRef>
          </c:tx>
          <c:dLbls>
            <c:dLbl>
              <c:idx val="0"/>
              <c:layout>
                <c:manualLayout>
                  <c:x val="5.5555555555555558E-3"/>
                  <c:y val="0.1111111111111111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8.7962962962963021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Incurridas'!$A$2:$A$3</c:f>
              <c:strCache>
                <c:ptCount val="2"/>
                <c:pt idx="0">
                  <c:v>Análisis</c:v>
                </c:pt>
                <c:pt idx="1">
                  <c:v>Diseño</c:v>
                </c:pt>
              </c:strCache>
            </c:strRef>
          </c:cat>
          <c:val>
            <c:numRef>
              <c:f>'Horas Incurridas'!$C$2:$C$3</c:f>
              <c:numCache>
                <c:formatCode>General</c:formatCode>
                <c:ptCount val="2"/>
                <c:pt idx="0">
                  <c:v>472</c:v>
                </c:pt>
                <c:pt idx="1">
                  <c:v>292</c:v>
                </c:pt>
              </c:numCache>
            </c:numRef>
          </c:val>
        </c:ser>
        <c:shape val="box"/>
        <c:axId val="96839168"/>
        <c:axId val="96840704"/>
        <c:axId val="0"/>
      </c:bar3DChart>
      <c:catAx>
        <c:axId val="96839168"/>
        <c:scaling>
          <c:orientation val="minMax"/>
        </c:scaling>
        <c:axPos val="b"/>
        <c:majorTickMark val="none"/>
        <c:tickLblPos val="nextTo"/>
        <c:crossAx val="96840704"/>
        <c:crosses val="autoZero"/>
        <c:auto val="1"/>
        <c:lblAlgn val="ctr"/>
        <c:lblOffset val="100"/>
      </c:catAx>
      <c:valAx>
        <c:axId val="9684070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s-AR"/>
                  <a:t>Horas</a:t>
                </a:r>
              </a:p>
            </c:rich>
          </c:tx>
          <c:layout>
            <c:manualLayout>
              <c:xMode val="edge"/>
              <c:yMode val="edge"/>
              <c:x val="1.7642825896762918E-2"/>
              <c:y val="0.46087525517643635"/>
            </c:manualLayout>
          </c:layout>
        </c:title>
        <c:numFmt formatCode="General" sourceLinked="0"/>
        <c:tickLblPos val="nextTo"/>
        <c:crossAx val="968391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lrMapOvr bg1="lt1" tx1="dk1" bg2="lt2" tx2="dk2" accent1="accent1" accent2="accent2" accent3="accent3" accent4="accent4" accent5="accent5" accent6="accent6" hlink="hlink" folHlink="folHlink"/>
  <c:chart>
    <c:autoTitleDeleted val="1"/>
    <c:view3D>
      <c:depthPercent val="10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'Horas Incurridas'!$B$1</c:f>
              <c:strCache>
                <c:ptCount val="1"/>
                <c:pt idx="0">
                  <c:v>Horas Estimadas</c:v>
                </c:pt>
              </c:strCache>
            </c:strRef>
          </c:tx>
          <c:dLbls>
            <c:dLbl>
              <c:idx val="0"/>
              <c:layout>
                <c:manualLayout>
                  <c:x val="-2.5462668816040053E-17"/>
                  <c:y val="0.1111111111111111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0.1111111111111111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Incurridas'!$A$4</c:f>
              <c:strCache>
                <c:ptCount val="1"/>
                <c:pt idx="0">
                  <c:v>Desarrollo</c:v>
                </c:pt>
              </c:strCache>
            </c:strRef>
          </c:cat>
          <c:val>
            <c:numRef>
              <c:f>'Horas Incurridas'!$B$4</c:f>
              <c:numCache>
                <c:formatCode>General</c:formatCode>
                <c:ptCount val="1"/>
                <c:pt idx="0">
                  <c:v>1128</c:v>
                </c:pt>
              </c:numCache>
            </c:numRef>
          </c:val>
        </c:ser>
        <c:ser>
          <c:idx val="1"/>
          <c:order val="1"/>
          <c:tx>
            <c:strRef>
              <c:f>'Horas Incurridas'!$C$1</c:f>
              <c:strCache>
                <c:ptCount val="1"/>
                <c:pt idx="0">
                  <c:v>Horas Incurridas</c:v>
                </c:pt>
              </c:strCache>
            </c:strRef>
          </c:tx>
          <c:dLbls>
            <c:dLbl>
              <c:idx val="0"/>
              <c:layout>
                <c:manualLayout>
                  <c:x val="5.5555555555555558E-3"/>
                  <c:y val="0.1111111111111111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8.7962962962963034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Incurridas'!$A$4</c:f>
              <c:strCache>
                <c:ptCount val="1"/>
                <c:pt idx="0">
                  <c:v>Desarrollo</c:v>
                </c:pt>
              </c:strCache>
            </c:strRef>
          </c:cat>
          <c:val>
            <c:numRef>
              <c:f>'Horas Incurridas'!$C$4</c:f>
              <c:numCache>
                <c:formatCode>General</c:formatCode>
                <c:ptCount val="1"/>
                <c:pt idx="0">
                  <c:v>867</c:v>
                </c:pt>
              </c:numCache>
            </c:numRef>
          </c:val>
        </c:ser>
        <c:shape val="box"/>
        <c:axId val="112695168"/>
        <c:axId val="116393472"/>
        <c:axId val="0"/>
      </c:bar3DChart>
      <c:catAx>
        <c:axId val="112695168"/>
        <c:scaling>
          <c:orientation val="minMax"/>
        </c:scaling>
        <c:axPos val="b"/>
        <c:majorTickMark val="none"/>
        <c:tickLblPos val="nextTo"/>
        <c:crossAx val="116393472"/>
        <c:crosses val="autoZero"/>
        <c:auto val="1"/>
        <c:lblAlgn val="ctr"/>
        <c:lblOffset val="100"/>
      </c:catAx>
      <c:valAx>
        <c:axId val="11639347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s-AR"/>
                  <a:t>Horas</a:t>
                </a:r>
              </a:p>
            </c:rich>
          </c:tx>
          <c:layout>
            <c:manualLayout>
              <c:xMode val="edge"/>
              <c:yMode val="edge"/>
              <c:x val="1.7642825896762925E-2"/>
              <c:y val="0.46087525517643635"/>
            </c:manualLayout>
          </c:layout>
        </c:title>
        <c:numFmt formatCode="General" sourceLinked="0"/>
        <c:tickLblPos val="nextTo"/>
        <c:crossAx val="112695168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Generación de reportes</a:t>
            </a: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707777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Gestión de usuarios</a:t>
            </a:r>
          </a:p>
          <a:p>
            <a:pPr lvl="1" fontAlgn="base"/>
            <a:r>
              <a:rPr lang="es-ES_tradnl" sz="1600" dirty="0" smtClean="0"/>
              <a:t>Distintos perfiles de usuario</a:t>
            </a:r>
            <a:endParaRPr lang="es-AR" sz="1600" dirty="0" smtClean="0"/>
          </a:p>
          <a:p>
            <a:pPr lvl="1" fontAlgn="base"/>
            <a:r>
              <a:rPr lang="es-ES_tradnl" sz="1600" dirty="0" smtClean="0"/>
              <a:t>Roles</a:t>
            </a:r>
            <a:endParaRPr lang="es-AR" sz="1600" dirty="0" smtClean="0"/>
          </a:p>
          <a:p>
            <a:pPr lvl="1" fontAlgn="base"/>
            <a:r>
              <a:rPr lang="es-AR" sz="1600" dirty="0" smtClean="0"/>
              <a:t>Accesos</a:t>
            </a:r>
          </a:p>
          <a:p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068960"/>
            <a:ext cx="4824536" cy="32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s-ES_tradnl" dirty="0" smtClean="0"/>
              <a:t>Presentación de Funcionalidad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AR" smtClean="0"/>
              <a:t>Agenda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Inicio del Proyecto</a:t>
            </a:r>
          </a:p>
          <a:p>
            <a:r>
              <a:rPr lang="es-AR" dirty="0" smtClean="0"/>
              <a:t>Organización del Equipo</a:t>
            </a:r>
          </a:p>
          <a:p>
            <a:r>
              <a:rPr lang="es-AR" dirty="0" smtClean="0"/>
              <a:t>Análisis</a:t>
            </a:r>
          </a:p>
          <a:p>
            <a:r>
              <a:rPr lang="es-AR" dirty="0" smtClean="0"/>
              <a:t>Elección de Tecnología</a:t>
            </a:r>
          </a:p>
          <a:p>
            <a:r>
              <a:rPr lang="es-AR" dirty="0" smtClean="0"/>
              <a:t>Esfuerzo</a:t>
            </a:r>
          </a:p>
          <a:p>
            <a:r>
              <a:rPr lang="es-AR" dirty="0" smtClean="0"/>
              <a:t>Testing</a:t>
            </a:r>
          </a:p>
          <a:p>
            <a:r>
              <a:rPr lang="es-AR" dirty="0" smtClean="0"/>
              <a:t>Costos</a:t>
            </a:r>
          </a:p>
          <a:p>
            <a:r>
              <a:rPr lang="es-AR" dirty="0" smtClean="0"/>
              <a:t>Conclusiones</a:t>
            </a:r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Inicio del Proyecto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Fecha de Inicio: 18/08/2010</a:t>
            </a:r>
          </a:p>
          <a:p>
            <a:endParaRPr lang="es-AR" dirty="0" smtClean="0"/>
          </a:p>
          <a:p>
            <a:r>
              <a:rPr lang="es-AR" dirty="0" smtClean="0"/>
              <a:t>Relevamiento junto al cliente (SAHDES)</a:t>
            </a:r>
          </a:p>
          <a:p>
            <a:endParaRPr lang="es-AR" dirty="0" smtClean="0"/>
          </a:p>
          <a:p>
            <a:r>
              <a:rPr lang="es-AR" dirty="0" smtClean="0"/>
              <a:t>Entrevistas abiertas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Conformación del equipo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95536" y="2204864"/>
          <a:ext cx="8352928" cy="3960439"/>
        </p:xfrm>
        <a:graphic>
          <a:graphicData uri="http://schemas.openxmlformats.org/drawingml/2006/table">
            <a:tbl>
              <a:tblPr bandCol="1"/>
              <a:tblGrid>
                <a:gridCol w="877756"/>
                <a:gridCol w="907154"/>
                <a:gridCol w="907154"/>
                <a:gridCol w="900435"/>
                <a:gridCol w="900435"/>
                <a:gridCol w="994511"/>
                <a:gridCol w="1058348"/>
                <a:gridCol w="991298"/>
                <a:gridCol w="815837"/>
              </a:tblGrid>
              <a:tr h="2640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y Apellido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2805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Líder de Proyecto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Referente Técnico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Referente Funcional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Arquitecto Software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Referente de Testing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Analista Funcional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Desarrollador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Pablo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Nicolás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Delfino 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Pedro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Honorio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Molina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Claudio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Lodeiro</a:t>
                      </a: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Castro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Julián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Ignacio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Martínez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Coordinación del Trabajo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Comunicación del Equipo:</a:t>
            </a:r>
          </a:p>
          <a:p>
            <a:pPr lvl="1"/>
            <a:r>
              <a:rPr lang="es-AR" dirty="0" smtClean="0"/>
              <a:t>Reuniones semanales presenciales</a:t>
            </a:r>
          </a:p>
          <a:p>
            <a:pPr lvl="1"/>
            <a:r>
              <a:rPr lang="es-ES_tradnl" dirty="0" smtClean="0"/>
              <a:t>Reuniones vía </a:t>
            </a:r>
            <a:r>
              <a:rPr lang="es-ES_tradnl" dirty="0" err="1" smtClean="0"/>
              <a:t>Skype</a:t>
            </a:r>
            <a:r>
              <a:rPr lang="es-ES_tradnl" dirty="0" smtClean="0"/>
              <a:t> / </a:t>
            </a:r>
            <a:r>
              <a:rPr lang="es-ES_tradnl" dirty="0" err="1" smtClean="0"/>
              <a:t>FaceTime</a:t>
            </a:r>
            <a:endParaRPr lang="es-AR" dirty="0" smtClean="0"/>
          </a:p>
          <a:p>
            <a:pPr lvl="1"/>
            <a:r>
              <a:rPr lang="es-AR" dirty="0" smtClean="0"/>
              <a:t>Grupo de Mail (</a:t>
            </a:r>
            <a:r>
              <a:rPr lang="es-AR" dirty="0" err="1" smtClean="0"/>
              <a:t>Gmail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Coordinación de documentos y fuentes vía SVN (Google </a:t>
            </a:r>
            <a:r>
              <a:rPr lang="es-AR" dirty="0" err="1" smtClean="0"/>
              <a:t>Code</a:t>
            </a:r>
            <a:r>
              <a:rPr lang="es-AR" dirty="0" smtClean="0"/>
              <a:t>).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Tecnología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sz="2200" dirty="0" smtClean="0"/>
              <a:t>Desarrollo en base a conocimientos del equipo y tecnologías probadas:</a:t>
            </a:r>
          </a:p>
          <a:p>
            <a:pPr lvl="1"/>
            <a:r>
              <a:rPr lang="es-AR" sz="2200" dirty="0" smtClean="0"/>
              <a:t>Java</a:t>
            </a:r>
          </a:p>
          <a:p>
            <a:pPr lvl="1"/>
            <a:r>
              <a:rPr lang="es-AR" sz="2200" dirty="0" err="1" smtClean="0"/>
              <a:t>Struts</a:t>
            </a:r>
            <a:r>
              <a:rPr lang="es-AR" sz="2200" dirty="0" smtClean="0"/>
              <a:t>, Spring, </a:t>
            </a:r>
            <a:r>
              <a:rPr lang="es-AR" sz="2200" dirty="0" err="1" smtClean="0"/>
              <a:t>JQuery</a:t>
            </a:r>
            <a:r>
              <a:rPr lang="es-AR" sz="2200" dirty="0" smtClean="0"/>
              <a:t>, </a:t>
            </a:r>
            <a:r>
              <a:rPr lang="es-AR" sz="2200" dirty="0" err="1" smtClean="0"/>
              <a:t>Hibernate</a:t>
            </a:r>
            <a:r>
              <a:rPr lang="es-AR" sz="2200" dirty="0" smtClean="0"/>
              <a:t>, </a:t>
            </a:r>
            <a:r>
              <a:rPr lang="es-AR" sz="2200" dirty="0" err="1" smtClean="0"/>
              <a:t>DynamicJasper</a:t>
            </a:r>
            <a:endParaRPr lang="es-AR" sz="2200" dirty="0" smtClean="0"/>
          </a:p>
          <a:p>
            <a:pPr lvl="1"/>
            <a:r>
              <a:rPr lang="es-AR" sz="2200" dirty="0" err="1" smtClean="0"/>
              <a:t>MySQL</a:t>
            </a:r>
            <a:endParaRPr lang="es-AR" sz="2200" dirty="0" smtClean="0"/>
          </a:p>
          <a:p>
            <a:pPr lvl="1"/>
            <a:endParaRPr lang="es-AR" sz="2200" dirty="0" smtClean="0"/>
          </a:p>
          <a:p>
            <a:r>
              <a:rPr lang="es-AR" sz="2200" dirty="0" smtClean="0"/>
              <a:t>Arquitectura:</a:t>
            </a:r>
          </a:p>
          <a:p>
            <a:pPr lvl="1"/>
            <a:r>
              <a:rPr lang="es-AR" sz="2200" dirty="0" smtClean="0"/>
              <a:t>MVC</a:t>
            </a:r>
          </a:p>
          <a:p>
            <a:pPr lvl="1"/>
            <a:r>
              <a:rPr lang="es-AR" sz="2200" dirty="0" smtClean="0"/>
              <a:t>Modelo de 3 Capas</a:t>
            </a:r>
          </a:p>
          <a:p>
            <a:pPr lvl="1"/>
            <a:r>
              <a:rPr lang="es-AR" sz="2200" dirty="0" smtClean="0"/>
              <a:t>AOP</a:t>
            </a:r>
          </a:p>
          <a:p>
            <a:endParaRPr lang="es-AR" dirty="0"/>
          </a:p>
        </p:txBody>
      </p:sp>
      <p:pic>
        <p:nvPicPr>
          <p:cNvPr id="8" name="Picture 13" descr="H:\arquitectura\j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2564904"/>
            <a:ext cx="69215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 descr="H:\arquitectura\jque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013176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4509120"/>
            <a:ext cx="1057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861048"/>
            <a:ext cx="1009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5877272"/>
            <a:ext cx="1266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las Herramientas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Eclipse</a:t>
            </a:r>
          </a:p>
          <a:p>
            <a:r>
              <a:rPr lang="es-ES_tradnl" dirty="0" smtClean="0"/>
              <a:t>Apache </a:t>
            </a:r>
            <a:r>
              <a:rPr lang="es-ES_tradnl" dirty="0" err="1" smtClean="0"/>
              <a:t>Tomcat</a:t>
            </a:r>
            <a:endParaRPr lang="es-AR" dirty="0" smtClean="0"/>
          </a:p>
          <a:p>
            <a:r>
              <a:rPr lang="es-ES_tradnl" dirty="0" err="1" smtClean="0"/>
              <a:t>Tortoise</a:t>
            </a:r>
            <a:r>
              <a:rPr lang="es-ES_tradnl" dirty="0" smtClean="0"/>
              <a:t> SVN</a:t>
            </a:r>
          </a:p>
          <a:p>
            <a:r>
              <a:rPr lang="es-ES_tradnl" dirty="0" smtClean="0"/>
              <a:t>SQL Manager</a:t>
            </a:r>
            <a:endParaRPr lang="es-AR" dirty="0" smtClean="0"/>
          </a:p>
          <a:p>
            <a:r>
              <a:rPr lang="es-ES_tradnl" dirty="0" smtClean="0"/>
              <a:t>Enterprise </a:t>
            </a:r>
            <a:r>
              <a:rPr lang="es-ES_tradnl" dirty="0" err="1" smtClean="0"/>
              <a:t>Architect</a:t>
            </a:r>
            <a:endParaRPr lang="es-ES_tradnl" dirty="0" smtClean="0"/>
          </a:p>
          <a:p>
            <a:r>
              <a:rPr lang="es-ES_tradnl" dirty="0" smtClean="0"/>
              <a:t>Trac</a:t>
            </a:r>
          </a:p>
          <a:p>
            <a:r>
              <a:rPr lang="es-ES_tradnl" dirty="0" err="1" smtClean="0"/>
              <a:t>Balsamiq</a:t>
            </a:r>
            <a:r>
              <a:rPr lang="es-ES_tradnl" dirty="0" smtClean="0"/>
              <a:t> </a:t>
            </a:r>
            <a:r>
              <a:rPr lang="es-ES_tradnl" dirty="0" err="1" smtClean="0"/>
              <a:t>Mockups</a:t>
            </a:r>
            <a:endParaRPr lang="es-AR" dirty="0"/>
          </a:p>
        </p:txBody>
      </p:sp>
      <p:pic>
        <p:nvPicPr>
          <p:cNvPr id="4" name="Picture 6" descr="H:\arquitectura\tom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924944"/>
            <a:ext cx="709042" cy="78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H:\arquitectura\mysq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4653136"/>
            <a:ext cx="10223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1" y="2132857"/>
            <a:ext cx="126067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5661248"/>
            <a:ext cx="1833720" cy="53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3933056"/>
            <a:ext cx="643508" cy="64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ES_tradnl" dirty="0" smtClean="0"/>
              <a:t>¿Qué es Sirius?</a:t>
            </a:r>
          </a:p>
          <a:p>
            <a:r>
              <a:rPr lang="es-ES_tradnl" dirty="0" smtClean="0"/>
              <a:t>Objetivos de Sirius</a:t>
            </a:r>
          </a:p>
          <a:p>
            <a:r>
              <a:rPr lang="es-ES_tradnl" dirty="0" smtClean="0"/>
              <a:t>Principales Características</a:t>
            </a:r>
          </a:p>
          <a:p>
            <a:r>
              <a:rPr lang="es-ES_tradnl" dirty="0" smtClean="0"/>
              <a:t>Demostración de Funcionalidad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Metodología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pPr algn="ctr">
              <a:buNone/>
            </a:pPr>
            <a:r>
              <a:rPr lang="es-ES_tradnl" dirty="0" smtClean="0"/>
              <a:t>Metodología de desarrollo en cascada</a:t>
            </a:r>
            <a:endParaRPr lang="es-AR" dirty="0"/>
          </a:p>
        </p:txBody>
      </p:sp>
      <p:graphicFrame>
        <p:nvGraphicFramePr>
          <p:cNvPr id="56322" name="Object 9"/>
          <p:cNvGraphicFramePr>
            <a:graphicFrameLocks noChangeAspect="1"/>
          </p:cNvGraphicFramePr>
          <p:nvPr/>
        </p:nvGraphicFramePr>
        <p:xfrm>
          <a:off x="2339752" y="2780928"/>
          <a:ext cx="4724400" cy="3268663"/>
        </p:xfrm>
        <a:graphic>
          <a:graphicData uri="http://schemas.openxmlformats.org/presentationml/2006/ole">
            <p:oleObj spid="_x0000_s56322" name="Imagen de mapa de bits" r:id="rId3" imgW="4142857" imgH="286666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Resultados Relevamiento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ES_tradnl" dirty="0" smtClean="0"/>
              <a:t>Análisis y Diseño</a:t>
            </a:r>
            <a:endParaRPr lang="es-AR" dirty="0"/>
          </a:p>
        </p:txBody>
      </p:sp>
      <p:graphicFrame>
        <p:nvGraphicFramePr>
          <p:cNvPr id="5" name="1 Gráfico"/>
          <p:cNvGraphicFramePr/>
          <p:nvPr/>
        </p:nvGraphicFramePr>
        <p:xfrm>
          <a:off x="1115616" y="2636912"/>
          <a:ext cx="669674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Desarrollo</a:t>
            </a:r>
            <a:endParaRPr lang="es-AR" dirty="0"/>
          </a:p>
        </p:txBody>
      </p:sp>
      <p:graphicFrame>
        <p:nvGraphicFramePr>
          <p:cNvPr id="4" name="2 Gráfico"/>
          <p:cNvGraphicFramePr/>
          <p:nvPr/>
        </p:nvGraphicFramePr>
        <p:xfrm>
          <a:off x="1547664" y="2564904"/>
          <a:ext cx="619268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Testing</a:t>
            </a:r>
            <a:endParaRPr lang="es-A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Resultados 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Fecha de entrega estimada: 28/08/2011</a:t>
            </a:r>
          </a:p>
          <a:p>
            <a:endParaRPr lang="es-ES_tradnl" dirty="0" smtClean="0"/>
          </a:p>
          <a:p>
            <a:r>
              <a:rPr lang="es-ES_tradnl" dirty="0" smtClean="0"/>
              <a:t>Fecha de entrega real: 27/07/2011</a:t>
            </a:r>
            <a:endParaRPr lang="es-A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Resultados 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dirty="0" smtClean="0"/>
              <a:t>Desvíos:</a:t>
            </a:r>
          </a:p>
          <a:p>
            <a:pPr>
              <a:lnSpc>
                <a:spcPct val="90000"/>
              </a:lnSpc>
              <a:buNone/>
            </a:pPr>
            <a:endParaRPr lang="es-AR" dirty="0" smtClean="0"/>
          </a:p>
          <a:p>
            <a:pPr>
              <a:lnSpc>
                <a:spcPct val="90000"/>
              </a:lnSpc>
              <a:buNone/>
            </a:pPr>
            <a:r>
              <a:rPr lang="es-AR" dirty="0" smtClean="0"/>
              <a:t>	….</a:t>
            </a:r>
          </a:p>
          <a:p>
            <a:pPr>
              <a:lnSpc>
                <a:spcPct val="90000"/>
              </a:lnSpc>
              <a:buNone/>
            </a:pPr>
            <a:endParaRPr lang="es-AR" dirty="0" smtClean="0"/>
          </a:p>
          <a:p>
            <a:pPr>
              <a:lnSpc>
                <a:spcPct val="90000"/>
              </a:lnSpc>
            </a:pPr>
            <a:r>
              <a:rPr lang="es-AR" dirty="0" smtClean="0"/>
              <a:t>¿Por qué existieron desvíos? </a:t>
            </a:r>
          </a:p>
          <a:p>
            <a:pPr lvl="1">
              <a:lnSpc>
                <a:spcPct val="90000"/>
              </a:lnSpc>
            </a:pPr>
            <a:r>
              <a:rPr lang="es-AR" sz="3200" dirty="0" smtClean="0"/>
              <a:t>Incorrecta estimación de Esfuerzos.</a:t>
            </a:r>
          </a:p>
          <a:p>
            <a:pPr lvl="1">
              <a:lnSpc>
                <a:spcPct val="90000"/>
              </a:lnSpc>
            </a:pPr>
            <a:r>
              <a:rPr lang="es-AR" sz="3200" dirty="0" smtClean="0"/>
              <a:t>Falta de conocimiento del Negocio.</a:t>
            </a:r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Acciones Correctivas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…</a:t>
            </a:r>
            <a:endParaRPr lang="es-A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Tipos de Testing:</a:t>
            </a:r>
          </a:p>
          <a:p>
            <a:pPr>
              <a:buNone/>
            </a:pPr>
            <a:endParaRPr lang="es-AR" dirty="0" smtClean="0"/>
          </a:p>
          <a:p>
            <a:r>
              <a:rPr lang="es-AR" dirty="0" smtClean="0"/>
              <a:t>Test Unitario</a:t>
            </a:r>
          </a:p>
          <a:p>
            <a:r>
              <a:rPr lang="es-AR" dirty="0" smtClean="0"/>
              <a:t>Test Integral</a:t>
            </a:r>
          </a:p>
          <a:p>
            <a:r>
              <a:rPr lang="es-AR" dirty="0" smtClean="0"/>
              <a:t>Test de Aceptación de Usuario</a:t>
            </a:r>
          </a:p>
          <a:p>
            <a:r>
              <a:rPr lang="es-AR" dirty="0" smtClean="0"/>
              <a:t>Test de Concurrencia</a:t>
            </a:r>
          </a:p>
          <a:p>
            <a:r>
              <a:rPr lang="es-AR" dirty="0" smtClean="0"/>
              <a:t>Test de Seguridad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s-AR" dirty="0" smtClean="0"/>
              <a:t>Criterios de Aceptación:</a:t>
            </a:r>
          </a:p>
          <a:p>
            <a:pPr>
              <a:buNone/>
              <a:defRPr/>
            </a:pPr>
            <a:endParaRPr lang="es-AR" sz="1600" dirty="0" smtClean="0"/>
          </a:p>
          <a:p>
            <a:pPr>
              <a:defRPr/>
            </a:pPr>
            <a:r>
              <a:rPr lang="es-AR" dirty="0" smtClean="0"/>
              <a:t>Todos los CP testeados no deben poseer defectos con criticidad ALTA.</a:t>
            </a:r>
          </a:p>
          <a:p>
            <a:pPr>
              <a:defRPr/>
            </a:pPr>
            <a:r>
              <a:rPr lang="es-AR" dirty="0" smtClean="0"/>
              <a:t>Posibilidad de existencia de defectos de criticidad MEDIA ó BAJA, siempre y cuando no impacte en la calidad de implementación.</a:t>
            </a:r>
          </a:p>
          <a:p>
            <a:pPr>
              <a:defRPr/>
            </a:pPr>
            <a:r>
              <a:rPr lang="es-AR" dirty="0" smtClean="0"/>
              <a:t>Mínimo 3 ciclos de Testing completos y cerrados.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Casos de Prueba</a:t>
            </a:r>
            <a:endParaRPr lang="es-A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Costos del Proyecto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 Solicitudes de Cambio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Próximos pasos…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pPr lvl="0"/>
            <a:r>
              <a:rPr lang="es-ES_tradnl" dirty="0" smtClean="0"/>
              <a:t>Implementación en SAHDES</a:t>
            </a:r>
          </a:p>
          <a:p>
            <a:pPr lvl="0"/>
            <a:endParaRPr lang="es-ES_tradnl" dirty="0" smtClean="0"/>
          </a:p>
          <a:p>
            <a:pPr lvl="0"/>
            <a:r>
              <a:rPr lang="es-ES_tradnl" dirty="0" smtClean="0"/>
              <a:t>Evaluación requerimientos nuevos clientes</a:t>
            </a:r>
          </a:p>
          <a:p>
            <a:pPr lvl="0"/>
            <a:endParaRPr lang="es-ES_tradnl" dirty="0" smtClean="0"/>
          </a:p>
          <a:p>
            <a:pPr lvl="0"/>
            <a:r>
              <a:rPr lang="es-ES_tradnl" dirty="0" smtClean="0"/>
              <a:t>Oportunidades de mejora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…</a:t>
            </a:r>
            <a:endParaRPr lang="es-A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…</a:t>
            </a:r>
            <a:endParaRPr lang="es-A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Objetivos de Sirius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Los objetivos de Sirius surgen del análisis de los requerimientos y necesidades detectadas durante el proceso de elicitación junto a los usuarios finales.</a:t>
            </a:r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99592" y="4437112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 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dicen </a:t>
            </a: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los usuarios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1403648" y="4941168"/>
            <a:ext cx="63367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“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 la administración de los proyectos estamos utilizando un  Excel extensivo y casi inmanejable…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”</a:t>
            </a:r>
          </a:p>
          <a:p>
            <a:pPr>
              <a:defRPr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“No podemos saber fácilmente cuando se esta excediendo lo presupuestado ni en que tarea se sobre presupuesto…”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Objetivos de Sirius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Simple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Sencillez en la instalación, configuración y uso del sistema</a:t>
            </a:r>
          </a:p>
          <a:p>
            <a:r>
              <a:rPr lang="es-ES_tradnl" dirty="0" smtClean="0"/>
              <a:t>Escalable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Posibilidad de crecer junto con la organización</a:t>
            </a:r>
            <a:endParaRPr lang="es-ES_tradnl" sz="1900" dirty="0" smtClean="0"/>
          </a:p>
          <a:p>
            <a:r>
              <a:rPr lang="es-ES_tradnl" dirty="0" smtClean="0"/>
              <a:t>Flexible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Capacidad de adaptarse a los distintos escenarios del negocio</a:t>
            </a:r>
          </a:p>
          <a:p>
            <a:r>
              <a:rPr lang="es-ES_tradnl" dirty="0" smtClean="0"/>
              <a:t>Único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No existen sistemas en el mercado orientados específicamente a la gestión de Proyectos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ONG</a:t>
            </a:r>
          </a:p>
          <a:p>
            <a:r>
              <a:rPr lang="es-ES_tradnl" dirty="0" smtClean="0"/>
              <a:t>Open </a:t>
            </a:r>
            <a:r>
              <a:rPr lang="es-ES_tradnl" dirty="0" err="1" smtClean="0"/>
              <a:t>Source</a:t>
            </a:r>
            <a:endParaRPr lang="es-ES_tradnl" dirty="0" smtClean="0"/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Desarrollado utilizando ultimas tecnologías de código abierto del mercado 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 </a:t>
            </a:r>
            <a:endParaRPr lang="es-AR" sz="19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Proyectos ONG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80928"/>
            <a:ext cx="652575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Administración de:</a:t>
            </a:r>
          </a:p>
          <a:p>
            <a:pPr lvl="1" fontAlgn="base"/>
            <a:r>
              <a:rPr lang="es-ES_tradnl" sz="1600" dirty="0" smtClean="0"/>
              <a:t>Proyectos</a:t>
            </a:r>
            <a:endParaRPr lang="es-AR" sz="1600" dirty="0" smtClean="0"/>
          </a:p>
          <a:p>
            <a:pPr lvl="1" fontAlgn="base"/>
            <a:r>
              <a:rPr lang="es-AR" sz="1600" dirty="0" smtClean="0"/>
              <a:t>Objetivos específicos</a:t>
            </a:r>
          </a:p>
          <a:p>
            <a:pPr lvl="1" fontAlgn="base"/>
            <a:r>
              <a:rPr lang="es-AR" sz="1600" dirty="0" smtClean="0"/>
              <a:t>Objetivos generales</a:t>
            </a:r>
          </a:p>
          <a:p>
            <a:pPr lvl="1" fontAlgn="base"/>
            <a:r>
              <a:rPr lang="es-AR" sz="1600" dirty="0" smtClean="0"/>
              <a:t>Metas</a:t>
            </a:r>
          </a:p>
          <a:p>
            <a:pPr lvl="1" fontAlgn="base"/>
            <a:r>
              <a:rPr lang="es-AR" sz="1600" dirty="0" smtClean="0"/>
              <a:t>Actividades</a:t>
            </a:r>
          </a:p>
          <a:p>
            <a:pPr lvl="1" fontAlgn="base"/>
            <a:r>
              <a:rPr lang="es-AR" sz="1600" dirty="0" smtClean="0"/>
              <a:t>Asignaciones de personal</a:t>
            </a:r>
          </a:p>
          <a:p>
            <a:pPr lvl="1" fontAlgn="base"/>
            <a:r>
              <a:rPr lang="es-AR" sz="1600" dirty="0" smtClean="0"/>
              <a:t>Indicadores</a:t>
            </a:r>
          </a:p>
          <a:p>
            <a:endParaRPr lang="es-A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068960"/>
            <a:ext cx="5009757" cy="31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Administración de Presupuestos y Gastos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96952"/>
            <a:ext cx="6700614" cy="32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Notificaciones</a:t>
            </a:r>
            <a:endParaRPr lang="es-AR" dirty="0"/>
          </a:p>
        </p:txBody>
      </p:sp>
      <p:pic>
        <p:nvPicPr>
          <p:cNvPr id="5122" name="Picture 2" descr="闒粀闀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608239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888</Words>
  <Application>Microsoft Office PowerPoint</Application>
  <PresentationFormat>Presentación en pantalla (4:3)</PresentationFormat>
  <Paragraphs>199</Paragraphs>
  <Slides>48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0" baseType="lpstr">
      <vt:lpstr>Tema de Office</vt:lpstr>
      <vt:lpstr>Imagen de mapa de bits</vt:lpstr>
      <vt:lpstr>Diapositiva 1</vt:lpstr>
      <vt:lpstr>Agenda</vt:lpstr>
      <vt:lpstr>¿Qué es Sirius?</vt:lpstr>
      <vt:lpstr>Objetivos de Sirius</vt:lpstr>
      <vt:lpstr>Objetivos de Sirius</vt:lpstr>
      <vt:lpstr>Principales Características</vt:lpstr>
      <vt:lpstr>Principales Características</vt:lpstr>
      <vt:lpstr>Principales Características</vt:lpstr>
      <vt:lpstr>Principales Características</vt:lpstr>
      <vt:lpstr>Principales Características</vt:lpstr>
      <vt:lpstr>Principales Características</vt:lpstr>
      <vt:lpstr>Presentación de Funcionalidad</vt:lpstr>
      <vt:lpstr>Diapositiva 13</vt:lpstr>
      <vt:lpstr>Agenda</vt:lpstr>
      <vt:lpstr>Inicio del Proyecto</vt:lpstr>
      <vt:lpstr>Conformación del equipo</vt:lpstr>
      <vt:lpstr>Coordinación del Trabajo</vt:lpstr>
      <vt:lpstr>Elección de Tecnología</vt:lpstr>
      <vt:lpstr>Elección de las Herramientas</vt:lpstr>
      <vt:lpstr>Elección de Metodología</vt:lpstr>
      <vt:lpstr>Resultados Relevamiento</vt:lpstr>
      <vt:lpstr>Esfuerzo</vt:lpstr>
      <vt:lpstr>Esfuerzo</vt:lpstr>
      <vt:lpstr>Esfuerzo</vt:lpstr>
      <vt:lpstr>Resultados Esfuerzo</vt:lpstr>
      <vt:lpstr>Resultados Esfuerzo</vt:lpstr>
      <vt:lpstr>Acciones Correctivas</vt:lpstr>
      <vt:lpstr>Testing</vt:lpstr>
      <vt:lpstr>Testing</vt:lpstr>
      <vt:lpstr>Testing</vt:lpstr>
      <vt:lpstr>Costos del Proyecto</vt:lpstr>
      <vt:lpstr>Esfuerzo Solicitudes de Cambio</vt:lpstr>
      <vt:lpstr>Próximos pasos…</vt:lpstr>
      <vt:lpstr>Conclusiones</vt:lpstr>
      <vt:lpstr>Lecciones Aprendidas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Delfino, Pablo</dc:creator>
  <cp:lastModifiedBy>Pablo Delfino</cp:lastModifiedBy>
  <cp:revision>60</cp:revision>
  <dcterms:created xsi:type="dcterms:W3CDTF">2011-10-10T14:21:44Z</dcterms:created>
  <dcterms:modified xsi:type="dcterms:W3CDTF">2011-10-10T23:36:47Z</dcterms:modified>
</cp:coreProperties>
</file>