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rts/chart6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302" r:id="rId13"/>
    <p:sldId id="267" r:id="rId14"/>
    <p:sldId id="268" r:id="rId15"/>
    <p:sldId id="269" r:id="rId16"/>
    <p:sldId id="270" r:id="rId17"/>
    <p:sldId id="298" r:id="rId18"/>
    <p:sldId id="299" r:id="rId19"/>
    <p:sldId id="301" r:id="rId20"/>
    <p:sldId id="300" r:id="rId21"/>
    <p:sldId id="271" r:id="rId22"/>
    <p:sldId id="307" r:id="rId23"/>
    <p:sldId id="272" r:id="rId24"/>
    <p:sldId id="304" r:id="rId25"/>
    <p:sldId id="273" r:id="rId26"/>
    <p:sldId id="274" r:id="rId27"/>
    <p:sldId id="306" r:id="rId28"/>
    <p:sldId id="275" r:id="rId29"/>
    <p:sldId id="277" r:id="rId30"/>
    <p:sldId id="278" r:id="rId31"/>
    <p:sldId id="279" r:id="rId32"/>
    <p:sldId id="305" r:id="rId33"/>
    <p:sldId id="280" r:id="rId34"/>
    <p:sldId id="281" r:id="rId35"/>
    <p:sldId id="282" r:id="rId36"/>
    <p:sldId id="303" r:id="rId37"/>
    <p:sldId id="283" r:id="rId3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718" autoAdjust="0"/>
  </p:normalViewPr>
  <p:slideViewPr>
    <p:cSldViewPr>
      <p:cViewPr>
        <p:scale>
          <a:sx n="75" d="100"/>
          <a:sy n="75" d="100"/>
        </p:scale>
        <p:origin x="-1182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yectos\Antares\Sirius\Documentacion\temp\Estadisticas%20-%20backup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yectos\Antares\Sirius\Documentacion\temp\Estadisticas.xls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Proyectos\Antares\Sirius\Documentacion\temp\Estadisticas.xls" TargetMode="External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Proyectos\Antares\Sirius\Documentacion\temp\Estadisticas%20-%20backup.xls" TargetMode="External"/><Relationship Id="rId1" Type="http://schemas.openxmlformats.org/officeDocument/2006/relationships/themeOverride" Target="../theme/themeOverride2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yectos\Antares\Sirius\Documentacion\temp\Estadisticas%20-%20backup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yectos\Antares\Sirius\Documentacion\temp\Estadisticas%20-%20backup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AR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'Horas Incurridas'!$A$10</c:f>
              <c:strCache>
                <c:ptCount val="1"/>
                <c:pt idx="0">
                  <c:v>Estimación</c:v>
                </c:pt>
              </c:strCache>
            </c:strRef>
          </c:tx>
          <c:dLbls>
            <c:dLbl>
              <c:idx val="0"/>
              <c:layout>
                <c:manualLayout>
                  <c:x val="2.7777777777777809E-3"/>
                  <c:y val="0.10176871402444999"/>
                </c:manualLayout>
              </c:layout>
              <c:showVal val="1"/>
            </c:dLbl>
            <c:txPr>
              <a:bodyPr/>
              <a:lstStyle/>
              <a:p>
                <a:pPr>
                  <a:defRPr baseline="0">
                    <a:solidFill>
                      <a:schemeClr val="bg1"/>
                    </a:solidFill>
                  </a:defRPr>
                </a:pPr>
                <a:endParaRPr lang="es-AR"/>
              </a:p>
            </c:txPr>
            <c:showVal val="1"/>
          </c:dLbls>
          <c:cat>
            <c:strRef>
              <c:f>'Horas Incurridas'!$B$1</c:f>
              <c:strCache>
                <c:ptCount val="1"/>
                <c:pt idx="0">
                  <c:v>Horas Estimadas</c:v>
                </c:pt>
              </c:strCache>
            </c:strRef>
          </c:cat>
          <c:val>
            <c:numRef>
              <c:f>'Horas Incurridas'!$B$10</c:f>
              <c:numCache>
                <c:formatCode>General</c:formatCode>
                <c:ptCount val="1"/>
                <c:pt idx="0">
                  <c:v>3556</c:v>
                </c:pt>
              </c:numCache>
            </c:numRef>
          </c:val>
        </c:ser>
        <c:ser>
          <c:idx val="1"/>
          <c:order val="1"/>
          <c:tx>
            <c:strRef>
              <c:f>'Horas Incurridas'!$A$11</c:f>
              <c:strCache>
                <c:ptCount val="1"/>
                <c:pt idx="0">
                  <c:v>Estimación Formal</c:v>
                </c:pt>
              </c:strCache>
            </c:strRef>
          </c:tx>
          <c:dLbls>
            <c:dLbl>
              <c:idx val="0"/>
              <c:layout>
                <c:manualLayout>
                  <c:x val="5.0925337632080051E-17"/>
                  <c:y val="0.10639456466192501"/>
                </c:manualLayout>
              </c:layout>
              <c:showVal val="1"/>
            </c:dLbl>
            <c:txPr>
              <a:bodyPr/>
              <a:lstStyle/>
              <a:p>
                <a:pPr>
                  <a:defRPr baseline="0">
                    <a:solidFill>
                      <a:schemeClr val="bg1"/>
                    </a:solidFill>
                  </a:defRPr>
                </a:pPr>
                <a:endParaRPr lang="es-AR"/>
              </a:p>
            </c:txPr>
            <c:showVal val="1"/>
          </c:dLbls>
          <c:cat>
            <c:strRef>
              <c:f>'Horas Incurridas'!$B$1</c:f>
              <c:strCache>
                <c:ptCount val="1"/>
                <c:pt idx="0">
                  <c:v>Horas Estimadas</c:v>
                </c:pt>
              </c:strCache>
            </c:strRef>
          </c:cat>
          <c:val>
            <c:numRef>
              <c:f>'Horas Incurridas'!$B$11</c:f>
              <c:numCache>
                <c:formatCode>General</c:formatCode>
                <c:ptCount val="1"/>
                <c:pt idx="0">
                  <c:v>3915</c:v>
                </c:pt>
              </c:numCache>
            </c:numRef>
          </c:val>
        </c:ser>
        <c:shape val="box"/>
        <c:axId val="84200448"/>
        <c:axId val="86339968"/>
        <c:axId val="0"/>
      </c:bar3DChart>
      <c:catAx>
        <c:axId val="84200448"/>
        <c:scaling>
          <c:orientation val="minMax"/>
        </c:scaling>
        <c:delete val="1"/>
        <c:axPos val="b"/>
        <c:tickLblPos val="none"/>
        <c:crossAx val="86339968"/>
        <c:crosses val="autoZero"/>
        <c:auto val="1"/>
        <c:lblAlgn val="ctr"/>
        <c:lblOffset val="100"/>
      </c:catAx>
      <c:valAx>
        <c:axId val="86339968"/>
        <c:scaling>
          <c:orientation val="minMax"/>
          <c:min val="0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s-AR"/>
                  <a:t>Horas</a:t>
                </a:r>
              </a:p>
            </c:rich>
          </c:tx>
          <c:layout>
            <c:manualLayout>
              <c:xMode val="edge"/>
              <c:yMode val="edge"/>
              <c:x val="1.4376202974628162E-2"/>
              <c:y val="0.48055995375606331"/>
            </c:manualLayout>
          </c:layout>
        </c:title>
        <c:numFmt formatCode="General" sourceLinked="1"/>
        <c:tickLblPos val="nextTo"/>
        <c:crossAx val="84200448"/>
        <c:crosses val="autoZero"/>
        <c:crossBetween val="between"/>
        <c:minorUnit val="500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AR"/>
  <c:chart>
    <c:autoTitleDeleted val="1"/>
    <c:view3D>
      <c:depthPercent val="100"/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'Horas Incurridas'!$B$1</c:f>
              <c:strCache>
                <c:ptCount val="1"/>
                <c:pt idx="0">
                  <c:v>Horas Estimadas</c:v>
                </c:pt>
              </c:strCache>
            </c:strRef>
          </c:tx>
          <c:dLbls>
            <c:dLbl>
              <c:idx val="0"/>
              <c:layout>
                <c:manualLayout>
                  <c:x val="-2.5462668816040053E-17"/>
                  <c:y val="0.1111111111111111"/>
                </c:manualLayout>
              </c:layout>
              <c:showVal val="1"/>
            </c:dLbl>
            <c:dLbl>
              <c:idx val="1"/>
              <c:layout>
                <c:manualLayout>
                  <c:x val="0"/>
                  <c:y val="0.1111111111111111"/>
                </c:manualLayout>
              </c:layout>
              <c:showVal val="1"/>
            </c:dLbl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s-AR"/>
              </a:p>
            </c:txPr>
            <c:showVal val="1"/>
          </c:dLbls>
          <c:cat>
            <c:strRef>
              <c:f>'Horas Incurridas'!$A$2:$A$3</c:f>
              <c:strCache>
                <c:ptCount val="2"/>
                <c:pt idx="0">
                  <c:v>Análisis</c:v>
                </c:pt>
                <c:pt idx="1">
                  <c:v>Diseño</c:v>
                </c:pt>
              </c:strCache>
            </c:strRef>
          </c:cat>
          <c:val>
            <c:numRef>
              <c:f>'Horas Incurridas'!$B$2:$B$3</c:f>
              <c:numCache>
                <c:formatCode>General</c:formatCode>
                <c:ptCount val="2"/>
                <c:pt idx="0">
                  <c:v>704</c:v>
                </c:pt>
                <c:pt idx="1">
                  <c:v>424</c:v>
                </c:pt>
              </c:numCache>
            </c:numRef>
          </c:val>
        </c:ser>
        <c:ser>
          <c:idx val="1"/>
          <c:order val="1"/>
          <c:tx>
            <c:strRef>
              <c:f>'Horas Incurridas'!$C$1</c:f>
              <c:strCache>
                <c:ptCount val="1"/>
                <c:pt idx="0">
                  <c:v>Horas Incurridas</c:v>
                </c:pt>
              </c:strCache>
            </c:strRef>
          </c:tx>
          <c:dLbls>
            <c:dLbl>
              <c:idx val="0"/>
              <c:layout>
                <c:manualLayout>
                  <c:x val="5.5555555555555558E-3"/>
                  <c:y val="0.1111111111111111"/>
                </c:manualLayout>
              </c:layout>
              <c:showVal val="1"/>
            </c:dLbl>
            <c:dLbl>
              <c:idx val="1"/>
              <c:layout>
                <c:manualLayout>
                  <c:x val="0"/>
                  <c:y val="8.7962962962963034E-2"/>
                </c:manualLayout>
              </c:layout>
              <c:showVal val="1"/>
            </c:dLbl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s-AR"/>
              </a:p>
            </c:txPr>
            <c:showVal val="1"/>
          </c:dLbls>
          <c:cat>
            <c:strRef>
              <c:f>'Horas Incurridas'!$A$2:$A$3</c:f>
              <c:strCache>
                <c:ptCount val="2"/>
                <c:pt idx="0">
                  <c:v>Análisis</c:v>
                </c:pt>
                <c:pt idx="1">
                  <c:v>Diseño</c:v>
                </c:pt>
              </c:strCache>
            </c:strRef>
          </c:cat>
          <c:val>
            <c:numRef>
              <c:f>'Horas Incurridas'!$C$2:$C$3</c:f>
              <c:numCache>
                <c:formatCode>General</c:formatCode>
                <c:ptCount val="2"/>
                <c:pt idx="0">
                  <c:v>472</c:v>
                </c:pt>
                <c:pt idx="1">
                  <c:v>292</c:v>
                </c:pt>
              </c:numCache>
            </c:numRef>
          </c:val>
        </c:ser>
        <c:shape val="box"/>
        <c:axId val="173205760"/>
        <c:axId val="173207552"/>
        <c:axId val="0"/>
      </c:bar3DChart>
      <c:catAx>
        <c:axId val="173205760"/>
        <c:scaling>
          <c:orientation val="minMax"/>
        </c:scaling>
        <c:axPos val="b"/>
        <c:majorTickMark val="none"/>
        <c:tickLblPos val="nextTo"/>
        <c:crossAx val="173207552"/>
        <c:crosses val="autoZero"/>
        <c:auto val="1"/>
        <c:lblAlgn val="ctr"/>
        <c:lblOffset val="100"/>
      </c:catAx>
      <c:valAx>
        <c:axId val="173207552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s-AR"/>
                  <a:t>Horas</a:t>
                </a:r>
              </a:p>
            </c:rich>
          </c:tx>
          <c:layout>
            <c:manualLayout>
              <c:xMode val="edge"/>
              <c:yMode val="edge"/>
              <c:x val="1.7642825896762925E-2"/>
              <c:y val="0.46087525517643635"/>
            </c:manualLayout>
          </c:layout>
        </c:title>
        <c:numFmt formatCode="General" sourceLinked="0"/>
        <c:tickLblPos val="nextTo"/>
        <c:crossAx val="17320576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AR"/>
  <c:clrMapOvr bg1="lt1" tx1="dk1" bg2="lt2" tx2="dk2" accent1="accent1" accent2="accent2" accent3="accent3" accent4="accent4" accent5="accent5" accent6="accent6" hlink="hlink" folHlink="folHlink"/>
  <c:chart>
    <c:autoTitleDeleted val="1"/>
    <c:view3D>
      <c:depthPercent val="100"/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'Horas Incurridas'!$B$1</c:f>
              <c:strCache>
                <c:ptCount val="1"/>
                <c:pt idx="0">
                  <c:v>Horas Estimadas</c:v>
                </c:pt>
              </c:strCache>
            </c:strRef>
          </c:tx>
          <c:dLbls>
            <c:dLbl>
              <c:idx val="0"/>
              <c:layout>
                <c:manualLayout>
                  <c:x val="-2.5462668816040075E-17"/>
                  <c:y val="0.1111111111111111"/>
                </c:manualLayout>
              </c:layout>
              <c:showVal val="1"/>
            </c:dLbl>
            <c:dLbl>
              <c:idx val="1"/>
              <c:layout>
                <c:manualLayout>
                  <c:x val="0"/>
                  <c:y val="0.1111111111111111"/>
                </c:manualLayout>
              </c:layout>
              <c:showVal val="1"/>
            </c:dLbl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s-AR"/>
              </a:p>
            </c:txPr>
            <c:showVal val="1"/>
          </c:dLbls>
          <c:cat>
            <c:strRef>
              <c:f>'Horas Incurridas'!$A$4</c:f>
              <c:strCache>
                <c:ptCount val="1"/>
                <c:pt idx="0">
                  <c:v>Desarrollo</c:v>
                </c:pt>
              </c:strCache>
            </c:strRef>
          </c:cat>
          <c:val>
            <c:numRef>
              <c:f>'Horas Incurridas'!$B$4</c:f>
              <c:numCache>
                <c:formatCode>General</c:formatCode>
                <c:ptCount val="1"/>
                <c:pt idx="0">
                  <c:v>1128</c:v>
                </c:pt>
              </c:numCache>
            </c:numRef>
          </c:val>
        </c:ser>
        <c:ser>
          <c:idx val="1"/>
          <c:order val="1"/>
          <c:tx>
            <c:strRef>
              <c:f>'Horas Incurridas'!$C$1</c:f>
              <c:strCache>
                <c:ptCount val="1"/>
                <c:pt idx="0">
                  <c:v>Horas Incurridas</c:v>
                </c:pt>
              </c:strCache>
            </c:strRef>
          </c:tx>
          <c:dLbls>
            <c:dLbl>
              <c:idx val="0"/>
              <c:layout>
                <c:manualLayout>
                  <c:x val="5.5555555555555558E-3"/>
                  <c:y val="0.1111111111111111"/>
                </c:manualLayout>
              </c:layout>
              <c:showVal val="1"/>
            </c:dLbl>
            <c:dLbl>
              <c:idx val="1"/>
              <c:layout>
                <c:manualLayout>
                  <c:x val="0"/>
                  <c:y val="8.7962962962963062E-2"/>
                </c:manualLayout>
              </c:layout>
              <c:showVal val="1"/>
            </c:dLbl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s-AR"/>
              </a:p>
            </c:txPr>
            <c:showVal val="1"/>
          </c:dLbls>
          <c:cat>
            <c:strRef>
              <c:f>'Horas Incurridas'!$A$4</c:f>
              <c:strCache>
                <c:ptCount val="1"/>
                <c:pt idx="0">
                  <c:v>Desarrollo</c:v>
                </c:pt>
              </c:strCache>
            </c:strRef>
          </c:cat>
          <c:val>
            <c:numRef>
              <c:f>'Horas Incurridas'!$C$4</c:f>
              <c:numCache>
                <c:formatCode>General</c:formatCode>
                <c:ptCount val="1"/>
                <c:pt idx="0">
                  <c:v>867</c:v>
                </c:pt>
              </c:numCache>
            </c:numRef>
          </c:val>
        </c:ser>
        <c:shape val="box"/>
        <c:axId val="175597440"/>
        <c:axId val="175598976"/>
        <c:axId val="0"/>
      </c:bar3DChart>
      <c:catAx>
        <c:axId val="175597440"/>
        <c:scaling>
          <c:orientation val="minMax"/>
        </c:scaling>
        <c:axPos val="b"/>
        <c:majorTickMark val="none"/>
        <c:tickLblPos val="nextTo"/>
        <c:crossAx val="175598976"/>
        <c:crosses val="autoZero"/>
        <c:auto val="1"/>
        <c:lblAlgn val="ctr"/>
        <c:lblOffset val="100"/>
      </c:catAx>
      <c:valAx>
        <c:axId val="175598976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s-AR"/>
                  <a:t>Horas</a:t>
                </a:r>
              </a:p>
            </c:rich>
          </c:tx>
          <c:layout>
            <c:manualLayout>
              <c:xMode val="edge"/>
              <c:yMode val="edge"/>
              <c:x val="1.7642825896762929E-2"/>
              <c:y val="0.46087525517643635"/>
            </c:manualLayout>
          </c:layout>
        </c:title>
        <c:numFmt formatCode="General" sourceLinked="0"/>
        <c:tickLblPos val="nextTo"/>
        <c:crossAx val="175597440"/>
        <c:crosses val="autoZero"/>
        <c:crossBetween val="between"/>
      </c:valAx>
    </c:plotArea>
    <c:legend>
      <c:legendPos val="r"/>
      <c:layout/>
    </c:legend>
    <c:plotVisOnly val="1"/>
  </c:chart>
  <c:externalData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AR"/>
  <c:clrMapOvr bg1="lt1" tx1="dk1" bg2="lt2" tx2="dk2" accent1="accent1" accent2="accent2" accent3="accent3" accent4="accent4" accent5="accent5" accent6="accent6" hlink="hlink" folHlink="folHlink"/>
  <c:chart>
    <c:autoTitleDeleted val="1"/>
    <c:view3D>
      <c:depthPercent val="100"/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'Horas Incurridas'!$B$1</c:f>
              <c:strCache>
                <c:ptCount val="1"/>
                <c:pt idx="0">
                  <c:v>Horas Estimadas</c:v>
                </c:pt>
              </c:strCache>
            </c:strRef>
          </c:tx>
          <c:dLbls>
            <c:dLbl>
              <c:idx val="0"/>
              <c:layout>
                <c:manualLayout>
                  <c:x val="-2.5462668816040053E-17"/>
                  <c:y val="0.1111111111111111"/>
                </c:manualLayout>
              </c:layout>
              <c:showVal val="1"/>
            </c:dLbl>
            <c:dLbl>
              <c:idx val="1"/>
              <c:layout>
                <c:manualLayout>
                  <c:x val="0"/>
                  <c:y val="0.1111111111111111"/>
                </c:manualLayout>
              </c:layout>
              <c:showVal val="1"/>
            </c:dLbl>
            <c:dLbl>
              <c:idx val="2"/>
              <c:layout>
                <c:manualLayout>
                  <c:x val="8.3333333333333367E-3"/>
                  <c:y val="0.10648148148148154"/>
                </c:manualLayout>
              </c:layout>
              <c:showVal val="1"/>
            </c:dLbl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s-AR"/>
              </a:p>
            </c:txPr>
            <c:showVal val="1"/>
          </c:dLbls>
          <c:cat>
            <c:strRef>
              <c:f>'Horas Incurridas'!$A$6:$A$8</c:f>
              <c:strCache>
                <c:ptCount val="3"/>
                <c:pt idx="0">
                  <c:v>Ciclo 1</c:v>
                </c:pt>
                <c:pt idx="1">
                  <c:v>Ciclo 2</c:v>
                </c:pt>
                <c:pt idx="2">
                  <c:v>Ciclo 3</c:v>
                </c:pt>
              </c:strCache>
            </c:strRef>
          </c:cat>
          <c:val>
            <c:numRef>
              <c:f>'Horas Incurridas'!$B$6:$B$8</c:f>
              <c:numCache>
                <c:formatCode>General</c:formatCode>
                <c:ptCount val="3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</c:numCache>
            </c:numRef>
          </c:val>
        </c:ser>
        <c:ser>
          <c:idx val="1"/>
          <c:order val="1"/>
          <c:tx>
            <c:strRef>
              <c:f>'Horas Incurridas'!$C$1</c:f>
              <c:strCache>
                <c:ptCount val="1"/>
                <c:pt idx="0">
                  <c:v>Horas Incurridas</c:v>
                </c:pt>
              </c:strCache>
            </c:strRef>
          </c:tx>
          <c:dLbls>
            <c:dLbl>
              <c:idx val="0"/>
              <c:layout>
                <c:manualLayout>
                  <c:x val="0"/>
                  <c:y val="9.7222222222222224E-2"/>
                </c:manualLayout>
              </c:layout>
              <c:showVal val="1"/>
            </c:dLbl>
            <c:dLbl>
              <c:idx val="1"/>
              <c:layout>
                <c:manualLayout>
                  <c:x val="0"/>
                  <c:y val="8.7962962962963034E-2"/>
                </c:manualLayout>
              </c:layout>
              <c:showVal val="1"/>
            </c:dLbl>
            <c:dLbl>
              <c:idx val="2"/>
              <c:layout>
                <c:manualLayout>
                  <c:x val="2.7777777777777809E-3"/>
                  <c:y val="9.7222222222222224E-2"/>
                </c:manualLayout>
              </c:layout>
              <c:showVal val="1"/>
            </c:dLbl>
            <c:txPr>
              <a:bodyPr/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s-AR"/>
              </a:p>
            </c:txPr>
            <c:showVal val="1"/>
          </c:dLbls>
          <c:cat>
            <c:strRef>
              <c:f>'Horas Incurridas'!$A$6:$A$8</c:f>
              <c:strCache>
                <c:ptCount val="3"/>
                <c:pt idx="0">
                  <c:v>Ciclo 1</c:v>
                </c:pt>
                <c:pt idx="1">
                  <c:v>Ciclo 2</c:v>
                </c:pt>
                <c:pt idx="2">
                  <c:v>Ciclo 3</c:v>
                </c:pt>
              </c:strCache>
            </c:strRef>
          </c:cat>
          <c:val>
            <c:numRef>
              <c:f>'Horas Incurridas'!$C$6:$C$8</c:f>
              <c:numCache>
                <c:formatCode>General</c:formatCode>
                <c:ptCount val="3"/>
                <c:pt idx="0">
                  <c:v>103</c:v>
                </c:pt>
                <c:pt idx="1">
                  <c:v>149</c:v>
                </c:pt>
                <c:pt idx="2">
                  <c:v>121</c:v>
                </c:pt>
              </c:numCache>
            </c:numRef>
          </c:val>
        </c:ser>
        <c:shape val="box"/>
        <c:axId val="128462208"/>
        <c:axId val="136927104"/>
        <c:axId val="0"/>
      </c:bar3DChart>
      <c:catAx>
        <c:axId val="128462208"/>
        <c:scaling>
          <c:orientation val="minMax"/>
        </c:scaling>
        <c:axPos val="b"/>
        <c:majorTickMark val="none"/>
        <c:tickLblPos val="nextTo"/>
        <c:crossAx val="136927104"/>
        <c:crosses val="autoZero"/>
        <c:auto val="1"/>
        <c:lblAlgn val="ctr"/>
        <c:lblOffset val="100"/>
      </c:catAx>
      <c:valAx>
        <c:axId val="136927104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s-AR"/>
                  <a:t>Horas</a:t>
                </a:r>
              </a:p>
            </c:rich>
          </c:tx>
          <c:layout>
            <c:manualLayout>
              <c:xMode val="edge"/>
              <c:yMode val="edge"/>
              <c:x val="1.7642825896762925E-2"/>
              <c:y val="0.46087525517643635"/>
            </c:manualLayout>
          </c:layout>
        </c:title>
        <c:numFmt formatCode="General" sourceLinked="0"/>
        <c:tickLblPos val="nextTo"/>
        <c:crossAx val="128462208"/>
        <c:crosses val="autoZero"/>
        <c:crossBetween val="between"/>
      </c:valAx>
    </c:plotArea>
    <c:legend>
      <c:legendPos val="r"/>
      <c:layout/>
    </c:legend>
    <c:plotVisOnly val="1"/>
  </c:chart>
  <c:externalData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A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'Horas Incurridas'!$D$1</c:f>
              <c:strCache>
                <c:ptCount val="1"/>
                <c:pt idx="0">
                  <c:v>Desvio</c:v>
                </c:pt>
              </c:strCache>
            </c:strRef>
          </c:tx>
          <c:dLbls>
            <c:dLbl>
              <c:idx val="0"/>
              <c:layout>
                <c:manualLayout>
                  <c:x val="-2.5314804169280824E-3"/>
                  <c:y val="0.13602272834175289"/>
                </c:manualLayout>
              </c:layout>
              <c:dLblPos val="outEnd"/>
              <c:showVal val="1"/>
            </c:dLbl>
            <c:dLbl>
              <c:idx val="1"/>
              <c:layout>
                <c:manualLayout>
                  <c:x val="2.8007402675698629E-3"/>
                  <c:y val="0.12407416814833633"/>
                </c:manualLayout>
              </c:layout>
              <c:dLblPos val="outEnd"/>
              <c:showVal val="1"/>
            </c:dLbl>
            <c:dLbl>
              <c:idx val="2"/>
              <c:layout>
                <c:manualLayout>
                  <c:x val="-3.2639547748527966E-4"/>
                  <c:y val="0.14061618641755808"/>
                </c:manualLayout>
              </c:layout>
              <c:dLblPos val="outEnd"/>
              <c:showVal val="1"/>
            </c:dLbl>
            <c:dLbl>
              <c:idx val="3"/>
              <c:layout>
                <c:manualLayout>
                  <c:x val="0"/>
                  <c:y val="0.10991636798088412"/>
                </c:manualLayout>
              </c:layout>
              <c:showVal val="1"/>
            </c:dLbl>
            <c:txPr>
              <a:bodyPr/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s-AR"/>
              </a:p>
            </c:txPr>
            <c:showVal val="1"/>
          </c:dLbls>
          <c:cat>
            <c:strRef>
              <c:f>'Horas Incurridas'!$A$2:$A$5</c:f>
              <c:strCache>
                <c:ptCount val="4"/>
                <c:pt idx="0">
                  <c:v>Análisis</c:v>
                </c:pt>
                <c:pt idx="1">
                  <c:v>Diseño</c:v>
                </c:pt>
                <c:pt idx="2">
                  <c:v>Desarrollo</c:v>
                </c:pt>
                <c:pt idx="3">
                  <c:v>Testing</c:v>
                </c:pt>
              </c:strCache>
            </c:strRef>
          </c:cat>
          <c:val>
            <c:numRef>
              <c:f>'Horas Incurridas'!$D$2:$D$5</c:f>
              <c:numCache>
                <c:formatCode>General</c:formatCode>
                <c:ptCount val="4"/>
                <c:pt idx="0">
                  <c:v>-232</c:v>
                </c:pt>
                <c:pt idx="1">
                  <c:v>-132</c:v>
                </c:pt>
                <c:pt idx="2">
                  <c:v>-261</c:v>
                </c:pt>
                <c:pt idx="3">
                  <c:v>-227</c:v>
                </c:pt>
              </c:numCache>
            </c:numRef>
          </c:val>
        </c:ser>
        <c:axId val="156305280"/>
        <c:axId val="160877952"/>
      </c:barChart>
      <c:catAx>
        <c:axId val="156305280"/>
        <c:scaling>
          <c:orientation val="minMax"/>
        </c:scaling>
        <c:axPos val="b"/>
        <c:numFmt formatCode="General" sourceLinked="1"/>
        <c:tickLblPos val="nextTo"/>
        <c:crossAx val="160877952"/>
        <c:crosses val="autoZero"/>
        <c:auto val="1"/>
        <c:lblAlgn val="ctr"/>
        <c:lblOffset val="100"/>
      </c:catAx>
      <c:valAx>
        <c:axId val="160877952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s-AR"/>
                  <a:t>Horas</a:t>
                </a:r>
              </a:p>
            </c:rich>
          </c:tx>
          <c:layout>
            <c:manualLayout>
              <c:xMode val="edge"/>
              <c:yMode val="edge"/>
              <c:x val="1.5093902350157024E-3"/>
              <c:y val="0.40874001528174875"/>
            </c:manualLayout>
          </c:layout>
        </c:title>
        <c:numFmt formatCode="General" sourceLinked="1"/>
        <c:tickLblPos val="nextTo"/>
        <c:crossAx val="156305280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AR"/>
  <c:chart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Testing!$D$15</c:f>
              <c:strCache>
                <c:ptCount val="1"/>
                <c:pt idx="0">
                  <c:v>Alta</c:v>
                </c:pt>
              </c:strCache>
            </c:strRef>
          </c:tx>
          <c:dLbls>
            <c:showVal val="1"/>
          </c:dLbls>
          <c:cat>
            <c:strRef>
              <c:f>Testing!$E$14:$G$14</c:f>
              <c:strCache>
                <c:ptCount val="3"/>
                <c:pt idx="0">
                  <c:v>Ciclo 1</c:v>
                </c:pt>
                <c:pt idx="1">
                  <c:v>Ciclo 2</c:v>
                </c:pt>
                <c:pt idx="2">
                  <c:v>Ciclo 3</c:v>
                </c:pt>
              </c:strCache>
            </c:strRef>
          </c:cat>
          <c:val>
            <c:numRef>
              <c:f>Testing!$E$15:$G$15</c:f>
              <c:numCache>
                <c:formatCode>General</c:formatCode>
                <c:ptCount val="3"/>
                <c:pt idx="0">
                  <c:v>5</c:v>
                </c:pt>
                <c:pt idx="1">
                  <c:v>3</c:v>
                </c:pt>
                <c:pt idx="2">
                  <c:v>0</c:v>
                </c:pt>
              </c:numCache>
            </c:numRef>
          </c:val>
        </c:ser>
        <c:ser>
          <c:idx val="1"/>
          <c:order val="1"/>
          <c:tx>
            <c:strRef>
              <c:f>Testing!$D$16</c:f>
              <c:strCache>
                <c:ptCount val="1"/>
                <c:pt idx="0">
                  <c:v>Media</c:v>
                </c:pt>
              </c:strCache>
            </c:strRef>
          </c:tx>
          <c:dLbls>
            <c:showVal val="1"/>
          </c:dLbls>
          <c:cat>
            <c:strRef>
              <c:f>Testing!$E$14:$G$14</c:f>
              <c:strCache>
                <c:ptCount val="3"/>
                <c:pt idx="0">
                  <c:v>Ciclo 1</c:v>
                </c:pt>
                <c:pt idx="1">
                  <c:v>Ciclo 2</c:v>
                </c:pt>
                <c:pt idx="2">
                  <c:v>Ciclo 3</c:v>
                </c:pt>
              </c:strCache>
            </c:strRef>
          </c:cat>
          <c:val>
            <c:numRef>
              <c:f>Testing!$E$16:$G$16</c:f>
              <c:numCache>
                <c:formatCode>General</c:formatCode>
                <c:ptCount val="3"/>
                <c:pt idx="0">
                  <c:v>0</c:v>
                </c:pt>
                <c:pt idx="1">
                  <c:v>15</c:v>
                </c:pt>
                <c:pt idx="2">
                  <c:v>4</c:v>
                </c:pt>
              </c:numCache>
            </c:numRef>
          </c:val>
        </c:ser>
        <c:ser>
          <c:idx val="2"/>
          <c:order val="2"/>
          <c:tx>
            <c:strRef>
              <c:f>Testing!$D$17</c:f>
              <c:strCache>
                <c:ptCount val="1"/>
                <c:pt idx="0">
                  <c:v>Baja</c:v>
                </c:pt>
              </c:strCache>
            </c:strRef>
          </c:tx>
          <c:dLbls>
            <c:showVal val="1"/>
          </c:dLbls>
          <c:cat>
            <c:strRef>
              <c:f>Testing!$E$14:$G$14</c:f>
              <c:strCache>
                <c:ptCount val="3"/>
                <c:pt idx="0">
                  <c:v>Ciclo 1</c:v>
                </c:pt>
                <c:pt idx="1">
                  <c:v>Ciclo 2</c:v>
                </c:pt>
                <c:pt idx="2">
                  <c:v>Ciclo 3</c:v>
                </c:pt>
              </c:strCache>
            </c:strRef>
          </c:cat>
          <c:val>
            <c:numRef>
              <c:f>Testing!$E$17:$G$17</c:f>
              <c:numCache>
                <c:formatCode>General</c:formatCode>
                <c:ptCount val="3"/>
                <c:pt idx="0">
                  <c:v>0</c:v>
                </c:pt>
                <c:pt idx="1">
                  <c:v>115</c:v>
                </c:pt>
                <c:pt idx="2">
                  <c:v>18</c:v>
                </c:pt>
              </c:numCache>
            </c:numRef>
          </c:val>
        </c:ser>
        <c:shape val="box"/>
        <c:axId val="136928640"/>
        <c:axId val="137152384"/>
        <c:axId val="0"/>
      </c:bar3DChart>
      <c:catAx>
        <c:axId val="136928640"/>
        <c:scaling>
          <c:orientation val="minMax"/>
        </c:scaling>
        <c:axPos val="b"/>
        <c:tickLblPos val="nextTo"/>
        <c:crossAx val="137152384"/>
        <c:crosses val="autoZero"/>
        <c:auto val="1"/>
        <c:lblAlgn val="ctr"/>
        <c:lblOffset val="100"/>
      </c:catAx>
      <c:valAx>
        <c:axId val="137152384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Cantidad incidencias</a:t>
                </a:r>
              </a:p>
            </c:rich>
          </c:tx>
          <c:layout/>
        </c:title>
        <c:numFmt formatCode="General" sourceLinked="1"/>
        <c:tickLblPos val="nextTo"/>
        <c:crossAx val="13692864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s-AR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10/10/2011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10/10/2011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10/10/2011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10/10/2011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Principales Características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Generación de reportes</a:t>
            </a:r>
            <a:endParaRPr lang="es-A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068960"/>
            <a:ext cx="707777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Principales Características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Gestión de usuarios</a:t>
            </a:r>
          </a:p>
          <a:p>
            <a:pPr lvl="1" fontAlgn="base"/>
            <a:r>
              <a:rPr lang="es-ES_tradnl" sz="1600" dirty="0" smtClean="0"/>
              <a:t>Distintos perfiles de usuario</a:t>
            </a:r>
            <a:endParaRPr lang="es-AR" sz="1600" dirty="0" smtClean="0"/>
          </a:p>
          <a:p>
            <a:pPr lvl="1" fontAlgn="base"/>
            <a:r>
              <a:rPr lang="es-ES_tradnl" sz="1600" dirty="0" smtClean="0"/>
              <a:t>Roles</a:t>
            </a:r>
            <a:endParaRPr lang="es-AR" sz="1600" dirty="0" smtClean="0"/>
          </a:p>
          <a:p>
            <a:pPr lvl="1" fontAlgn="base"/>
            <a:r>
              <a:rPr lang="es-AR" sz="1600" dirty="0" smtClean="0"/>
              <a:t>Accesos</a:t>
            </a:r>
          </a:p>
          <a:p>
            <a:endParaRPr lang="es-A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3068960"/>
            <a:ext cx="4824536" cy="326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es-ES_tradnl" dirty="0" smtClean="0"/>
              <a:t>Presentación de Funcionalidad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AR" smtClean="0"/>
              <a:t>Agenda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Inicio del Proyecto</a:t>
            </a:r>
          </a:p>
          <a:p>
            <a:r>
              <a:rPr lang="es-AR" dirty="0" smtClean="0"/>
              <a:t>Organización del Equipo</a:t>
            </a:r>
          </a:p>
          <a:p>
            <a:r>
              <a:rPr lang="es-AR" dirty="0" smtClean="0"/>
              <a:t>Análisis</a:t>
            </a:r>
          </a:p>
          <a:p>
            <a:r>
              <a:rPr lang="es-AR" dirty="0" smtClean="0"/>
              <a:t>Elección de Tecnología</a:t>
            </a:r>
          </a:p>
          <a:p>
            <a:r>
              <a:rPr lang="es-AR" dirty="0" smtClean="0"/>
              <a:t>Esfuerzo</a:t>
            </a:r>
          </a:p>
          <a:p>
            <a:r>
              <a:rPr lang="es-AR" dirty="0" smtClean="0"/>
              <a:t>Testing</a:t>
            </a:r>
          </a:p>
          <a:p>
            <a:r>
              <a:rPr lang="es-AR" dirty="0" smtClean="0"/>
              <a:t>Costos</a:t>
            </a:r>
          </a:p>
          <a:p>
            <a:r>
              <a:rPr lang="es-AR" dirty="0" smtClean="0"/>
              <a:t>Conclusiones</a:t>
            </a:r>
          </a:p>
          <a:p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Inicio del Proyecto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endParaRPr lang="es-AR" dirty="0" smtClean="0"/>
          </a:p>
          <a:p>
            <a:r>
              <a:rPr lang="es-AR" dirty="0" smtClean="0"/>
              <a:t>Fecha de Inicio: 18/08/2010</a:t>
            </a:r>
          </a:p>
          <a:p>
            <a:endParaRPr lang="es-AR" dirty="0" smtClean="0"/>
          </a:p>
          <a:p>
            <a:r>
              <a:rPr lang="es-AR" dirty="0" smtClean="0"/>
              <a:t>Relevamiento junto al cliente (SAHDES)</a:t>
            </a:r>
          </a:p>
          <a:p>
            <a:endParaRPr lang="es-AR" dirty="0" smtClean="0"/>
          </a:p>
          <a:p>
            <a:r>
              <a:rPr lang="es-AR" dirty="0" smtClean="0"/>
              <a:t>Entrevistas abiertas 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Conformación del equipo</a:t>
            </a:r>
            <a:endParaRPr lang="es-AR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395536" y="2204864"/>
          <a:ext cx="8352928" cy="3960439"/>
        </p:xfrm>
        <a:graphic>
          <a:graphicData uri="http://schemas.openxmlformats.org/drawingml/2006/table">
            <a:tbl>
              <a:tblPr bandCol="1"/>
              <a:tblGrid>
                <a:gridCol w="877756"/>
                <a:gridCol w="907154"/>
                <a:gridCol w="907154"/>
                <a:gridCol w="900435"/>
                <a:gridCol w="900435"/>
                <a:gridCol w="994511"/>
                <a:gridCol w="1058348"/>
                <a:gridCol w="991298"/>
                <a:gridCol w="815837"/>
              </a:tblGrid>
              <a:tr h="26402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Nombre y Apellido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Rol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528058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Líder de Proyecto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Referente Técnico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Referente Funcional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Arquitecto Software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Referente de Testing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Analista Funcional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Desarrollador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Tester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Pablo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Nicolás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Delfino 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Pedro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Honorio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Molina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Claudio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12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Lodeiro</a:t>
                      </a: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Castro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Julián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Ignacio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Martínez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Coordinación del Trabajo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Comunicación del Equipo:</a:t>
            </a:r>
          </a:p>
          <a:p>
            <a:pPr lvl="1"/>
            <a:r>
              <a:rPr lang="es-AR" dirty="0" smtClean="0"/>
              <a:t>Reuniones semanales presenciales</a:t>
            </a:r>
          </a:p>
          <a:p>
            <a:pPr lvl="1"/>
            <a:r>
              <a:rPr lang="es-ES_tradnl" dirty="0" smtClean="0"/>
              <a:t>Reuniones vía </a:t>
            </a:r>
            <a:r>
              <a:rPr lang="es-ES_tradnl" dirty="0" err="1" smtClean="0"/>
              <a:t>Skype</a:t>
            </a:r>
            <a:r>
              <a:rPr lang="es-ES_tradnl" dirty="0" smtClean="0"/>
              <a:t> / </a:t>
            </a:r>
            <a:r>
              <a:rPr lang="es-ES_tradnl" dirty="0" err="1" smtClean="0"/>
              <a:t>FaceTime</a:t>
            </a:r>
            <a:endParaRPr lang="es-AR" dirty="0" smtClean="0"/>
          </a:p>
          <a:p>
            <a:pPr lvl="1"/>
            <a:r>
              <a:rPr lang="es-AR" dirty="0" smtClean="0"/>
              <a:t>Grupo de Mail (</a:t>
            </a:r>
            <a:r>
              <a:rPr lang="es-AR" dirty="0" err="1" smtClean="0"/>
              <a:t>Gmail</a:t>
            </a:r>
            <a:r>
              <a:rPr lang="es-AR" dirty="0" smtClean="0"/>
              <a:t>)</a:t>
            </a:r>
          </a:p>
          <a:p>
            <a:pPr lvl="1"/>
            <a:r>
              <a:rPr lang="es-AR" dirty="0" smtClean="0"/>
              <a:t>Coordinación de documentos y fuentes vía SVN (Google </a:t>
            </a:r>
            <a:r>
              <a:rPr lang="es-AR" dirty="0" err="1" smtClean="0"/>
              <a:t>Code</a:t>
            </a:r>
            <a:r>
              <a:rPr lang="es-AR" dirty="0" smtClean="0"/>
              <a:t>).</a:t>
            </a: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Elección de Tecnología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>
            <a:normAutofit/>
          </a:bodyPr>
          <a:lstStyle/>
          <a:p>
            <a:r>
              <a:rPr lang="es-AR" sz="2200" dirty="0" smtClean="0"/>
              <a:t>Desarrollo en base a conocimientos del equipo y tecnologías probadas:</a:t>
            </a:r>
          </a:p>
          <a:p>
            <a:pPr lvl="1"/>
            <a:r>
              <a:rPr lang="es-AR" sz="2200" dirty="0" smtClean="0"/>
              <a:t>Java</a:t>
            </a:r>
          </a:p>
          <a:p>
            <a:pPr lvl="1"/>
            <a:r>
              <a:rPr lang="es-AR" sz="2200" dirty="0" err="1" smtClean="0"/>
              <a:t>Struts</a:t>
            </a:r>
            <a:r>
              <a:rPr lang="es-AR" sz="2200" dirty="0" smtClean="0"/>
              <a:t>, Spring, </a:t>
            </a:r>
            <a:r>
              <a:rPr lang="es-AR" sz="2200" dirty="0" err="1" smtClean="0"/>
              <a:t>JQuery</a:t>
            </a:r>
            <a:r>
              <a:rPr lang="es-AR" sz="2200" dirty="0" smtClean="0"/>
              <a:t>, </a:t>
            </a:r>
            <a:r>
              <a:rPr lang="es-AR" sz="2200" dirty="0" err="1" smtClean="0"/>
              <a:t>Hibernate</a:t>
            </a:r>
            <a:r>
              <a:rPr lang="es-AR" sz="2200" dirty="0" smtClean="0"/>
              <a:t>, </a:t>
            </a:r>
            <a:r>
              <a:rPr lang="es-AR" sz="2200" dirty="0" err="1" smtClean="0"/>
              <a:t>DynamicJasper</a:t>
            </a:r>
            <a:endParaRPr lang="es-AR" sz="2200" dirty="0" smtClean="0"/>
          </a:p>
          <a:p>
            <a:pPr lvl="1"/>
            <a:r>
              <a:rPr lang="es-AR" sz="2200" dirty="0" err="1" smtClean="0"/>
              <a:t>MySQL</a:t>
            </a:r>
            <a:endParaRPr lang="es-AR" sz="2200" dirty="0" smtClean="0"/>
          </a:p>
          <a:p>
            <a:pPr lvl="1"/>
            <a:endParaRPr lang="es-AR" sz="2200" dirty="0" smtClean="0"/>
          </a:p>
          <a:p>
            <a:r>
              <a:rPr lang="es-AR" sz="2200" dirty="0" smtClean="0"/>
              <a:t>Arquitectura:</a:t>
            </a:r>
          </a:p>
          <a:p>
            <a:pPr lvl="1"/>
            <a:r>
              <a:rPr lang="es-AR" sz="2200" dirty="0" smtClean="0"/>
              <a:t>MVC</a:t>
            </a:r>
          </a:p>
          <a:p>
            <a:pPr lvl="1"/>
            <a:r>
              <a:rPr lang="es-AR" sz="2200" dirty="0" smtClean="0"/>
              <a:t>Modelo de 3 Capas</a:t>
            </a:r>
          </a:p>
          <a:p>
            <a:pPr lvl="1"/>
            <a:r>
              <a:rPr lang="es-AR" sz="2200" dirty="0" smtClean="0"/>
              <a:t>AOP</a:t>
            </a:r>
          </a:p>
          <a:p>
            <a:endParaRPr lang="es-AR" dirty="0"/>
          </a:p>
        </p:txBody>
      </p:sp>
      <p:pic>
        <p:nvPicPr>
          <p:cNvPr id="8" name="Picture 13" descr="H:\arquitectura\jav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0392" y="2564904"/>
            <a:ext cx="692150" cy="110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4" descr="H:\arquitectura\jquer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5013176"/>
            <a:ext cx="7207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0352" y="4509120"/>
            <a:ext cx="10572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12360" y="3861048"/>
            <a:ext cx="10096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24328" y="5877272"/>
            <a:ext cx="12668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Elección de las Herramientas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>
            <a:normAutofit/>
          </a:bodyPr>
          <a:lstStyle/>
          <a:p>
            <a:r>
              <a:rPr lang="es-AR" dirty="0" smtClean="0"/>
              <a:t>Eclipse</a:t>
            </a:r>
          </a:p>
          <a:p>
            <a:r>
              <a:rPr lang="es-ES_tradnl" dirty="0" smtClean="0"/>
              <a:t>Apache </a:t>
            </a:r>
            <a:r>
              <a:rPr lang="es-ES_tradnl" dirty="0" err="1" smtClean="0"/>
              <a:t>Tomcat</a:t>
            </a:r>
            <a:endParaRPr lang="es-AR" dirty="0" smtClean="0"/>
          </a:p>
          <a:p>
            <a:r>
              <a:rPr lang="es-ES_tradnl" dirty="0" err="1" smtClean="0"/>
              <a:t>Tortoise</a:t>
            </a:r>
            <a:r>
              <a:rPr lang="es-ES_tradnl" dirty="0" smtClean="0"/>
              <a:t> SVN</a:t>
            </a:r>
          </a:p>
          <a:p>
            <a:r>
              <a:rPr lang="es-ES_tradnl" dirty="0" smtClean="0"/>
              <a:t>SQL Manager</a:t>
            </a:r>
            <a:endParaRPr lang="es-AR" dirty="0" smtClean="0"/>
          </a:p>
          <a:p>
            <a:r>
              <a:rPr lang="es-ES_tradnl" dirty="0" smtClean="0"/>
              <a:t>Enterprise </a:t>
            </a:r>
            <a:r>
              <a:rPr lang="es-ES_tradnl" dirty="0" err="1" smtClean="0"/>
              <a:t>Architect</a:t>
            </a:r>
            <a:endParaRPr lang="es-ES_tradnl" dirty="0" smtClean="0"/>
          </a:p>
          <a:p>
            <a:r>
              <a:rPr lang="es-ES_tradnl" dirty="0" smtClean="0"/>
              <a:t>Trac</a:t>
            </a:r>
          </a:p>
          <a:p>
            <a:r>
              <a:rPr lang="es-ES_tradnl" dirty="0" err="1" smtClean="0"/>
              <a:t>Balsamiq</a:t>
            </a:r>
            <a:r>
              <a:rPr lang="es-ES_tradnl" dirty="0" smtClean="0"/>
              <a:t> </a:t>
            </a:r>
            <a:r>
              <a:rPr lang="es-ES_tradnl" dirty="0" err="1" smtClean="0"/>
              <a:t>Mockups</a:t>
            </a:r>
            <a:endParaRPr lang="es-AR" dirty="0"/>
          </a:p>
        </p:txBody>
      </p:sp>
      <p:pic>
        <p:nvPicPr>
          <p:cNvPr id="4" name="Picture 6" descr="H:\arquitectura\tomca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2924944"/>
            <a:ext cx="709042" cy="78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5" descr="H:\arquitectura\mysq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4653136"/>
            <a:ext cx="102235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2321" y="2132857"/>
            <a:ext cx="126067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48264" y="5661248"/>
            <a:ext cx="1833720" cy="535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0392" y="3933056"/>
            <a:ext cx="643508" cy="643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ES_tradnl" dirty="0" smtClean="0"/>
              <a:t>¿Qué es Sirius?</a:t>
            </a:r>
          </a:p>
          <a:p>
            <a:r>
              <a:rPr lang="es-ES_tradnl" dirty="0" smtClean="0"/>
              <a:t>Objetivos de Sirius</a:t>
            </a:r>
          </a:p>
          <a:p>
            <a:r>
              <a:rPr lang="es-ES_tradnl" dirty="0" smtClean="0"/>
              <a:t>Principales Características</a:t>
            </a:r>
          </a:p>
          <a:p>
            <a:r>
              <a:rPr lang="es-ES_tradnl" dirty="0" smtClean="0"/>
              <a:t>Demostración de Funcionalidad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Elección de Metodología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pPr algn="ctr">
              <a:buNone/>
            </a:pPr>
            <a:r>
              <a:rPr lang="es-ES_tradnl" dirty="0" smtClean="0"/>
              <a:t>Metodología de desarrollo en cascada</a:t>
            </a:r>
            <a:endParaRPr lang="es-AR" dirty="0"/>
          </a:p>
        </p:txBody>
      </p:sp>
      <p:graphicFrame>
        <p:nvGraphicFramePr>
          <p:cNvPr id="56322" name="Object 9"/>
          <p:cNvGraphicFramePr>
            <a:graphicFrameLocks noChangeAspect="1"/>
          </p:cNvGraphicFramePr>
          <p:nvPr/>
        </p:nvGraphicFramePr>
        <p:xfrm>
          <a:off x="2339752" y="2780928"/>
          <a:ext cx="4724400" cy="3268663"/>
        </p:xfrm>
        <a:graphic>
          <a:graphicData uri="http://schemas.openxmlformats.org/presentationml/2006/ole">
            <p:oleObj spid="_x0000_s56322" name="Imagen de mapa de bits" r:id="rId3" imgW="4142857" imgH="2866667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Resultados Relevamiento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Estimación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ES_tradnl" dirty="0" smtClean="0"/>
              <a:t>Estimación Vs. Estimación Formal (UCP)</a:t>
            </a:r>
            <a:endParaRPr lang="es-AR" dirty="0"/>
          </a:p>
        </p:txBody>
      </p:sp>
      <p:graphicFrame>
        <p:nvGraphicFramePr>
          <p:cNvPr id="4" name="5 Gráfico"/>
          <p:cNvGraphicFramePr/>
          <p:nvPr/>
        </p:nvGraphicFramePr>
        <p:xfrm>
          <a:off x="2051720" y="2780928"/>
          <a:ext cx="5575300" cy="3684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Esfuerzo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ES_tradnl" dirty="0" smtClean="0"/>
              <a:t>Análisis y Diseño</a:t>
            </a:r>
            <a:endParaRPr lang="es-AR" dirty="0"/>
          </a:p>
        </p:txBody>
      </p:sp>
      <p:graphicFrame>
        <p:nvGraphicFramePr>
          <p:cNvPr id="5" name="1 Gráfico"/>
          <p:cNvGraphicFramePr/>
          <p:nvPr/>
        </p:nvGraphicFramePr>
        <p:xfrm>
          <a:off x="1115616" y="2636912"/>
          <a:ext cx="6696744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Esfuerzo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Desarrollo</a:t>
            </a:r>
            <a:endParaRPr lang="es-AR" dirty="0"/>
          </a:p>
        </p:txBody>
      </p:sp>
      <p:graphicFrame>
        <p:nvGraphicFramePr>
          <p:cNvPr id="4" name="2 Gráfico"/>
          <p:cNvGraphicFramePr/>
          <p:nvPr/>
        </p:nvGraphicFramePr>
        <p:xfrm>
          <a:off x="1547664" y="2564904"/>
          <a:ext cx="6192688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Esfuerzo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Testing</a:t>
            </a:r>
            <a:endParaRPr lang="es-AR" dirty="0"/>
          </a:p>
        </p:txBody>
      </p:sp>
      <p:graphicFrame>
        <p:nvGraphicFramePr>
          <p:cNvPr id="4" name="4 Gráfico"/>
          <p:cNvGraphicFramePr/>
          <p:nvPr/>
        </p:nvGraphicFramePr>
        <p:xfrm>
          <a:off x="1907704" y="2636912"/>
          <a:ext cx="5958408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Resultados Esfuerzo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Fecha de entrega estimada: 28/08/2011</a:t>
            </a:r>
          </a:p>
          <a:p>
            <a:endParaRPr lang="es-ES_tradnl" dirty="0" smtClean="0"/>
          </a:p>
          <a:p>
            <a:r>
              <a:rPr lang="es-ES_tradnl" dirty="0" smtClean="0"/>
              <a:t>Fecha de entrega real: 27/07/2011</a:t>
            </a:r>
            <a:endParaRPr lang="es-A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Desvíos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ES_tradnl" dirty="0" smtClean="0"/>
              <a:t>Desvíos por etapa:</a:t>
            </a:r>
            <a:endParaRPr lang="es-AR" dirty="0"/>
          </a:p>
        </p:txBody>
      </p:sp>
      <p:graphicFrame>
        <p:nvGraphicFramePr>
          <p:cNvPr id="4" name="4 Gráfico"/>
          <p:cNvGraphicFramePr>
            <a:graphicFrameLocks/>
          </p:cNvGraphicFramePr>
          <p:nvPr/>
        </p:nvGraphicFramePr>
        <p:xfrm>
          <a:off x="1259632" y="2780928"/>
          <a:ext cx="6696744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Resultados Esfuerzo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AR" dirty="0" smtClean="0"/>
              <a:t>Desvíos:</a:t>
            </a:r>
          </a:p>
          <a:p>
            <a:pPr>
              <a:lnSpc>
                <a:spcPct val="90000"/>
              </a:lnSpc>
              <a:buNone/>
            </a:pPr>
            <a:endParaRPr lang="es-AR" dirty="0" smtClean="0"/>
          </a:p>
          <a:p>
            <a:pPr>
              <a:lnSpc>
                <a:spcPct val="90000"/>
              </a:lnSpc>
              <a:buNone/>
            </a:pPr>
            <a:r>
              <a:rPr lang="es-AR" dirty="0" smtClean="0"/>
              <a:t>	….</a:t>
            </a:r>
          </a:p>
          <a:p>
            <a:pPr>
              <a:lnSpc>
                <a:spcPct val="90000"/>
              </a:lnSpc>
              <a:buNone/>
            </a:pPr>
            <a:endParaRPr lang="es-AR" dirty="0" smtClean="0"/>
          </a:p>
          <a:p>
            <a:pPr>
              <a:lnSpc>
                <a:spcPct val="90000"/>
              </a:lnSpc>
            </a:pPr>
            <a:r>
              <a:rPr lang="es-AR" dirty="0" smtClean="0"/>
              <a:t>¿Por qué existieron desvíos? </a:t>
            </a:r>
          </a:p>
          <a:p>
            <a:pPr lvl="1">
              <a:lnSpc>
                <a:spcPct val="90000"/>
              </a:lnSpc>
            </a:pPr>
            <a:r>
              <a:rPr lang="es-AR" sz="3200" dirty="0" smtClean="0"/>
              <a:t>Incorrecta estimación de Esfuerzos.</a:t>
            </a:r>
          </a:p>
          <a:p>
            <a:pPr>
              <a:buNone/>
            </a:pPr>
            <a:endParaRPr lang="es-AR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Testing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pPr>
              <a:buNone/>
            </a:pPr>
            <a:r>
              <a:rPr lang="es-AR" dirty="0" smtClean="0"/>
              <a:t>Tipos de Testing:</a:t>
            </a:r>
          </a:p>
          <a:p>
            <a:endParaRPr lang="es-AR" dirty="0" smtClean="0"/>
          </a:p>
          <a:p>
            <a:r>
              <a:rPr lang="es-AR" dirty="0" smtClean="0"/>
              <a:t>Test </a:t>
            </a:r>
            <a:r>
              <a:rPr lang="es-AR" dirty="0" smtClean="0"/>
              <a:t>Unitario</a:t>
            </a:r>
          </a:p>
          <a:p>
            <a:r>
              <a:rPr lang="es-AR" dirty="0" smtClean="0"/>
              <a:t>Test Integral</a:t>
            </a:r>
          </a:p>
          <a:p>
            <a:r>
              <a:rPr lang="es-AR" dirty="0" smtClean="0"/>
              <a:t>Test de Aceptación de Usuario</a:t>
            </a:r>
          </a:p>
          <a:p>
            <a:r>
              <a:rPr lang="es-AR" dirty="0" smtClean="0"/>
              <a:t>Test de Concurrencia</a:t>
            </a:r>
          </a:p>
          <a:p>
            <a:r>
              <a:rPr lang="es-AR" dirty="0" smtClean="0"/>
              <a:t>Test de Seguridad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Testing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es-AR" dirty="0" smtClean="0"/>
              <a:t>Criterio </a:t>
            </a:r>
            <a:r>
              <a:rPr lang="es-AR" dirty="0" smtClean="0"/>
              <a:t>de Aceptación:</a:t>
            </a:r>
          </a:p>
          <a:p>
            <a:pPr>
              <a:buNone/>
              <a:defRPr/>
            </a:pPr>
            <a:endParaRPr lang="es-AR" sz="1600" dirty="0" smtClean="0"/>
          </a:p>
          <a:p>
            <a:pPr>
              <a:defRPr/>
            </a:pPr>
            <a:r>
              <a:rPr lang="es-AR" dirty="0" smtClean="0"/>
              <a:t>Todos los CP testeados no deben poseer defectos con criticidad ALTA.</a:t>
            </a:r>
          </a:p>
          <a:p>
            <a:pPr>
              <a:defRPr/>
            </a:pPr>
            <a:r>
              <a:rPr lang="es-AR" dirty="0" smtClean="0"/>
              <a:t>Posibilidad de existencia de defectos de criticidad MEDIA ó BAJA, siempre y cuando no impacte en la calidad de implementación.</a:t>
            </a:r>
          </a:p>
          <a:p>
            <a:pPr>
              <a:defRPr/>
            </a:pPr>
            <a:r>
              <a:rPr lang="es-AR" dirty="0" smtClean="0"/>
              <a:t>Mínimo 3 ciclos de </a:t>
            </a:r>
            <a:r>
              <a:rPr lang="es-AR" dirty="0" smtClean="0"/>
              <a:t>Testing.</a:t>
            </a:r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Testing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pPr>
              <a:buNone/>
            </a:pPr>
            <a:r>
              <a:rPr lang="es-AR" dirty="0" smtClean="0"/>
              <a:t>Criterio de Aceptación y Parada:</a:t>
            </a:r>
            <a:endParaRPr lang="es-AR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899592" y="2780928"/>
          <a:ext cx="7488832" cy="3456385"/>
        </p:xfrm>
        <a:graphic>
          <a:graphicData uri="http://schemas.openxmlformats.org/drawingml/2006/table">
            <a:tbl>
              <a:tblPr/>
              <a:tblGrid>
                <a:gridCol w="841959"/>
                <a:gridCol w="2710055"/>
                <a:gridCol w="999827"/>
                <a:gridCol w="996538"/>
                <a:gridCol w="973515"/>
                <a:gridCol w="966938"/>
              </a:tblGrid>
              <a:tr h="9400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A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Criticidad</a:t>
                      </a:r>
                    </a:p>
                  </a:txBody>
                  <a:tcPr marL="8498" marR="8498" marT="8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A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Cantidad CP</a:t>
                      </a:r>
                    </a:p>
                  </a:txBody>
                  <a:tcPr marL="8498" marR="8498" marT="8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A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Criterio de Parada</a:t>
                      </a:r>
                    </a:p>
                  </a:txBody>
                  <a:tcPr marL="8498" marR="8498" marT="8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s-A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Criterio de Aceptación</a:t>
                      </a:r>
                    </a:p>
                  </a:txBody>
                  <a:tcPr marL="8498" marR="8498" marT="8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1287801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 de Problemas</a:t>
                      </a:r>
                    </a:p>
                  </a:txBody>
                  <a:tcPr marL="8498" marR="8498" marT="8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Cantidad CP con Problemas</a:t>
                      </a:r>
                    </a:p>
                  </a:txBody>
                  <a:tcPr marL="8498" marR="8498" marT="8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 de Problemas</a:t>
                      </a:r>
                    </a:p>
                  </a:txBody>
                  <a:tcPr marL="8498" marR="8498" marT="8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Cantidad CP con Problemas</a:t>
                      </a:r>
                    </a:p>
                  </a:txBody>
                  <a:tcPr marL="8498" marR="8498" marT="8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40279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Alta</a:t>
                      </a:r>
                    </a:p>
                  </a:txBody>
                  <a:tcPr marL="8498" marR="8498" marT="8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</a:p>
                  </a:txBody>
                  <a:tcPr marL="8498" marR="8498" marT="8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4%</a:t>
                      </a:r>
                    </a:p>
                  </a:txBody>
                  <a:tcPr marL="8498" marR="8498" marT="8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8498" marR="8498" marT="8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0%</a:t>
                      </a:r>
                    </a:p>
                  </a:txBody>
                  <a:tcPr marL="8498" marR="8498" marT="8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8498" marR="8498" marT="8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</a:tr>
              <a:tr h="40279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Media</a:t>
                      </a:r>
                    </a:p>
                  </a:txBody>
                  <a:tcPr marL="8498" marR="8498" marT="8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189</a:t>
                      </a:r>
                    </a:p>
                  </a:txBody>
                  <a:tcPr marL="8498" marR="8498" marT="8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8498" marR="8498" marT="8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8498" marR="8498" marT="8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3%</a:t>
                      </a:r>
                    </a:p>
                  </a:txBody>
                  <a:tcPr marL="8498" marR="8498" marT="8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8498" marR="8498" marT="8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</a:tr>
              <a:tr h="423002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Baja</a:t>
                      </a:r>
                    </a:p>
                  </a:txBody>
                  <a:tcPr marL="8498" marR="8498" marT="8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</a:p>
                  </a:txBody>
                  <a:tcPr marL="8498" marR="8498" marT="8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33%</a:t>
                      </a:r>
                    </a:p>
                  </a:txBody>
                  <a:tcPr marL="8498" marR="8498" marT="8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165</a:t>
                      </a:r>
                    </a:p>
                  </a:txBody>
                  <a:tcPr marL="8498" marR="8498" marT="8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8498" marR="8498" marT="8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8498" marR="8498" marT="849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Testing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Cantidad incidencias por ciclo:</a:t>
            </a:r>
            <a:endParaRPr lang="es-AR" dirty="0"/>
          </a:p>
        </p:txBody>
      </p:sp>
      <p:graphicFrame>
        <p:nvGraphicFramePr>
          <p:cNvPr id="4" name="1 Gráfico"/>
          <p:cNvGraphicFramePr/>
          <p:nvPr/>
        </p:nvGraphicFramePr>
        <p:xfrm>
          <a:off x="1043608" y="2780928"/>
          <a:ext cx="6840760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Costos del Proyecto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endParaRPr lang="es-A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Esfuerzo Solicitudes de Cambio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Próximos pasos…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pPr lvl="0"/>
            <a:r>
              <a:rPr lang="es-ES_tradnl" dirty="0" smtClean="0"/>
              <a:t>Implementación en SAHDES</a:t>
            </a:r>
          </a:p>
          <a:p>
            <a:pPr lvl="0"/>
            <a:endParaRPr lang="es-ES_tradnl" dirty="0" smtClean="0"/>
          </a:p>
          <a:p>
            <a:pPr lvl="0"/>
            <a:r>
              <a:rPr lang="es-ES_tradnl" dirty="0" smtClean="0"/>
              <a:t>Evaluación requerimientos nuevos clientes</a:t>
            </a:r>
          </a:p>
          <a:p>
            <a:pPr lvl="0"/>
            <a:endParaRPr lang="es-ES_tradnl" dirty="0" smtClean="0"/>
          </a:p>
          <a:p>
            <a:pPr lvl="0"/>
            <a:r>
              <a:rPr lang="es-ES_tradnl" dirty="0" smtClean="0"/>
              <a:t>Oportunidades de mejora</a:t>
            </a:r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Conclusiones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…</a:t>
            </a:r>
            <a:endParaRPr lang="es-A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Lecciones Aprendidas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…</a:t>
            </a:r>
            <a:endParaRPr lang="es-A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Objetivos de Sirius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>
            <a:normAutofit/>
          </a:bodyPr>
          <a:lstStyle/>
          <a:p>
            <a:r>
              <a:rPr lang="es-AR" dirty="0" smtClean="0"/>
              <a:t>Los objetivos de Sirius surgen del análisis de los requerimientos y necesidades detectadas durante el proceso de elicitación junto a los usuarios finales.</a:t>
            </a:r>
          </a:p>
        </p:txBody>
      </p:sp>
      <p:sp>
        <p:nvSpPr>
          <p:cNvPr id="5" name="7 CuadroTexto"/>
          <p:cNvSpPr txBox="1">
            <a:spLocks noChangeArrowheads="1"/>
          </p:cNvSpPr>
          <p:nvPr/>
        </p:nvSpPr>
        <p:spPr bwMode="auto">
          <a:xfrm>
            <a:off x="899592" y="4437112"/>
            <a:ext cx="2819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E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Que </a:t>
            </a:r>
            <a:r>
              <a:rPr lang="es-E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dicen </a:t>
            </a:r>
            <a:r>
              <a:rPr lang="es-E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los usuarios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6" name="3 CuadroTexto"/>
          <p:cNvSpPr txBox="1">
            <a:spLocks noChangeArrowheads="1"/>
          </p:cNvSpPr>
          <p:nvPr/>
        </p:nvSpPr>
        <p:spPr bwMode="auto">
          <a:xfrm>
            <a:off x="1403648" y="4941168"/>
            <a:ext cx="633670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“</a:t>
            </a: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Para la administración de los proyectos estamos utilizando un  Excel extensivo y casi inmanejable…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”</a:t>
            </a:r>
          </a:p>
          <a:p>
            <a:pPr>
              <a:defRPr/>
            </a:pPr>
            <a:endParaRPr lang="es-ES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“No podemos saber fácilmente cuando se esta excediendo lo presupuestado ni en que tarea se sobre presupuesto…”</a:t>
            </a:r>
            <a:endParaRPr lang="es-ES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Objetivos de Sirius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>
            <a:normAutofit fontScale="85000" lnSpcReduction="10000"/>
          </a:bodyPr>
          <a:lstStyle/>
          <a:p>
            <a:r>
              <a:rPr lang="es-AR" dirty="0" smtClean="0"/>
              <a:t>Simple</a:t>
            </a:r>
          </a:p>
          <a:p>
            <a:pPr>
              <a:buNone/>
            </a:pPr>
            <a:r>
              <a:rPr lang="es-ES" sz="1900" dirty="0" smtClean="0">
                <a:solidFill>
                  <a:srgbClr val="595959"/>
                </a:solidFill>
              </a:rPr>
              <a:t>Sencillez en la instalación, configuración y uso del sistema</a:t>
            </a:r>
          </a:p>
          <a:p>
            <a:r>
              <a:rPr lang="es-ES_tradnl" dirty="0" smtClean="0"/>
              <a:t>Escalable</a:t>
            </a:r>
          </a:p>
          <a:p>
            <a:pPr>
              <a:buNone/>
            </a:pPr>
            <a:r>
              <a:rPr lang="es-ES" sz="1900" dirty="0" smtClean="0">
                <a:solidFill>
                  <a:srgbClr val="595959"/>
                </a:solidFill>
              </a:rPr>
              <a:t>Posibilidad de crecer junto con la organización</a:t>
            </a:r>
            <a:endParaRPr lang="es-ES_tradnl" sz="1900" dirty="0" smtClean="0"/>
          </a:p>
          <a:p>
            <a:r>
              <a:rPr lang="es-ES_tradnl" dirty="0" smtClean="0"/>
              <a:t>Flexible</a:t>
            </a:r>
          </a:p>
          <a:p>
            <a:pPr>
              <a:buNone/>
            </a:pPr>
            <a:r>
              <a:rPr lang="es-ES" sz="1900" dirty="0" smtClean="0">
                <a:solidFill>
                  <a:srgbClr val="595959"/>
                </a:solidFill>
              </a:rPr>
              <a:t>Capacidad de adaptarse a los distintos escenarios del negocio</a:t>
            </a:r>
          </a:p>
          <a:p>
            <a:r>
              <a:rPr lang="es-ES_tradnl" dirty="0" smtClean="0"/>
              <a:t>Único</a:t>
            </a:r>
          </a:p>
          <a:p>
            <a:pPr>
              <a:buNone/>
            </a:pPr>
            <a:r>
              <a:rPr lang="es-ES_tradnl" sz="1900" dirty="0" smtClean="0">
                <a:solidFill>
                  <a:srgbClr val="595959"/>
                </a:solidFill>
              </a:rPr>
              <a:t>No existen sistemas en el mercado orientados específicamente a la gestión de Proyectos</a:t>
            </a:r>
          </a:p>
          <a:p>
            <a:pPr>
              <a:buNone/>
            </a:pPr>
            <a:r>
              <a:rPr lang="es-ES_tradnl" sz="1900" dirty="0" smtClean="0">
                <a:solidFill>
                  <a:srgbClr val="595959"/>
                </a:solidFill>
              </a:rPr>
              <a:t>ONG</a:t>
            </a:r>
          </a:p>
          <a:p>
            <a:r>
              <a:rPr lang="es-ES_tradnl" dirty="0" smtClean="0"/>
              <a:t>Open </a:t>
            </a:r>
            <a:r>
              <a:rPr lang="es-ES_tradnl" dirty="0" err="1" smtClean="0"/>
              <a:t>Source</a:t>
            </a:r>
            <a:endParaRPr lang="es-ES_tradnl" dirty="0" smtClean="0"/>
          </a:p>
          <a:p>
            <a:pPr>
              <a:buNone/>
            </a:pPr>
            <a:r>
              <a:rPr lang="es-ES_tradnl" sz="1900" dirty="0" smtClean="0">
                <a:solidFill>
                  <a:srgbClr val="595959"/>
                </a:solidFill>
              </a:rPr>
              <a:t>Desarrollado utilizando ultimas tecnologías de código abierto del mercado </a:t>
            </a:r>
          </a:p>
          <a:p>
            <a:pPr>
              <a:buNone/>
            </a:pPr>
            <a:r>
              <a:rPr lang="es-ES_tradnl" sz="1900" dirty="0" smtClean="0">
                <a:solidFill>
                  <a:srgbClr val="595959"/>
                </a:solidFill>
              </a:rPr>
              <a:t> </a:t>
            </a:r>
            <a:endParaRPr lang="es-AR" sz="1900" dirty="0" smtClean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Principales Características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Proyectos ONG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780928"/>
            <a:ext cx="6525755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Principales Características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>
            <a:normAutofit/>
          </a:bodyPr>
          <a:lstStyle/>
          <a:p>
            <a:r>
              <a:rPr lang="es-AR" dirty="0" smtClean="0"/>
              <a:t>Administración de:</a:t>
            </a:r>
          </a:p>
          <a:p>
            <a:pPr lvl="1" fontAlgn="base"/>
            <a:r>
              <a:rPr lang="es-ES_tradnl" sz="1600" dirty="0" smtClean="0"/>
              <a:t>Proyectos</a:t>
            </a:r>
            <a:endParaRPr lang="es-AR" sz="1600" dirty="0" smtClean="0"/>
          </a:p>
          <a:p>
            <a:pPr lvl="1" fontAlgn="base"/>
            <a:r>
              <a:rPr lang="es-AR" sz="1600" dirty="0" smtClean="0"/>
              <a:t>Objetivos específicos</a:t>
            </a:r>
          </a:p>
          <a:p>
            <a:pPr lvl="1" fontAlgn="base"/>
            <a:r>
              <a:rPr lang="es-AR" sz="1600" dirty="0" smtClean="0"/>
              <a:t>Objetivos generales</a:t>
            </a:r>
          </a:p>
          <a:p>
            <a:pPr lvl="1" fontAlgn="base"/>
            <a:r>
              <a:rPr lang="es-AR" sz="1600" dirty="0" smtClean="0"/>
              <a:t>Metas</a:t>
            </a:r>
          </a:p>
          <a:p>
            <a:pPr lvl="1" fontAlgn="base"/>
            <a:r>
              <a:rPr lang="es-AR" sz="1600" dirty="0" smtClean="0"/>
              <a:t>Actividades</a:t>
            </a:r>
          </a:p>
          <a:p>
            <a:pPr lvl="1" fontAlgn="base"/>
            <a:r>
              <a:rPr lang="es-AR" sz="1600" dirty="0" smtClean="0"/>
              <a:t>Asignaciones de personal</a:t>
            </a:r>
          </a:p>
          <a:p>
            <a:pPr lvl="1" fontAlgn="base"/>
            <a:r>
              <a:rPr lang="es-AR" sz="1600" dirty="0" smtClean="0"/>
              <a:t>Indicadores</a:t>
            </a:r>
          </a:p>
          <a:p>
            <a:endParaRPr lang="es-AR" sz="1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3068960"/>
            <a:ext cx="5009757" cy="318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Principales Características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Administración de Presupuestos y Gastos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996952"/>
            <a:ext cx="6700614" cy="320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Principales Características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Notificaciones</a:t>
            </a:r>
            <a:endParaRPr lang="es-AR" dirty="0"/>
          </a:p>
        </p:txBody>
      </p:sp>
      <p:pic>
        <p:nvPicPr>
          <p:cNvPr id="5122" name="Picture 2" descr="闒粀闀粀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924944"/>
            <a:ext cx="6082393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614</Words>
  <Application>Microsoft Office PowerPoint</Application>
  <PresentationFormat>Presentación en pantalla (4:3)</PresentationFormat>
  <Paragraphs>217</Paragraphs>
  <Slides>37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39" baseType="lpstr">
      <vt:lpstr>Tema de Office</vt:lpstr>
      <vt:lpstr>Imagen de mapa de bits</vt:lpstr>
      <vt:lpstr>Diapositiva 1</vt:lpstr>
      <vt:lpstr>Agenda</vt:lpstr>
      <vt:lpstr>¿Qué es Sirius?</vt:lpstr>
      <vt:lpstr>Objetivos de Sirius</vt:lpstr>
      <vt:lpstr>Objetivos de Sirius</vt:lpstr>
      <vt:lpstr>Principales Características</vt:lpstr>
      <vt:lpstr>Principales Características</vt:lpstr>
      <vt:lpstr>Principales Características</vt:lpstr>
      <vt:lpstr>Principales Características</vt:lpstr>
      <vt:lpstr>Principales Características</vt:lpstr>
      <vt:lpstr>Principales Características</vt:lpstr>
      <vt:lpstr>Presentación de Funcionalidad</vt:lpstr>
      <vt:lpstr>Diapositiva 13</vt:lpstr>
      <vt:lpstr>Agenda</vt:lpstr>
      <vt:lpstr>Inicio del Proyecto</vt:lpstr>
      <vt:lpstr>Conformación del equipo</vt:lpstr>
      <vt:lpstr>Coordinación del Trabajo</vt:lpstr>
      <vt:lpstr>Elección de Tecnología</vt:lpstr>
      <vt:lpstr>Elección de las Herramientas</vt:lpstr>
      <vt:lpstr>Elección de Metodología</vt:lpstr>
      <vt:lpstr>Resultados Relevamiento</vt:lpstr>
      <vt:lpstr>Estimación</vt:lpstr>
      <vt:lpstr>Esfuerzo</vt:lpstr>
      <vt:lpstr>Esfuerzo</vt:lpstr>
      <vt:lpstr>Esfuerzo</vt:lpstr>
      <vt:lpstr>Resultados Esfuerzo</vt:lpstr>
      <vt:lpstr>Desvíos</vt:lpstr>
      <vt:lpstr>Resultados Esfuerzo</vt:lpstr>
      <vt:lpstr>Testing</vt:lpstr>
      <vt:lpstr>Testing</vt:lpstr>
      <vt:lpstr>Testing</vt:lpstr>
      <vt:lpstr>Testing</vt:lpstr>
      <vt:lpstr>Costos del Proyecto</vt:lpstr>
      <vt:lpstr>Esfuerzo Solicitudes de Cambio</vt:lpstr>
      <vt:lpstr>Próximos pasos…</vt:lpstr>
      <vt:lpstr>Conclusiones</vt:lpstr>
      <vt:lpstr>Lecciones Aprendidas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Delfino, Pablo</dc:creator>
  <cp:lastModifiedBy>Pablo Delfino</cp:lastModifiedBy>
  <cp:revision>70</cp:revision>
  <dcterms:created xsi:type="dcterms:W3CDTF">2011-10-10T14:21:44Z</dcterms:created>
  <dcterms:modified xsi:type="dcterms:W3CDTF">2011-10-11T04:07:34Z</dcterms:modified>
</cp:coreProperties>
</file>