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embeddedFontLst>
    <p:embeddedFont>
      <p:font typeface="Source Code Pro"/>
      <p:regular r:id="rId29"/>
      <p:bold r:id="rId30"/>
      <p:italic r:id="rId31"/>
      <p:boldItalic r:id="rId32"/>
    </p:embeddedFont>
    <p:embeddedFont>
      <p:font typeface="Quattrocento Sans"/>
      <p:bold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hPBcCPMN7QWGU3hb8N1HEPlcTi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CodePro-italic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7.xml"/><Relationship Id="rId33" Type="http://schemas.openxmlformats.org/officeDocument/2006/relationships/font" Target="fonts/QuattrocentoSans-bold.fntdata"/><Relationship Id="rId10" Type="http://schemas.openxmlformats.org/officeDocument/2006/relationships/slide" Target="slides/slide6.xml"/><Relationship Id="rId32" Type="http://schemas.openxmlformats.org/officeDocument/2006/relationships/font" Target="fonts/SourceCodePro-boldItalic.fntdata"/><Relationship Id="rId13" Type="http://schemas.openxmlformats.org/officeDocument/2006/relationships/slide" Target="slides/slide9.xml"/><Relationship Id="rId35" Type="http://customschemas.google.com/relationships/presentationmetadata" Target="metadata"/><Relationship Id="rId12" Type="http://schemas.openxmlformats.org/officeDocument/2006/relationships/slide" Target="slides/slide8.xml"/><Relationship Id="rId34" Type="http://schemas.openxmlformats.org/officeDocument/2006/relationships/font" Target="fonts/QuattrocentoSan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26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2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2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2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2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2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2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6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Legenda">
  <p:cSld name="Título e Legenda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5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5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ção com Legenda">
  <p:cSld name="Citação com Legenda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6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6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36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3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3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ão de Nome">
  <p:cSld name="Cartão de Nom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7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3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r o Cartão de Nome">
  <p:cSld name="Citar o Cartão de Nom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8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8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3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3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8" name="Google Shape;118;p3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3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dadeiro ou Falso">
  <p:cSld name="Verdadeiro ou Fals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9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9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39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3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0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4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1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1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4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30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30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30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3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4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4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34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9" name="Google Shape;89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2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2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2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2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2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2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2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2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Relationship Id="rId4" Type="http://schemas.openxmlformats.org/officeDocument/2006/relationships/image" Target="../media/image20.png"/><Relationship Id="rId5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Relationship Id="rId4" Type="http://schemas.openxmlformats.org/officeDocument/2006/relationships/image" Target="../media/image20.png"/><Relationship Id="rId5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1507067" y="4105697"/>
            <a:ext cx="7766936" cy="1655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pt-BR" sz="2250">
                <a:solidFill>
                  <a:srgbClr val="226292"/>
                </a:solidFill>
              </a:rPr>
              <a:t>Ariel Vicente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pt-BR" sz="2250">
                <a:solidFill>
                  <a:srgbClr val="226292"/>
                </a:solidFill>
              </a:rPr>
              <a:t>Jaime Mishima</a:t>
            </a:r>
            <a:endParaRPr i="1" sz="2250">
              <a:solidFill>
                <a:srgbClr val="226292"/>
              </a:solidFill>
            </a:endParaRPr>
          </a:p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pt-BR" sz="2250">
                <a:solidFill>
                  <a:srgbClr val="226292"/>
                </a:solidFill>
              </a:rPr>
              <a:t>Pedro Alves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pt-BR" sz="2250">
                <a:solidFill>
                  <a:srgbClr val="226292"/>
                </a:solidFill>
              </a:rPr>
              <a:t>Washington Barbosa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 sz="2250">
              <a:solidFill>
                <a:srgbClr val="226292"/>
              </a:solidFill>
            </a:endParaRPr>
          </a:p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i="1" sz="2000">
              <a:solidFill>
                <a:srgbClr val="226292"/>
              </a:solidFill>
            </a:endParaRPr>
          </a:p>
        </p:txBody>
      </p:sp>
      <p:grpSp>
        <p:nvGrpSpPr>
          <p:cNvPr id="144" name="Google Shape;144;p1"/>
          <p:cNvGrpSpPr/>
          <p:nvPr/>
        </p:nvGrpSpPr>
        <p:grpSpPr>
          <a:xfrm>
            <a:off x="1507067" y="593580"/>
            <a:ext cx="4734444" cy="1746504"/>
            <a:chOff x="4539559" y="2806428"/>
            <a:chExt cx="4734444" cy="1746504"/>
          </a:xfrm>
        </p:grpSpPr>
        <p:grpSp>
          <p:nvGrpSpPr>
            <p:cNvPr id="145" name="Google Shape;145;p1"/>
            <p:cNvGrpSpPr/>
            <p:nvPr/>
          </p:nvGrpSpPr>
          <p:grpSpPr>
            <a:xfrm>
              <a:off x="5020881" y="3200400"/>
              <a:ext cx="4253122" cy="969264"/>
              <a:chOff x="1005839" y="155448"/>
              <a:chExt cx="4253122" cy="969264"/>
            </a:xfrm>
          </p:grpSpPr>
          <p:pic>
            <p:nvPicPr>
              <p:cNvPr descr="Business banking logo Premium Vector" id="146" name="Google Shape;146;p1"/>
              <p:cNvPicPr preferRelativeResize="0"/>
              <p:nvPr/>
            </p:nvPicPr>
            <p:blipFill rotWithShape="1">
              <a:blip r:embed="rId3">
                <a:alphaModFix/>
              </a:blip>
              <a:srcRect b="38429" l="67474" r="14429" t="45316"/>
              <a:stretch/>
            </p:blipFill>
            <p:spPr>
              <a:xfrm>
                <a:off x="1005839" y="155448"/>
                <a:ext cx="1078993" cy="96926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7" name="Google Shape;147;p1"/>
              <p:cNvSpPr txBox="1"/>
              <p:nvPr/>
            </p:nvSpPr>
            <p:spPr>
              <a:xfrm>
                <a:off x="1901952" y="173063"/>
                <a:ext cx="3357009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5400" u="none" cap="none" strike="noStrike">
                    <a:solidFill>
                      <a:srgbClr val="93C336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Bankeros</a:t>
                </a:r>
                <a:endParaRPr sz="5400">
                  <a:solidFill>
                    <a:srgbClr val="93C33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48" name="Google Shape;148;p1"/>
              <p:cNvSpPr txBox="1"/>
              <p:nvPr/>
            </p:nvSpPr>
            <p:spPr>
              <a:xfrm>
                <a:off x="2447544" y="155448"/>
                <a:ext cx="88839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000">
                    <a:solidFill>
                      <a:srgbClr val="075DA6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L o s</a:t>
                </a:r>
                <a:endParaRPr b="1" sz="2000">
                  <a:solidFill>
                    <a:srgbClr val="075DA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pic>
          <p:nvPicPr>
            <p:cNvPr descr="Technology logo template Premium Vector" id="149" name="Google Shape;149;p1"/>
            <p:cNvPicPr preferRelativeResize="0"/>
            <p:nvPr/>
          </p:nvPicPr>
          <p:blipFill rotWithShape="1">
            <a:blip r:embed="rId4">
              <a:alphaModFix/>
            </a:blip>
            <a:srcRect b="41036" l="37570" r="37127" t="29674"/>
            <a:stretch/>
          </p:blipFill>
          <p:spPr>
            <a:xfrm>
              <a:off x="4539559" y="2806428"/>
              <a:ext cx="1508760" cy="17465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" name="Google Shape;150;p1"/>
          <p:cNvSpPr txBox="1"/>
          <p:nvPr/>
        </p:nvSpPr>
        <p:spPr>
          <a:xfrm>
            <a:off x="2943046" y="1677824"/>
            <a:ext cx="59106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lang="pt-BR" sz="2400" u="none">
                <a:solidFill>
                  <a:srgbClr val="226292"/>
                </a:solidFill>
                <a:latin typeface="Trebuchet MS"/>
                <a:ea typeface="Trebuchet MS"/>
                <a:cs typeface="Trebuchet MS"/>
                <a:sym typeface="Trebuchet MS"/>
              </a:rPr>
              <a:t>Hackathon LABDATA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sz="2400" u="none">
              <a:solidFill>
                <a:srgbClr val="22629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lang="pt-BR" sz="3240"/>
              <a:t>Desafio Ecommerce – 1.3 Inferir Schema e criar manualmente as Tabelas Hive</a:t>
            </a:r>
            <a:br>
              <a:rPr lang="pt-BR" sz="3240"/>
            </a:br>
            <a:endParaRPr sz="3240"/>
          </a:p>
        </p:txBody>
      </p:sp>
      <p:sp>
        <p:nvSpPr>
          <p:cNvPr id="222" name="Google Shape;222;p1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Leitura do arquivo json usando spark.read.json e apontando diretamente para o caminho do bucket onde os arquivos estão armazenados e passando o resultado para Dataframe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Technology logo template Premium Vector" id="223" name="Google Shape;223;p10"/>
          <p:cNvPicPr preferRelativeResize="0"/>
          <p:nvPr/>
        </p:nvPicPr>
        <p:blipFill rotWithShape="1">
          <a:blip r:embed="rId3">
            <a:alphaModFix/>
          </a:blip>
          <a:srcRect b="41036" l="37570" r="37127" t="29674"/>
          <a:stretch/>
        </p:blipFill>
        <p:spPr>
          <a:xfrm>
            <a:off x="70339" y="79573"/>
            <a:ext cx="533843" cy="617964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0"/>
          <p:cNvSpPr/>
          <p:nvPr/>
        </p:nvSpPr>
        <p:spPr>
          <a:xfrm>
            <a:off x="3048000" y="2033746"/>
            <a:ext cx="6096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https://lh4.googleusercontent.com/ItsN9faf5qc-3Gq1WfKbAuhKmrYg5RPNxiGYivrPqNBsTx-SyIzdlI5YNKTDebFFCgXIlaws-7VCcnkOJ-dhhR4uj3JsFqRHjCTPQCWAw6fKst85xh_2xcnqV8Cmd_eUmXyjy0zlV3o" id="225" name="Google Shape;225;p10"/>
          <p:cNvPicPr preferRelativeResize="0"/>
          <p:nvPr/>
        </p:nvPicPr>
        <p:blipFill rotWithShape="1">
          <a:blip r:embed="rId4">
            <a:alphaModFix/>
          </a:blip>
          <a:srcRect b="0" l="0" r="11212" t="0"/>
          <a:stretch/>
        </p:blipFill>
        <p:spPr>
          <a:xfrm>
            <a:off x="768774" y="4060254"/>
            <a:ext cx="8000322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aLKRmo5omxoAD_-cOy3Oz64kPE9Mj1IPY2024XErEWVpLmPY8dLyyP7DgxdlMFrCu7BU94ssJ7bA-gVmmE7NVxzSYaAaIsfBYhOrDiMrOpzb8a7rwbF1F9wsR4sKrzHEy40irChzayg" id="226" name="Google Shape;226;p10"/>
          <p:cNvPicPr preferRelativeResize="0"/>
          <p:nvPr/>
        </p:nvPicPr>
        <p:blipFill rotWithShape="1">
          <a:blip r:embed="rId5">
            <a:alphaModFix/>
          </a:blip>
          <a:srcRect b="7237" l="2030" r="0" t="0"/>
          <a:stretch/>
        </p:blipFill>
        <p:spPr>
          <a:xfrm>
            <a:off x="859536" y="3137630"/>
            <a:ext cx="8790348" cy="821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lang="pt-BR" sz="3240"/>
              <a:t>Desafio Ecommerce – 1.3 Inferir Schema e criar manualmente as Tabelas Hive</a:t>
            </a:r>
            <a:br>
              <a:rPr lang="pt-BR" sz="3240"/>
            </a:br>
            <a:endParaRPr sz="3240"/>
          </a:p>
        </p:txBody>
      </p:sp>
      <p:sp>
        <p:nvSpPr>
          <p:cNvPr id="232" name="Google Shape;232;p1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Leitura do arquivo json usando spark.read.json e apontando diretamente para o caminho do bucket onde os arquivos estão armazenados e passando o resultado para Dataframe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Technology logo template Premium Vector" id="233" name="Google Shape;233;p11"/>
          <p:cNvPicPr preferRelativeResize="0"/>
          <p:nvPr/>
        </p:nvPicPr>
        <p:blipFill rotWithShape="1">
          <a:blip r:embed="rId3">
            <a:alphaModFix/>
          </a:blip>
          <a:srcRect b="41036" l="37570" r="37127" t="29674"/>
          <a:stretch/>
        </p:blipFill>
        <p:spPr>
          <a:xfrm>
            <a:off x="70339" y="79573"/>
            <a:ext cx="533843" cy="61796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1"/>
          <p:cNvSpPr/>
          <p:nvPr/>
        </p:nvSpPr>
        <p:spPr>
          <a:xfrm>
            <a:off x="3048000" y="2033746"/>
            <a:ext cx="6096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https://lh4.googleusercontent.com/ItsN9faf5qc-3Gq1WfKbAuhKmrYg5RPNxiGYivrPqNBsTx-SyIzdlI5YNKTDebFFCgXIlaws-7VCcnkOJ-dhhR4uj3JsFqRHjCTPQCWAw6fKst85xh_2xcnqV8Cmd_eUmXyjy0zlV3o" id="235" name="Google Shape;235;p11"/>
          <p:cNvPicPr preferRelativeResize="0"/>
          <p:nvPr/>
        </p:nvPicPr>
        <p:blipFill rotWithShape="1">
          <a:blip r:embed="rId4">
            <a:alphaModFix/>
          </a:blip>
          <a:srcRect b="0" l="0" r="11212" t="0"/>
          <a:stretch/>
        </p:blipFill>
        <p:spPr>
          <a:xfrm>
            <a:off x="768774" y="4060254"/>
            <a:ext cx="8000322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aLKRmo5omxoAD_-cOy3Oz64kPE9Mj1IPY2024XErEWVpLmPY8dLyyP7DgxdlMFrCu7BU94ssJ7bA-gVmmE7NVxzSYaAaIsfBYhOrDiMrOpzb8a7rwbF1F9wsR4sKrzHEy40irChzayg" id="236" name="Google Shape;236;p11"/>
          <p:cNvPicPr preferRelativeResize="0"/>
          <p:nvPr/>
        </p:nvPicPr>
        <p:blipFill rotWithShape="1">
          <a:blip r:embed="rId5">
            <a:alphaModFix/>
          </a:blip>
          <a:srcRect b="7237" l="2030" r="0" t="0"/>
          <a:stretch/>
        </p:blipFill>
        <p:spPr>
          <a:xfrm>
            <a:off x="859536" y="3137630"/>
            <a:ext cx="8790348" cy="821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lang="pt-BR" sz="3240"/>
              <a:t>Desafio Ecommerce – 1.3 Inferir Schema e criar manualmente as Tabelas Hive</a:t>
            </a:r>
            <a:br>
              <a:rPr lang="pt-BR" sz="3240"/>
            </a:br>
            <a:endParaRPr sz="3240"/>
          </a:p>
        </p:txBody>
      </p:sp>
      <p:sp>
        <p:nvSpPr>
          <p:cNvPr id="242" name="Google Shape;242;p1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Ajustando o schema da df2 usando os nomes fornecidos no de-para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Salvar os novos dataframes em arquivos parquet no novo bucket e gerando novas tabelas na DB (acessíveis pelo Athena)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Technology logo template Premium Vector" id="243" name="Google Shape;243;p12"/>
          <p:cNvPicPr preferRelativeResize="0"/>
          <p:nvPr/>
        </p:nvPicPr>
        <p:blipFill rotWithShape="1">
          <a:blip r:embed="rId3">
            <a:alphaModFix/>
          </a:blip>
          <a:srcRect b="41036" l="37570" r="37127" t="29674"/>
          <a:stretch/>
        </p:blipFill>
        <p:spPr>
          <a:xfrm>
            <a:off x="70339" y="79573"/>
            <a:ext cx="533843" cy="61796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2"/>
          <p:cNvSpPr/>
          <p:nvPr/>
        </p:nvSpPr>
        <p:spPr>
          <a:xfrm>
            <a:off x="3048000" y="2033746"/>
            <a:ext cx="6096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https://lh6.googleusercontent.com/UmM9_ybF4qPUFPZ-8DrCshoU6mjGLGE6u4Bao8xq5LxDxCdPbJtI4CNsy44yJwnscpzHTySwog7vtoyTZdNV8WWjtPxprHnrOrCXb1KwMCo8-lcESFFsirYDuPw2D5JY0qrCh1xVsHg" id="245" name="Google Shape;24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407" y="2619756"/>
            <a:ext cx="65817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2bZc3XQeW0PvuStSOQw5YRjuHObtbY1LAZEumZ3BofRDo40PU7bX9eyitjn7W7J6GDDgjDeKCW_lzcJSjU9dhnQTofaFYdianEA1bGi9NfR80piRYAxI5aXwk07amcjTn6ZDen-L_jw" id="246" name="Google Shape;246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7407" y="3970241"/>
            <a:ext cx="1007745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lang="pt-BR" sz="3240"/>
              <a:t>Desafio Ecommerce – 1.3 Inferir Schema e criar manualmente as Tabelas Hive</a:t>
            </a:r>
            <a:br>
              <a:rPr lang="pt-BR" sz="3240"/>
            </a:br>
            <a:endParaRPr sz="3240"/>
          </a:p>
        </p:txBody>
      </p:sp>
      <p:sp>
        <p:nvSpPr>
          <p:cNvPr id="252" name="Google Shape;252;p1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Querys no Athena</a:t>
            </a:r>
            <a:endParaRPr/>
          </a:p>
        </p:txBody>
      </p:sp>
      <p:pic>
        <p:nvPicPr>
          <p:cNvPr descr="Technology logo template Premium Vector" id="253" name="Google Shape;253;p13"/>
          <p:cNvPicPr preferRelativeResize="0"/>
          <p:nvPr/>
        </p:nvPicPr>
        <p:blipFill rotWithShape="1">
          <a:blip r:embed="rId3">
            <a:alphaModFix/>
          </a:blip>
          <a:srcRect b="41036" l="37570" r="37127" t="29674"/>
          <a:stretch/>
        </p:blipFill>
        <p:spPr>
          <a:xfrm>
            <a:off x="70339" y="79573"/>
            <a:ext cx="533843" cy="61796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3"/>
          <p:cNvSpPr/>
          <p:nvPr/>
        </p:nvSpPr>
        <p:spPr>
          <a:xfrm>
            <a:off x="3048000" y="2033746"/>
            <a:ext cx="6096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5" name="Google Shape;255;p13"/>
          <p:cNvPicPr preferRelativeResize="0"/>
          <p:nvPr/>
        </p:nvPicPr>
        <p:blipFill rotWithShape="1">
          <a:blip r:embed="rId4">
            <a:alphaModFix/>
          </a:blip>
          <a:srcRect b="71599" l="24600" r="4900" t="11035"/>
          <a:stretch/>
        </p:blipFill>
        <p:spPr>
          <a:xfrm>
            <a:off x="1088136" y="2514600"/>
            <a:ext cx="8595360" cy="1124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3"/>
          <p:cNvPicPr preferRelativeResize="0"/>
          <p:nvPr/>
        </p:nvPicPr>
        <p:blipFill rotWithShape="1">
          <a:blip r:embed="rId4">
            <a:alphaModFix/>
          </a:blip>
          <a:srcRect b="16095" l="26175" r="3025" t="40562"/>
          <a:stretch/>
        </p:blipFill>
        <p:spPr>
          <a:xfrm>
            <a:off x="1042416" y="3675887"/>
            <a:ext cx="8631936" cy="2807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lang="pt-BR" sz="3240"/>
              <a:t>Desafio Ecommerce – 1.3 Inferir Schema e criar manualmente as Tabelas Hive</a:t>
            </a:r>
            <a:br>
              <a:rPr lang="pt-BR" sz="3240"/>
            </a:br>
            <a:endParaRPr sz="3240"/>
          </a:p>
        </p:txBody>
      </p:sp>
      <p:sp>
        <p:nvSpPr>
          <p:cNvPr id="262" name="Google Shape;262;p1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Querys no Athena</a:t>
            </a:r>
            <a:endParaRPr/>
          </a:p>
        </p:txBody>
      </p:sp>
      <p:pic>
        <p:nvPicPr>
          <p:cNvPr descr="Technology logo template Premium Vector" id="263" name="Google Shape;263;p14"/>
          <p:cNvPicPr preferRelativeResize="0"/>
          <p:nvPr/>
        </p:nvPicPr>
        <p:blipFill rotWithShape="1">
          <a:blip r:embed="rId3">
            <a:alphaModFix/>
          </a:blip>
          <a:srcRect b="41036" l="37570" r="37127" t="29674"/>
          <a:stretch/>
        </p:blipFill>
        <p:spPr>
          <a:xfrm>
            <a:off x="70339" y="79573"/>
            <a:ext cx="533843" cy="61796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4"/>
          <p:cNvSpPr/>
          <p:nvPr/>
        </p:nvSpPr>
        <p:spPr>
          <a:xfrm>
            <a:off x="3048000" y="2033746"/>
            <a:ext cx="6096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5" name="Google Shape;265;p14"/>
          <p:cNvPicPr preferRelativeResize="0"/>
          <p:nvPr/>
        </p:nvPicPr>
        <p:blipFill rotWithShape="1">
          <a:blip r:embed="rId4">
            <a:alphaModFix/>
          </a:blip>
          <a:srcRect b="25294" l="26324" r="3474" t="21906"/>
          <a:stretch/>
        </p:blipFill>
        <p:spPr>
          <a:xfrm>
            <a:off x="677334" y="2542032"/>
            <a:ext cx="8558784" cy="3419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lang="pt-BR" sz="3240"/>
              <a:t>Desafio Ecommerce – 2 Armazenamento e Processamento Batch Data Lake</a:t>
            </a:r>
            <a:br>
              <a:rPr b="1" lang="pt-BR" sz="3240"/>
            </a:br>
            <a:endParaRPr sz="3240"/>
          </a:p>
        </p:txBody>
      </p:sp>
      <p:sp>
        <p:nvSpPr>
          <p:cNvPr id="271" name="Google Shape;271;p1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Criação do Bucket</a:t>
            </a:r>
            <a:endParaRPr/>
          </a:p>
        </p:txBody>
      </p:sp>
      <p:pic>
        <p:nvPicPr>
          <p:cNvPr descr="Technology logo template Premium Vector" id="272" name="Google Shape;272;p15"/>
          <p:cNvPicPr preferRelativeResize="0"/>
          <p:nvPr/>
        </p:nvPicPr>
        <p:blipFill rotWithShape="1">
          <a:blip r:embed="rId3">
            <a:alphaModFix/>
          </a:blip>
          <a:srcRect b="41036" l="37570" r="37127" t="29674"/>
          <a:stretch/>
        </p:blipFill>
        <p:spPr>
          <a:xfrm>
            <a:off x="70339" y="79573"/>
            <a:ext cx="533843" cy="61796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5"/>
          <p:cNvSpPr/>
          <p:nvPr/>
        </p:nvSpPr>
        <p:spPr>
          <a:xfrm>
            <a:off x="3048000" y="2033746"/>
            <a:ext cx="6096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https://lh4.googleusercontent.com/hUa9iQ3i7-6a-DhP5Mq0DTdG5cgbYtehx-4aYIsmgatHObfeCAjr9Ho25NIfpWiY59uDpJC81UlUvR0VFIiTPn4Yr-9V5xaKl2O30MbBkP4-mse-bz8sCp86k-c1g5mRm7gMl57L" id="274" name="Google Shape;27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927" y="2631600"/>
            <a:ext cx="8344553" cy="3229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lang="pt-BR" sz="3240"/>
              <a:t>Desafio Ecommerce – 2 Armazenamento e Processamento Batch Data Lake</a:t>
            </a:r>
            <a:br>
              <a:rPr lang="pt-BR" sz="3240"/>
            </a:br>
            <a:endParaRPr sz="3240"/>
          </a:p>
        </p:txBody>
      </p:sp>
      <p:sp>
        <p:nvSpPr>
          <p:cNvPr id="280" name="Google Shape;280;p1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Salvar o dataframe em formato parquet no S3</a:t>
            </a:r>
            <a:endParaRPr/>
          </a:p>
        </p:txBody>
      </p:sp>
      <p:pic>
        <p:nvPicPr>
          <p:cNvPr descr="Technology logo template Premium Vector" id="281" name="Google Shape;281;p16"/>
          <p:cNvPicPr preferRelativeResize="0"/>
          <p:nvPr/>
        </p:nvPicPr>
        <p:blipFill rotWithShape="1">
          <a:blip r:embed="rId3">
            <a:alphaModFix/>
          </a:blip>
          <a:srcRect b="41036" l="37570" r="37127" t="29674"/>
          <a:stretch/>
        </p:blipFill>
        <p:spPr>
          <a:xfrm>
            <a:off x="70339" y="79573"/>
            <a:ext cx="533843" cy="617964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6"/>
          <p:cNvSpPr/>
          <p:nvPr/>
        </p:nvSpPr>
        <p:spPr>
          <a:xfrm>
            <a:off x="3048000" y="2033746"/>
            <a:ext cx="6096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https://lh6.googleusercontent.com/1MATx06OFh8aNCaTgx5WDCZFwODhsrHYY9X-gElAFfRV49pQca0nguYENTUPYaAnIoGgAcK4bmXWNuQrotDm7Myx5at5weNk1y4jucVzl07QHOtcV01FF5tLDkD4sw8fdShMgjmEbQo" id="283" name="Google Shape;28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9391" y="2542984"/>
            <a:ext cx="6905625" cy="258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Desafio Ecommerce – 3. Visualização</a:t>
            </a:r>
            <a:endParaRPr/>
          </a:p>
        </p:txBody>
      </p:sp>
      <p:sp>
        <p:nvSpPr>
          <p:cNvPr id="289" name="Google Shape;289;p17"/>
          <p:cNvSpPr txBox="1"/>
          <p:nvPr>
            <p:ph idx="1" type="body"/>
          </p:nvPr>
        </p:nvSpPr>
        <p:spPr>
          <a:xfrm>
            <a:off x="677334" y="1483933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3.1 Acesso por Device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</p:txBody>
      </p:sp>
      <p:pic>
        <p:nvPicPr>
          <p:cNvPr descr="Technology logo template Premium Vector" id="290" name="Google Shape;290;p17"/>
          <p:cNvPicPr preferRelativeResize="0"/>
          <p:nvPr/>
        </p:nvPicPr>
        <p:blipFill rotWithShape="1">
          <a:blip r:embed="rId3">
            <a:alphaModFix/>
          </a:blip>
          <a:srcRect b="41036" l="37570" r="37127" t="29674"/>
          <a:stretch/>
        </p:blipFill>
        <p:spPr>
          <a:xfrm>
            <a:off x="70339" y="79573"/>
            <a:ext cx="533843" cy="61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7"/>
          <p:cNvPicPr preferRelativeResize="0"/>
          <p:nvPr/>
        </p:nvPicPr>
        <p:blipFill rotWithShape="1">
          <a:blip r:embed="rId4">
            <a:alphaModFix/>
          </a:blip>
          <a:srcRect b="869" l="26400" r="1899" t="32353"/>
          <a:stretch/>
        </p:blipFill>
        <p:spPr>
          <a:xfrm>
            <a:off x="677334" y="1828800"/>
            <a:ext cx="8741664" cy="4325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Desafio Ecommerce – 3. Visualização</a:t>
            </a:r>
            <a:endParaRPr/>
          </a:p>
        </p:txBody>
      </p:sp>
      <p:sp>
        <p:nvSpPr>
          <p:cNvPr id="297" name="Google Shape;297;p18"/>
          <p:cNvSpPr txBox="1"/>
          <p:nvPr>
            <p:ph idx="1" type="body"/>
          </p:nvPr>
        </p:nvSpPr>
        <p:spPr>
          <a:xfrm>
            <a:off x="677334" y="1483933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3.2 HeatMap</a:t>
            </a:r>
            <a:endParaRPr/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</p:txBody>
      </p:sp>
      <p:pic>
        <p:nvPicPr>
          <p:cNvPr descr="Technology logo template Premium Vector" id="298" name="Google Shape;298;p18"/>
          <p:cNvPicPr preferRelativeResize="0"/>
          <p:nvPr/>
        </p:nvPicPr>
        <p:blipFill rotWithShape="1">
          <a:blip r:embed="rId3">
            <a:alphaModFix/>
          </a:blip>
          <a:srcRect b="41036" l="37570" r="37127" t="29674"/>
          <a:stretch/>
        </p:blipFill>
        <p:spPr>
          <a:xfrm>
            <a:off x="70339" y="79573"/>
            <a:ext cx="533843" cy="61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8"/>
          <p:cNvPicPr preferRelativeResize="0"/>
          <p:nvPr/>
        </p:nvPicPr>
        <p:blipFill rotWithShape="1">
          <a:blip r:embed="rId4">
            <a:alphaModFix/>
          </a:blip>
          <a:srcRect b="1577" l="26626" r="1973" t="31788"/>
          <a:stretch/>
        </p:blipFill>
        <p:spPr>
          <a:xfrm>
            <a:off x="677334" y="1923071"/>
            <a:ext cx="8705088" cy="4315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Desafio Ecommerce – 3. Visualização</a:t>
            </a:r>
            <a:endParaRPr/>
          </a:p>
        </p:txBody>
      </p:sp>
      <p:sp>
        <p:nvSpPr>
          <p:cNvPr id="305" name="Google Shape;305;p19"/>
          <p:cNvSpPr txBox="1"/>
          <p:nvPr>
            <p:ph idx="1" type="body"/>
          </p:nvPr>
        </p:nvSpPr>
        <p:spPr>
          <a:xfrm>
            <a:off x="677334" y="1483933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Para criar a visualização utilizamos a ferramenta Quicksight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pt-BR"/>
              <a:t>Criamos uma nova análise:</a:t>
            </a:r>
            <a:endParaRPr/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pt-BR"/>
              <a:t>Em Seguida, criamos um novo conjunto de dados</a:t>
            </a:r>
            <a:endParaRPr/>
          </a:p>
        </p:txBody>
      </p:sp>
      <p:pic>
        <p:nvPicPr>
          <p:cNvPr descr="Technology logo template Premium Vector" id="306" name="Google Shape;306;p19"/>
          <p:cNvPicPr preferRelativeResize="0"/>
          <p:nvPr/>
        </p:nvPicPr>
        <p:blipFill rotWithShape="1">
          <a:blip r:embed="rId3">
            <a:alphaModFix/>
          </a:blip>
          <a:srcRect b="41036" l="37570" r="37127" t="29674"/>
          <a:stretch/>
        </p:blipFill>
        <p:spPr>
          <a:xfrm>
            <a:off x="70339" y="79573"/>
            <a:ext cx="533843" cy="61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9"/>
          <p:cNvPicPr preferRelativeResize="0"/>
          <p:nvPr/>
        </p:nvPicPr>
        <p:blipFill rotWithShape="1">
          <a:blip r:embed="rId4">
            <a:alphaModFix/>
          </a:blip>
          <a:srcRect b="61153" l="0" r="49374" t="11318"/>
          <a:stretch/>
        </p:blipFill>
        <p:spPr>
          <a:xfrm>
            <a:off x="1517904" y="2295144"/>
            <a:ext cx="6172200" cy="1783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9"/>
          <p:cNvPicPr preferRelativeResize="0"/>
          <p:nvPr/>
        </p:nvPicPr>
        <p:blipFill rotWithShape="1">
          <a:blip r:embed="rId5">
            <a:alphaModFix/>
          </a:blip>
          <a:srcRect b="61577" l="1" r="49450" t="11176"/>
          <a:stretch/>
        </p:blipFill>
        <p:spPr>
          <a:xfrm>
            <a:off x="1517904" y="4526280"/>
            <a:ext cx="6163056" cy="1764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Desafio Pyspark</a:t>
            </a:r>
            <a:endParaRPr/>
          </a:p>
        </p:txBody>
      </p:sp>
      <p:sp>
        <p:nvSpPr>
          <p:cNvPr id="156" name="Google Shape;156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Bibliotecas Utilizadas: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b="1" lang="pt-BR">
                <a:solidFill>
                  <a:srgbClr val="7F005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</a:t>
            </a:r>
            <a:r>
              <a:rPr lang="pt-BR">
                <a:solidFill>
                  <a:srgbClr val="33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pt-B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time</a:t>
            </a:r>
            <a:endParaRPr>
              <a:solidFill>
                <a:srgbClr val="33333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b="1" lang="pt-BR">
                <a:solidFill>
                  <a:srgbClr val="7F005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</a:t>
            </a:r>
            <a:r>
              <a:rPr lang="pt-BR">
                <a:solidFill>
                  <a:srgbClr val="33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pt-B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pyspark</a:t>
            </a:r>
            <a:r>
              <a:rPr lang="pt-BR">
                <a:solidFill>
                  <a:srgbClr val="33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pt-B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sql</a:t>
            </a:r>
            <a:r>
              <a:rPr lang="pt-BR">
                <a:solidFill>
                  <a:srgbClr val="33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pt-B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types</a:t>
            </a:r>
            <a:r>
              <a:rPr lang="pt-BR">
                <a:solidFill>
                  <a:srgbClr val="33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pt-BR">
                <a:solidFill>
                  <a:srgbClr val="7F005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</a:t>
            </a:r>
            <a:r>
              <a:rPr lang="pt-BR">
                <a:solidFill>
                  <a:srgbClr val="33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pt-B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pt-BR">
                <a:solidFill>
                  <a:srgbClr val="33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b="1" lang="pt-BR">
                <a:solidFill>
                  <a:srgbClr val="7F005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</a:t>
            </a:r>
            <a:r>
              <a:rPr lang="pt-BR">
                <a:solidFill>
                  <a:srgbClr val="33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pt-B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pyspark</a:t>
            </a:r>
            <a:r>
              <a:rPr lang="pt-BR">
                <a:solidFill>
                  <a:srgbClr val="33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pt-B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sql</a:t>
            </a:r>
            <a:r>
              <a:rPr lang="pt-BR">
                <a:solidFill>
                  <a:srgbClr val="33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pt-B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functions</a:t>
            </a:r>
            <a:r>
              <a:rPr lang="pt-BR">
                <a:solidFill>
                  <a:srgbClr val="33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pt-BR">
                <a:solidFill>
                  <a:srgbClr val="7F005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</a:t>
            </a:r>
            <a:r>
              <a:rPr lang="pt-BR">
                <a:solidFill>
                  <a:srgbClr val="33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pt-B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pt-BR" sz="1400">
                <a:solidFill>
                  <a:schemeClr val="dk1"/>
                </a:solidFill>
              </a:rPr>
              <a:t> 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Technology logo template Premium Vector" id="157" name="Google Shape;157;p2"/>
          <p:cNvPicPr preferRelativeResize="0"/>
          <p:nvPr/>
        </p:nvPicPr>
        <p:blipFill rotWithShape="1">
          <a:blip r:embed="rId3">
            <a:alphaModFix/>
          </a:blip>
          <a:srcRect b="41036" l="37570" r="37127" t="29674"/>
          <a:stretch/>
        </p:blipFill>
        <p:spPr>
          <a:xfrm>
            <a:off x="70339" y="79573"/>
            <a:ext cx="533843" cy="617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Desafio Ecommerce – 3. Visualização</a:t>
            </a:r>
            <a:endParaRPr/>
          </a:p>
        </p:txBody>
      </p:sp>
      <p:sp>
        <p:nvSpPr>
          <p:cNvPr id="314" name="Google Shape;314;p20"/>
          <p:cNvSpPr txBox="1"/>
          <p:nvPr>
            <p:ph idx="1" type="body"/>
          </p:nvPr>
        </p:nvSpPr>
        <p:spPr>
          <a:xfrm>
            <a:off x="677334" y="1483933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Para criar a visualização utilizamos a ferramenta Quicksight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pt-BR"/>
              <a:t>Criamos uma nova análise:</a:t>
            </a:r>
            <a:endParaRPr/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pt-BR"/>
              <a:t>Em Seguida, criamos um novo conjunto de dados</a:t>
            </a:r>
            <a:endParaRPr/>
          </a:p>
        </p:txBody>
      </p:sp>
      <p:pic>
        <p:nvPicPr>
          <p:cNvPr descr="Technology logo template Premium Vector" id="315" name="Google Shape;315;p20"/>
          <p:cNvPicPr preferRelativeResize="0"/>
          <p:nvPr/>
        </p:nvPicPr>
        <p:blipFill rotWithShape="1">
          <a:blip r:embed="rId3">
            <a:alphaModFix/>
          </a:blip>
          <a:srcRect b="41036" l="37570" r="37127" t="29674"/>
          <a:stretch/>
        </p:blipFill>
        <p:spPr>
          <a:xfrm>
            <a:off x="70339" y="79573"/>
            <a:ext cx="533843" cy="61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0"/>
          <p:cNvPicPr preferRelativeResize="0"/>
          <p:nvPr/>
        </p:nvPicPr>
        <p:blipFill rotWithShape="1">
          <a:blip r:embed="rId4">
            <a:alphaModFix/>
          </a:blip>
          <a:srcRect b="61153" l="0" r="49374" t="11318"/>
          <a:stretch/>
        </p:blipFill>
        <p:spPr>
          <a:xfrm>
            <a:off x="1517904" y="2295144"/>
            <a:ext cx="6172200" cy="1783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0"/>
          <p:cNvPicPr preferRelativeResize="0"/>
          <p:nvPr/>
        </p:nvPicPr>
        <p:blipFill rotWithShape="1">
          <a:blip r:embed="rId5">
            <a:alphaModFix/>
          </a:blip>
          <a:srcRect b="61577" l="1" r="49450" t="11176"/>
          <a:stretch/>
        </p:blipFill>
        <p:spPr>
          <a:xfrm>
            <a:off x="1517904" y="4526280"/>
            <a:ext cx="6163056" cy="1764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Desafio Ecommerce – 3. Visualização</a:t>
            </a:r>
            <a:endParaRPr/>
          </a:p>
        </p:txBody>
      </p:sp>
      <p:sp>
        <p:nvSpPr>
          <p:cNvPr id="323" name="Google Shape;323;p21"/>
          <p:cNvSpPr txBox="1"/>
          <p:nvPr>
            <p:ph idx="1" type="body"/>
          </p:nvPr>
        </p:nvSpPr>
        <p:spPr>
          <a:xfrm>
            <a:off x="677334" y="1483933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Selecionamos o Athena</a:t>
            </a:r>
            <a:endParaRPr/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</p:txBody>
      </p:sp>
      <p:pic>
        <p:nvPicPr>
          <p:cNvPr descr="Technology logo template Premium Vector" id="324" name="Google Shape;324;p21"/>
          <p:cNvPicPr preferRelativeResize="0"/>
          <p:nvPr/>
        </p:nvPicPr>
        <p:blipFill rotWithShape="1">
          <a:blip r:embed="rId3">
            <a:alphaModFix/>
          </a:blip>
          <a:srcRect b="41036" l="37570" r="37127" t="29674"/>
          <a:stretch/>
        </p:blipFill>
        <p:spPr>
          <a:xfrm>
            <a:off x="70339" y="79573"/>
            <a:ext cx="533843" cy="61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1"/>
          <p:cNvPicPr preferRelativeResize="0"/>
          <p:nvPr/>
        </p:nvPicPr>
        <p:blipFill rotWithShape="1">
          <a:blip r:embed="rId4">
            <a:alphaModFix/>
          </a:blip>
          <a:srcRect b="23177" l="29624" r="42774" t="59881"/>
          <a:stretch/>
        </p:blipFill>
        <p:spPr>
          <a:xfrm>
            <a:off x="1106424" y="1837944"/>
            <a:ext cx="3364992" cy="109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Desafio Pyspark</a:t>
            </a:r>
            <a:endParaRPr/>
          </a:p>
        </p:txBody>
      </p:sp>
      <p:pic>
        <p:nvPicPr>
          <p:cNvPr descr="Technology logo template Premium Vector" id="331" name="Google Shape;331;p22"/>
          <p:cNvPicPr preferRelativeResize="0"/>
          <p:nvPr/>
        </p:nvPicPr>
        <p:blipFill rotWithShape="1">
          <a:blip r:embed="rId3">
            <a:alphaModFix/>
          </a:blip>
          <a:srcRect b="41036" l="37570" r="37127" t="29674"/>
          <a:stretch/>
        </p:blipFill>
        <p:spPr>
          <a:xfrm>
            <a:off x="70339" y="79573"/>
            <a:ext cx="533843" cy="61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2"/>
          <p:cNvPicPr preferRelativeResize="0"/>
          <p:nvPr/>
        </p:nvPicPr>
        <p:blipFill rotWithShape="1">
          <a:blip r:embed="rId4">
            <a:alphaModFix/>
          </a:blip>
          <a:srcRect b="18658" l="2025" r="39025" t="30800"/>
          <a:stretch/>
        </p:blipFill>
        <p:spPr>
          <a:xfrm>
            <a:off x="850391" y="1417320"/>
            <a:ext cx="8733031" cy="397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Desafio Pyspark - Resultado</a:t>
            </a:r>
            <a:endParaRPr/>
          </a:p>
        </p:txBody>
      </p:sp>
      <p:pic>
        <p:nvPicPr>
          <p:cNvPr descr="Technology logo template Premium Vector" id="338" name="Google Shape;338;p23"/>
          <p:cNvPicPr preferRelativeResize="0"/>
          <p:nvPr/>
        </p:nvPicPr>
        <p:blipFill rotWithShape="1">
          <a:blip r:embed="rId3">
            <a:alphaModFix/>
          </a:blip>
          <a:srcRect b="41036" l="37570" r="37127" t="29674"/>
          <a:stretch/>
        </p:blipFill>
        <p:spPr>
          <a:xfrm>
            <a:off x="70339" y="79573"/>
            <a:ext cx="533843" cy="61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3"/>
          <p:cNvPicPr preferRelativeResize="0"/>
          <p:nvPr/>
        </p:nvPicPr>
        <p:blipFill rotWithShape="1">
          <a:blip r:embed="rId4">
            <a:alphaModFix/>
          </a:blip>
          <a:srcRect b="13294" l="1949" r="37225" t="32917"/>
          <a:stretch/>
        </p:blipFill>
        <p:spPr>
          <a:xfrm>
            <a:off x="795528" y="1270000"/>
            <a:ext cx="8787384" cy="4128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Desafio Pyspark - Resultado</a:t>
            </a:r>
            <a:endParaRPr/>
          </a:p>
        </p:txBody>
      </p:sp>
      <p:pic>
        <p:nvPicPr>
          <p:cNvPr descr="Technology logo template Premium Vector" id="345" name="Google Shape;345;p24"/>
          <p:cNvPicPr preferRelativeResize="0"/>
          <p:nvPr/>
        </p:nvPicPr>
        <p:blipFill rotWithShape="1">
          <a:blip r:embed="rId3">
            <a:alphaModFix/>
          </a:blip>
          <a:srcRect b="41036" l="37570" r="37127" t="29674"/>
          <a:stretch/>
        </p:blipFill>
        <p:spPr>
          <a:xfrm>
            <a:off x="70339" y="79573"/>
            <a:ext cx="533843" cy="61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4"/>
          <p:cNvPicPr preferRelativeResize="0"/>
          <p:nvPr/>
        </p:nvPicPr>
        <p:blipFill rotWithShape="1">
          <a:blip r:embed="rId4">
            <a:alphaModFix/>
          </a:blip>
          <a:srcRect b="13294" l="1949" r="37225" t="32917"/>
          <a:stretch/>
        </p:blipFill>
        <p:spPr>
          <a:xfrm>
            <a:off x="795528" y="1270000"/>
            <a:ext cx="8787384" cy="4128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Desafio Pyspark</a:t>
            </a:r>
            <a:endParaRPr/>
          </a:p>
        </p:txBody>
      </p:sp>
      <p:sp>
        <p:nvSpPr>
          <p:cNvPr id="163" name="Google Shape;163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A função divide uma linha em várias, uma para cada categoria. Depois, faz-se um pivot das categorias agrupando pelos usuários e exibindo um count como valor (para que os 1’s sejam preenchidos). Por fim, substitui-se os valores nulos por 0.</a:t>
            </a:r>
            <a:endParaRPr/>
          </a:p>
        </p:txBody>
      </p:sp>
      <p:pic>
        <p:nvPicPr>
          <p:cNvPr descr="Technology logo template Premium Vector" id="164" name="Google Shape;164;p3"/>
          <p:cNvPicPr preferRelativeResize="0"/>
          <p:nvPr/>
        </p:nvPicPr>
        <p:blipFill rotWithShape="1">
          <a:blip r:embed="rId3">
            <a:alphaModFix/>
          </a:blip>
          <a:srcRect b="41036" l="37570" r="37127" t="29674"/>
          <a:stretch/>
        </p:blipFill>
        <p:spPr>
          <a:xfrm>
            <a:off x="70339" y="79573"/>
            <a:ext cx="533843" cy="61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"/>
          <p:cNvPicPr preferRelativeResize="0"/>
          <p:nvPr/>
        </p:nvPicPr>
        <p:blipFill rotWithShape="1">
          <a:blip r:embed="rId4">
            <a:alphaModFix/>
          </a:blip>
          <a:srcRect b="63762" l="1975" r="15976" t="26497"/>
          <a:stretch/>
        </p:blipFill>
        <p:spPr>
          <a:xfrm>
            <a:off x="1051560" y="3470038"/>
            <a:ext cx="10003536" cy="630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Desafio Pyspark - Resultado</a:t>
            </a:r>
            <a:endParaRPr/>
          </a:p>
        </p:txBody>
      </p:sp>
      <p:pic>
        <p:nvPicPr>
          <p:cNvPr descr="Technology logo template Premium Vector" id="171" name="Google Shape;171;p4"/>
          <p:cNvPicPr preferRelativeResize="0"/>
          <p:nvPr/>
        </p:nvPicPr>
        <p:blipFill rotWithShape="1">
          <a:blip r:embed="rId3">
            <a:alphaModFix/>
          </a:blip>
          <a:srcRect b="41036" l="37570" r="37127" t="29674"/>
          <a:stretch/>
        </p:blipFill>
        <p:spPr>
          <a:xfrm>
            <a:off x="70339" y="79573"/>
            <a:ext cx="533843" cy="61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4"/>
          <p:cNvPicPr preferRelativeResize="0"/>
          <p:nvPr/>
        </p:nvPicPr>
        <p:blipFill rotWithShape="1">
          <a:blip r:embed="rId4">
            <a:alphaModFix/>
          </a:blip>
          <a:srcRect b="31365" l="2175" r="49524" t="20212"/>
          <a:stretch/>
        </p:blipFill>
        <p:spPr>
          <a:xfrm>
            <a:off x="758952" y="1270000"/>
            <a:ext cx="5888736" cy="3136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Desafio Pyspark - Resultado</a:t>
            </a:r>
            <a:endParaRPr/>
          </a:p>
        </p:txBody>
      </p:sp>
      <p:pic>
        <p:nvPicPr>
          <p:cNvPr descr="Technology logo template Premium Vector" id="178" name="Google Shape;178;p5"/>
          <p:cNvPicPr preferRelativeResize="0"/>
          <p:nvPr/>
        </p:nvPicPr>
        <p:blipFill rotWithShape="1">
          <a:blip r:embed="rId3">
            <a:alphaModFix/>
          </a:blip>
          <a:srcRect b="41036" l="37570" r="37127" t="29674"/>
          <a:stretch/>
        </p:blipFill>
        <p:spPr>
          <a:xfrm>
            <a:off x="70339" y="79573"/>
            <a:ext cx="533843" cy="61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5"/>
          <p:cNvPicPr preferRelativeResize="0"/>
          <p:nvPr/>
        </p:nvPicPr>
        <p:blipFill rotWithShape="1">
          <a:blip r:embed="rId4">
            <a:alphaModFix/>
          </a:blip>
          <a:srcRect b="14847" l="1674" r="28202" t="31929"/>
          <a:stretch/>
        </p:blipFill>
        <p:spPr>
          <a:xfrm>
            <a:off x="724361" y="1270000"/>
            <a:ext cx="8549641" cy="3447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Desafio Ecommerce</a:t>
            </a:r>
            <a:endParaRPr/>
          </a:p>
        </p:txBody>
      </p:sp>
      <p:sp>
        <p:nvSpPr>
          <p:cNvPr id="185" name="Google Shape;185;p6"/>
          <p:cNvSpPr txBox="1"/>
          <p:nvPr>
            <p:ph idx="1" type="body"/>
          </p:nvPr>
        </p:nvSpPr>
        <p:spPr>
          <a:xfrm>
            <a:off x="677334" y="1408177"/>
            <a:ext cx="8596668" cy="46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1.1 Apresente os produtos (coluna touchproduct) mais procurados, salve a query e uma amostra do resultado com as primeiras 10 linhas para apresentar posteriormente. Ignore os valores da coluna touchproduct = 0.</a:t>
            </a:r>
            <a:endParaRPr/>
          </a:p>
        </p:txBody>
      </p:sp>
      <p:pic>
        <p:nvPicPr>
          <p:cNvPr descr="Technology logo template Premium Vector" id="186" name="Google Shape;186;p6"/>
          <p:cNvPicPr preferRelativeResize="0"/>
          <p:nvPr/>
        </p:nvPicPr>
        <p:blipFill rotWithShape="1">
          <a:blip r:embed="rId3">
            <a:alphaModFix/>
          </a:blip>
          <a:srcRect b="41036" l="37570" r="37127" t="29674"/>
          <a:stretch/>
        </p:blipFill>
        <p:spPr>
          <a:xfrm>
            <a:off x="70339" y="79573"/>
            <a:ext cx="533843" cy="61796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6"/>
          <p:cNvSpPr/>
          <p:nvPr/>
        </p:nvSpPr>
        <p:spPr>
          <a:xfrm>
            <a:off x="3048000" y="2033746"/>
            <a:ext cx="6096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8" name="Google Shape;188;p6"/>
          <p:cNvPicPr preferRelativeResize="0"/>
          <p:nvPr/>
        </p:nvPicPr>
        <p:blipFill rotWithShape="1">
          <a:blip r:embed="rId4">
            <a:alphaModFix/>
          </a:blip>
          <a:srcRect b="69459" l="26315" r="5076" t="10894"/>
          <a:stretch/>
        </p:blipFill>
        <p:spPr>
          <a:xfrm>
            <a:off x="820132" y="2341917"/>
            <a:ext cx="8364789" cy="1272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6"/>
          <p:cNvPicPr preferRelativeResize="0"/>
          <p:nvPr/>
        </p:nvPicPr>
        <p:blipFill rotWithShape="1">
          <a:blip r:embed="rId4">
            <a:alphaModFix/>
          </a:blip>
          <a:srcRect b="13294" l="25875" r="3099" t="44367"/>
          <a:stretch/>
        </p:blipFill>
        <p:spPr>
          <a:xfrm>
            <a:off x="951737" y="3819245"/>
            <a:ext cx="8659368" cy="2742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Desafio Ecommerce</a:t>
            </a:r>
            <a:endParaRPr/>
          </a:p>
        </p:txBody>
      </p:sp>
      <p:sp>
        <p:nvSpPr>
          <p:cNvPr id="195" name="Google Shape;195;p7"/>
          <p:cNvSpPr txBox="1"/>
          <p:nvPr>
            <p:ph idx="1" type="body"/>
          </p:nvPr>
        </p:nvSpPr>
        <p:spPr>
          <a:xfrm>
            <a:off x="677334" y="1408177"/>
            <a:ext cx="8596668" cy="46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1.2 Ajuste o schema da tabela aggregated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pt-BR"/>
              <a:t>Acesso ao AWS Glue para editar Schema da Tabela Aggregated</a:t>
            </a:r>
            <a:endParaRPr/>
          </a:p>
        </p:txBody>
      </p:sp>
      <p:pic>
        <p:nvPicPr>
          <p:cNvPr descr="Technology logo template Premium Vector" id="196" name="Google Shape;196;p7"/>
          <p:cNvPicPr preferRelativeResize="0"/>
          <p:nvPr/>
        </p:nvPicPr>
        <p:blipFill rotWithShape="1">
          <a:blip r:embed="rId3">
            <a:alphaModFix/>
          </a:blip>
          <a:srcRect b="41036" l="37570" r="37127" t="29674"/>
          <a:stretch/>
        </p:blipFill>
        <p:spPr>
          <a:xfrm>
            <a:off x="70339" y="79573"/>
            <a:ext cx="533843" cy="61796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7"/>
          <p:cNvSpPr/>
          <p:nvPr/>
        </p:nvSpPr>
        <p:spPr>
          <a:xfrm>
            <a:off x="3048000" y="2033746"/>
            <a:ext cx="6096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https://lh3.googleusercontent.com/aYvO7_5jRLbxWyAld6T6THFqdNNs439UbgFd5UKaiu82dcujFDztYNYo9Di3ITL26z8V8uEr5cRbJcRa5JOKcdr9KP8cUE3vEC8omIFSIrJcSlBoxek1iqRPNILjGjNJvaY3z3-ZTjY" id="198" name="Google Shape;19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820" y="2728977"/>
            <a:ext cx="11608016" cy="2328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Desafio Ecommerce</a:t>
            </a:r>
            <a:endParaRPr/>
          </a:p>
        </p:txBody>
      </p:sp>
      <p:sp>
        <p:nvSpPr>
          <p:cNvPr id="204" name="Google Shape;204;p8"/>
          <p:cNvSpPr txBox="1"/>
          <p:nvPr>
            <p:ph idx="1" type="body"/>
          </p:nvPr>
        </p:nvSpPr>
        <p:spPr>
          <a:xfrm>
            <a:off x="677334" y="1408177"/>
            <a:ext cx="8596668" cy="46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1.2 Ajuste o schema da tabela aggregated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pt-BR"/>
              <a:t>Edite o Schema</a:t>
            </a:r>
            <a:endParaRPr/>
          </a:p>
        </p:txBody>
      </p:sp>
      <p:pic>
        <p:nvPicPr>
          <p:cNvPr descr="Technology logo template Premium Vector" id="205" name="Google Shape;205;p8"/>
          <p:cNvPicPr preferRelativeResize="0"/>
          <p:nvPr/>
        </p:nvPicPr>
        <p:blipFill rotWithShape="1">
          <a:blip r:embed="rId3">
            <a:alphaModFix/>
          </a:blip>
          <a:srcRect b="41036" l="37570" r="37127" t="29674"/>
          <a:stretch/>
        </p:blipFill>
        <p:spPr>
          <a:xfrm>
            <a:off x="70339" y="79573"/>
            <a:ext cx="533843" cy="61796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8"/>
          <p:cNvSpPr/>
          <p:nvPr/>
        </p:nvSpPr>
        <p:spPr>
          <a:xfrm>
            <a:off x="3048000" y="2033746"/>
            <a:ext cx="6096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https://lh5.googleusercontent.com/kexVSnKHxAC9jXY7F1iTp23Jbw9iBMQGRgeb9loxFRLve4gMbpNPJf9j2qyIm-rNgiJIQk-T85uIEQqiNNy6MsCS-xNA48fL2Bu6sgsJiOEgkL4_FIwOL0rckRuX1hTyfFYJxGOqE3M" id="207" name="Google Shape;20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854" y="2728977"/>
            <a:ext cx="10961606" cy="2952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Desafio Ecommerce</a:t>
            </a:r>
            <a:endParaRPr/>
          </a:p>
        </p:txBody>
      </p:sp>
      <p:sp>
        <p:nvSpPr>
          <p:cNvPr id="213" name="Google Shape;213;p9"/>
          <p:cNvSpPr txBox="1"/>
          <p:nvPr>
            <p:ph idx="1" type="body"/>
          </p:nvPr>
        </p:nvSpPr>
        <p:spPr>
          <a:xfrm>
            <a:off x="677334" y="1408177"/>
            <a:ext cx="8596668" cy="46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1.2 Ajuste o schema da tabela aggregated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pt-BR"/>
              <a:t>Altere o nome das colunas e salve</a:t>
            </a:r>
            <a:endParaRPr/>
          </a:p>
        </p:txBody>
      </p:sp>
      <p:pic>
        <p:nvPicPr>
          <p:cNvPr descr="Technology logo template Premium Vector" id="214" name="Google Shape;214;p9"/>
          <p:cNvPicPr preferRelativeResize="0"/>
          <p:nvPr/>
        </p:nvPicPr>
        <p:blipFill rotWithShape="1">
          <a:blip r:embed="rId3">
            <a:alphaModFix/>
          </a:blip>
          <a:srcRect b="41036" l="37570" r="37127" t="29674"/>
          <a:stretch/>
        </p:blipFill>
        <p:spPr>
          <a:xfrm>
            <a:off x="70339" y="79573"/>
            <a:ext cx="533843" cy="61796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9"/>
          <p:cNvSpPr/>
          <p:nvPr/>
        </p:nvSpPr>
        <p:spPr>
          <a:xfrm>
            <a:off x="3048000" y="2033746"/>
            <a:ext cx="6096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https://lh6.googleusercontent.com/tcr-mjYQb0jNca32_4ujETd8rromaCM3oxglAsQVc_dYz2v6STD9Z1qzNaxok6_pYDGCSCwkFZD7UxKikqpV35-AtEDFYa1HWnP1IEUPZOVv-1Jezn3tJ1BeyNP_t6chbtOC4LD7mAU" id="216" name="Google Shape;21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7613" y="2125346"/>
            <a:ext cx="9676774" cy="4251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ado">
  <a:themeElements>
    <a:clrScheme name="Facetado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2020-03-07T17:51:01Z</dcterms:created>
  <dc:creator>BIG DATA T11</dc:creator>
</cp:coreProperties>
</file>