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  <p:sldMasterId id="2147483712" r:id="rId5"/>
    <p:sldMasterId id="2147483721" r:id="rId6"/>
  </p:sldMasterIdLst>
  <p:notesMasterIdLst>
    <p:notesMasterId r:id="rId34"/>
  </p:notesMasterIdLst>
  <p:handoutMasterIdLst>
    <p:handoutMasterId r:id="rId35"/>
  </p:handoutMasterIdLst>
  <p:sldIdLst>
    <p:sldId id="410" r:id="rId7"/>
    <p:sldId id="383" r:id="rId8"/>
    <p:sldId id="324" r:id="rId9"/>
    <p:sldId id="325" r:id="rId10"/>
    <p:sldId id="326" r:id="rId11"/>
    <p:sldId id="329" r:id="rId12"/>
    <p:sldId id="330" r:id="rId13"/>
    <p:sldId id="331" r:id="rId14"/>
    <p:sldId id="274" r:id="rId15"/>
    <p:sldId id="591" r:id="rId16"/>
    <p:sldId id="592" r:id="rId17"/>
    <p:sldId id="593" r:id="rId18"/>
    <p:sldId id="333" r:id="rId19"/>
    <p:sldId id="334" r:id="rId20"/>
    <p:sldId id="335" r:id="rId21"/>
    <p:sldId id="275" r:id="rId22"/>
    <p:sldId id="277" r:id="rId23"/>
    <p:sldId id="278" r:id="rId24"/>
    <p:sldId id="337" r:id="rId25"/>
    <p:sldId id="338" r:id="rId26"/>
    <p:sldId id="339" r:id="rId27"/>
    <p:sldId id="340" r:id="rId28"/>
    <p:sldId id="391" r:id="rId29"/>
    <p:sldId id="408" r:id="rId30"/>
    <p:sldId id="407" r:id="rId31"/>
    <p:sldId id="406" r:id="rId32"/>
    <p:sldId id="398" r:id="rId3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05/06/2025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05/06/2025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4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título  da aula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39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 cap="none" baseline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DA DISCIPLINA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825F-4B91-4D6E-B60E-01EE7C95EDCE}"/>
              </a:ext>
            </a:extLst>
          </p:cNvPr>
          <p:cNvSpPr txBox="1"/>
          <p:nvPr/>
        </p:nvSpPr>
        <p:spPr>
          <a:xfrm>
            <a:off x="2035835" y="5231921"/>
            <a:ext cx="931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Luciano Xiscatti</a:t>
            </a:r>
            <a:endParaRPr lang="pt-BR" sz="36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4705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399473"/>
          </a:xfrm>
        </p:spPr>
        <p:txBody>
          <a:bodyPr/>
          <a:lstStyle>
            <a:lvl2pPr marL="715963" indent="-449263">
              <a:buFont typeface="Wingdings" panose="05000000000000000000" pitchFamily="2" charset="2"/>
              <a:buChar char="ü"/>
              <a:defRPr/>
            </a:lvl2pPr>
            <a:lvl3pPr marL="1077913" indent="-361950">
              <a:buFont typeface="Wingdings" panose="05000000000000000000" pitchFamily="2" charset="2"/>
              <a:buChar char="§"/>
              <a:defRPr/>
            </a:lvl3pPr>
            <a:lvl4pPr marL="1431925" indent="-354013">
              <a:buFont typeface="Wingdings" panose="05000000000000000000" pitchFamily="2" charset="2"/>
              <a:buChar char="Ø"/>
              <a:defRPr/>
            </a:lvl4pPr>
            <a:lvl5pPr marL="1793875" indent="-36195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062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2718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62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32069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1690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2340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Editar estilos de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03EF8D09-A8BF-4CDD-AFBB-5542CA71D6B6}" type="datetime1">
              <a:rPr lang="pt-BR" smtClean="0"/>
              <a:t>05/06/2025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EE05148-3BA8-422C-A02C-6899E3157CA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r>
              <a:rPr lang="pt-BR"/>
              <a:t>Laboratório de Engenharia da computação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4198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33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título  da aula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41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450"/>
              </a:spcBef>
              <a:buNone/>
              <a:defRPr sz="2400" cap="none" baseline="0">
                <a:solidFill>
                  <a:schemeClr val="tx2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dirty="0"/>
              <a:t>NOME DA DISCIPLINA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825F-4B91-4D6E-B60E-01EE7C95EDCE}"/>
              </a:ext>
            </a:extLst>
          </p:cNvPr>
          <p:cNvSpPr txBox="1"/>
          <p:nvPr/>
        </p:nvSpPr>
        <p:spPr>
          <a:xfrm>
            <a:off x="2035835" y="5231921"/>
            <a:ext cx="93165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1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Luciano Xiscatti</a:t>
            </a:r>
            <a:endParaRPr lang="pt-BR" sz="27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72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4" y="1837427"/>
            <a:ext cx="11162581" cy="4399473"/>
          </a:xfrm>
        </p:spPr>
        <p:txBody>
          <a:bodyPr/>
          <a:lstStyle>
            <a:lvl2pPr marL="536972" indent="-336947">
              <a:buFont typeface="Wingdings" panose="05000000000000000000" pitchFamily="2" charset="2"/>
              <a:buChar char="ü"/>
              <a:defRPr/>
            </a:lvl2pPr>
            <a:lvl3pPr marL="808435" indent="-271463">
              <a:buFont typeface="Wingdings" panose="05000000000000000000" pitchFamily="2" charset="2"/>
              <a:buChar char="§"/>
              <a:defRPr/>
            </a:lvl3pPr>
            <a:lvl4pPr marL="1073944" indent="-265510">
              <a:buFont typeface="Wingdings" panose="05000000000000000000" pitchFamily="2" charset="2"/>
              <a:buChar char="Ø"/>
              <a:defRPr/>
            </a:lvl4pPr>
            <a:lvl5pPr marL="1345406" indent="-271463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21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81324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6" y="1853271"/>
            <a:ext cx="5502215" cy="43232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1853270"/>
            <a:ext cx="5502215" cy="43232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4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425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83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96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88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8F24C2-D815-444A-9116-A294D99F6C9F}" type="datetimeFigureOut">
              <a:rPr lang="pt-BR" smtClean="0">
                <a:solidFill>
                  <a:prstClr val="white"/>
                </a:solidFill>
              </a:rPr>
              <a:pPr defTabSz="457200"/>
              <a:t>05/06/2025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457200"/>
            <a:fld id="{9A78FC5D-3672-4085-9B56-612000BF2267}" type="slidenum">
              <a:rPr lang="pt-BR" smtClean="0">
                <a:solidFill>
                  <a:srgbClr val="7C96A3"/>
                </a:solidFill>
              </a:rPr>
              <a:pPr defTabSz="457200"/>
              <a:t>‹nº›</a:t>
            </a:fld>
            <a:endParaRPr lang="pt-BR">
              <a:solidFill>
                <a:srgbClr val="7C96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4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84" y="1785669"/>
            <a:ext cx="11162581" cy="44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5E2243F-6C89-42CD-8123-E0F3C77B7AAE}"/>
              </a:ext>
            </a:extLst>
          </p:cNvPr>
          <p:cNvSpPr txBox="1"/>
          <p:nvPr/>
        </p:nvSpPr>
        <p:spPr>
          <a:xfrm>
            <a:off x="517584" y="6335040"/>
            <a:ext cx="111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i="1" dirty="0">
                <a:solidFill>
                  <a:schemeClr val="accent2">
                    <a:lumMod val="50000"/>
                  </a:schemeClr>
                </a:solidFill>
              </a:rPr>
              <a:t>Prof. Luciano Xiscatti</a:t>
            </a: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E9836CCC-0388-498E-8D3C-5B708E470B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0928" y="184406"/>
            <a:ext cx="1443488" cy="4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77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44926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584" y="353684"/>
            <a:ext cx="11162581" cy="1354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84" y="1785669"/>
            <a:ext cx="11162581" cy="44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5E2243F-6C89-42CD-8123-E0F3C77B7AAE}"/>
              </a:ext>
            </a:extLst>
          </p:cNvPr>
          <p:cNvSpPr txBox="1"/>
          <p:nvPr/>
        </p:nvSpPr>
        <p:spPr>
          <a:xfrm>
            <a:off x="517585" y="6335042"/>
            <a:ext cx="11162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Prof. Luciano Xiscatti</a:t>
            </a: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E9836CCC-0388-498E-8D3C-5B708E470B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0928" y="184408"/>
            <a:ext cx="1443488" cy="4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03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36972" indent="-336947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435" indent="-271463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944" indent="-26551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5406" indent="-271463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dirty="0"/>
              <a:t>Tópicos Principais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Convertendo Sistemas Numéricos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11835" y="1345915"/>
            <a:ext cx="11075542" cy="503559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possível realizar conversões utilizando-se de métodos de soma dos bits utilizáveis:</a:t>
            </a:r>
          </a:p>
          <a:p>
            <a:pPr>
              <a:buNone/>
            </a:pPr>
            <a:r>
              <a:rPr lang="pt-BR" sz="4800" dirty="0"/>
              <a:t>103	 </a:t>
            </a:r>
          </a:p>
          <a:p>
            <a:pPr>
              <a:buNone/>
            </a:pPr>
            <a:r>
              <a:rPr lang="pt-BR" sz="2800" dirty="0"/>
              <a:t>(64)(32) (16)   (8)   (4)   (2)   (1)</a:t>
            </a:r>
          </a:p>
          <a:p>
            <a:pPr>
              <a:buNone/>
            </a:pPr>
            <a:r>
              <a:rPr lang="pt-BR" sz="2800" dirty="0"/>
              <a:t>   1     1      0      0      1     1      1</a:t>
            </a:r>
            <a:endParaRPr lang="pt-BR" sz="3200" dirty="0"/>
          </a:p>
          <a:p>
            <a:pPr>
              <a:buNone/>
            </a:pPr>
            <a:r>
              <a:rPr lang="pt-BR" dirty="0"/>
              <a:t>   </a:t>
            </a:r>
            <a:r>
              <a:rPr lang="pt-BR" sz="2800" dirty="0"/>
              <a:t>64+32</a:t>
            </a:r>
          </a:p>
          <a:p>
            <a:pPr>
              <a:buNone/>
            </a:pPr>
            <a:r>
              <a:rPr lang="pt-BR" sz="2800" dirty="0"/>
              <a:t>                               96+4</a:t>
            </a:r>
          </a:p>
          <a:p>
            <a:pPr>
              <a:buNone/>
            </a:pPr>
            <a:r>
              <a:rPr lang="pt-BR" sz="2800" dirty="0"/>
              <a:t>                                   100+2</a:t>
            </a:r>
          </a:p>
          <a:p>
            <a:pPr>
              <a:buNone/>
            </a:pPr>
            <a:r>
              <a:rPr lang="pt-BR" sz="2800" dirty="0"/>
              <a:t>                                           102+1  =  103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Convertendo Sistemas Numéricos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11835" y="1413310"/>
            <a:ext cx="10368498" cy="4864200"/>
          </a:xfrm>
        </p:spPr>
        <p:txBody>
          <a:bodyPr>
            <a:normAutofit/>
          </a:bodyPr>
          <a:lstStyle/>
          <a:p>
            <a:r>
              <a:rPr lang="pt-BR" dirty="0"/>
              <a:t>É possível realizar conversões utilizando-se de métodos de soma dos bits utilizáveis:</a:t>
            </a:r>
          </a:p>
          <a:p>
            <a:pPr>
              <a:buNone/>
            </a:pPr>
            <a:r>
              <a:rPr lang="pt-BR" sz="3600" dirty="0"/>
              <a:t>2177</a:t>
            </a:r>
          </a:p>
          <a:p>
            <a:pPr>
              <a:buNone/>
            </a:pPr>
            <a:r>
              <a:rPr lang="pt-BR" sz="3600" dirty="0"/>
              <a:t>   1       0      0     0     1     0   0   0   0</a:t>
            </a:r>
            <a:r>
              <a:rPr lang="pt-BR" sz="2800" dirty="0"/>
              <a:t>  </a:t>
            </a:r>
            <a:r>
              <a:rPr lang="pt-BR" sz="3600" dirty="0"/>
              <a:t>0</a:t>
            </a:r>
            <a:r>
              <a:rPr lang="pt-BR" sz="2800" dirty="0"/>
              <a:t>  </a:t>
            </a:r>
            <a:r>
              <a:rPr lang="pt-BR" sz="3600" dirty="0"/>
              <a:t>0</a:t>
            </a:r>
            <a:r>
              <a:rPr lang="pt-BR" sz="2400" dirty="0"/>
              <a:t>  </a:t>
            </a:r>
            <a:r>
              <a:rPr lang="pt-BR" sz="3600" dirty="0"/>
              <a:t>1</a:t>
            </a:r>
          </a:p>
          <a:p>
            <a:pPr>
              <a:buNone/>
            </a:pPr>
            <a:r>
              <a:rPr lang="pt-BR" sz="2800" dirty="0"/>
              <a:t>(2048)(1024)(512)(256)(128)(64)(32)(16)</a:t>
            </a:r>
            <a:r>
              <a:rPr lang="pt-BR" sz="800" dirty="0"/>
              <a:t> </a:t>
            </a:r>
            <a:r>
              <a:rPr lang="pt-BR" sz="2800" dirty="0"/>
              <a:t>(8)(4)(2)(1)</a:t>
            </a:r>
          </a:p>
          <a:p>
            <a:pPr marL="1145381" lvl="4" indent="0">
              <a:buNone/>
            </a:pPr>
            <a:r>
              <a:rPr lang="pt-BR" sz="2400" dirty="0"/>
              <a:t>2048+128</a:t>
            </a:r>
            <a:endParaRPr lang="pt-BR" dirty="0"/>
          </a:p>
          <a:p>
            <a:pPr marL="1145381" lvl="4" indent="0">
              <a:buNone/>
            </a:pPr>
            <a:r>
              <a:rPr lang="pt-BR" dirty="0"/>
              <a:t>                                                                                               </a:t>
            </a:r>
            <a:r>
              <a:rPr lang="pt-BR" sz="2400" dirty="0"/>
              <a:t>2176+1 = </a:t>
            </a:r>
            <a:r>
              <a:rPr lang="pt-BR" sz="2600" dirty="0"/>
              <a:t>2177</a:t>
            </a:r>
          </a:p>
        </p:txBody>
      </p:sp>
    </p:spTree>
    <p:extLst>
      <p:ext uri="{BB962C8B-B14F-4D97-AF65-F5344CB8AC3E}">
        <p14:creationId xmlns:p14="http://schemas.microsoft.com/office/powerpoint/2010/main" val="8061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Convertendo Sistemas Numéricos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87240" y="1598244"/>
            <a:ext cx="9875286" cy="468052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É possível realizar conversões utilizando-se de métodos de substituição</a:t>
            </a:r>
          </a:p>
          <a:p>
            <a:pPr>
              <a:buNone/>
            </a:pPr>
            <a:r>
              <a:rPr lang="pt-BR" sz="4800" dirty="0"/>
              <a:t>	 </a:t>
            </a:r>
            <a:r>
              <a:rPr lang="pt-BR" sz="4400" dirty="0"/>
              <a:t>1   1   0   0   1   1   1</a:t>
            </a:r>
            <a:endParaRPr lang="pt-BR" sz="4800" dirty="0"/>
          </a:p>
          <a:p>
            <a:pPr>
              <a:buNone/>
            </a:pPr>
            <a:r>
              <a:rPr lang="pt-BR" dirty="0"/>
              <a:t>   </a:t>
            </a:r>
            <a:r>
              <a:rPr lang="pt-BR" sz="2800" dirty="0"/>
              <a:t>(64)(32) (16)   (8)   (4)   (2)   (1)</a:t>
            </a:r>
            <a:endParaRPr lang="pt-BR" dirty="0"/>
          </a:p>
          <a:p>
            <a:pPr>
              <a:buNone/>
            </a:pPr>
            <a:r>
              <a:rPr lang="pt-BR" dirty="0"/>
              <a:t>     </a:t>
            </a:r>
            <a:r>
              <a:rPr lang="pt-BR" sz="2800" dirty="0"/>
              <a:t>64+32+  0  +   0   + 4  + 2 +  1  =  103</a:t>
            </a:r>
            <a:endParaRPr lang="pt-BR" dirty="0"/>
          </a:p>
          <a:p>
            <a:pPr>
              <a:buNone/>
            </a:pPr>
            <a:r>
              <a:rPr lang="pt-BR" sz="3600" dirty="0"/>
              <a:t>    1       0      0     0     1     0   0   0   0</a:t>
            </a:r>
            <a:r>
              <a:rPr lang="pt-BR" sz="2800" dirty="0"/>
              <a:t>  </a:t>
            </a:r>
            <a:r>
              <a:rPr lang="pt-BR" sz="3600" dirty="0"/>
              <a:t>0</a:t>
            </a:r>
            <a:r>
              <a:rPr lang="pt-BR" sz="2800" dirty="0"/>
              <a:t>  </a:t>
            </a:r>
            <a:r>
              <a:rPr lang="pt-BR" sz="3600" dirty="0"/>
              <a:t>0</a:t>
            </a:r>
            <a:r>
              <a:rPr lang="pt-BR" sz="2400" dirty="0"/>
              <a:t>  </a:t>
            </a:r>
            <a:r>
              <a:rPr lang="pt-BR" sz="3600" dirty="0"/>
              <a:t>1</a:t>
            </a:r>
          </a:p>
          <a:p>
            <a:pPr>
              <a:buNone/>
            </a:pPr>
            <a:r>
              <a:rPr lang="pt-BR" sz="2800" dirty="0"/>
              <a:t> (2048)(1024)(512)(256)(128)(64)(32)(16)</a:t>
            </a:r>
            <a:r>
              <a:rPr lang="pt-BR" sz="800" dirty="0"/>
              <a:t> </a:t>
            </a:r>
            <a:r>
              <a:rPr lang="pt-BR" sz="2800" dirty="0"/>
              <a:t>(8)(4)(2)(1)</a:t>
            </a:r>
          </a:p>
          <a:p>
            <a:pPr marL="0" indent="0">
              <a:buNone/>
            </a:pPr>
            <a:r>
              <a:rPr lang="pt-BR" sz="2800" dirty="0"/>
              <a:t>  2048 +   0   +   0  +   0  + 128 + 0 + 0  + 0 + 0+0+ 0+1=</a:t>
            </a:r>
            <a:r>
              <a:rPr lang="pt-BR" sz="3600" dirty="0"/>
              <a:t>2177</a:t>
            </a:r>
          </a:p>
          <a:p>
            <a:pPr marL="0" indent="0">
              <a:buNone/>
            </a:pPr>
            <a:r>
              <a:rPr lang="pt-BR" sz="3600" dirty="0"/>
              <a:t>   2</a:t>
            </a:r>
            <a:r>
              <a:rPr lang="pt-BR" sz="3600" baseline="30000" dirty="0"/>
              <a:t>12                                          </a:t>
            </a:r>
            <a:r>
              <a:rPr lang="pt-BR" sz="3600" dirty="0"/>
              <a:t>2</a:t>
            </a:r>
            <a:r>
              <a:rPr lang="pt-BR" sz="3600" baseline="30000" dirty="0"/>
              <a:t>8                                            </a:t>
            </a:r>
            <a:r>
              <a:rPr lang="pt-BR" sz="3600" dirty="0"/>
              <a:t>2</a:t>
            </a:r>
            <a:r>
              <a:rPr lang="pt-BR" sz="3600" baseline="30000" dirty="0"/>
              <a:t>0</a:t>
            </a:r>
            <a:endParaRPr lang="pt-BR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348468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Decimal-Binária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Procurar na tabela o primeiro expoente menor do que o número a converter. A seguir subtrair o número a converter do valor resultante deste expoente. Realizar esta operação sucessivamente até determinar quais os expoentes de base dois a serem utilizados para formarem o número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0264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Decimal-Binária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1842"/>
                <a:ext cx="10515600" cy="5142016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473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(10)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= 256,     473 – 256 = 217  = 1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= 128,     217 – 128 = 89    = 1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= 64,       89 – 64 = 25         = 1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25 &lt; 32          =  0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= 16,       25 – 16 = 9            =  1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8,         9 – 8                       = 1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1 &lt; 4              = 0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1 &lt; 2             = 0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= 1,                                        = 1</a:t>
                </a:r>
              </a:p>
              <a:p>
                <a:pPr marL="0" indent="0">
                  <a:buNone/>
                </a:pPr>
                <a:r>
                  <a:rPr lang="pt-B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473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(10)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dirty="0" smtClean="0">
                            <a:latin typeface="Cambria Math"/>
                          </a:rPr>
                          <m:t>111011001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b="0" i="0" dirty="0" smtClean="0"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1842"/>
                <a:ext cx="10515600" cy="5142016"/>
              </a:xfrm>
              <a:blipFill>
                <a:blip r:embed="rId2"/>
                <a:stretch>
                  <a:fillRect l="-870" t="-1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91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Conversão Binária-Decimal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/>
                  <a:t>Utilizar um somatório de multiplicações sucessivas pela potência de dois equivalente à posição do dígito no número.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pt-BR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 err="1"/>
                  <a:t>Ex</a:t>
                </a:r>
                <a:r>
                  <a:rPr lang="pt-BR" dirty="0"/>
                  <a:t>: Número: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1    0    0    1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(2)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en-US" dirty="0"/>
                  <a:t>		         x    </a:t>
                </a:r>
                <a:r>
                  <a:rPr lang="en-US" dirty="0" err="1"/>
                  <a:t>x</a:t>
                </a:r>
                <a:r>
                  <a:rPr lang="en-US" dirty="0"/>
                  <a:t>     </a:t>
                </a:r>
                <a:r>
                  <a:rPr lang="en-US" dirty="0" err="1"/>
                  <a:t>x</a:t>
                </a:r>
                <a:r>
                  <a:rPr lang="en-US" dirty="0"/>
                  <a:t>    </a:t>
                </a:r>
                <a:r>
                  <a:rPr lang="en-US" dirty="0" err="1"/>
                  <a:t>x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9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(10)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2" t="-2632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CONVERSÃO DE BASES</a:t>
            </a:r>
            <a:br>
              <a:rPr lang="pt-BR" dirty="0"/>
            </a:br>
            <a:r>
              <a:rPr lang="pt-BR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BINÁRIO PARA DECIMAL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8551" t="52734" r="35212" b="25781"/>
          <a:stretch>
            <a:fillRect/>
          </a:stretch>
        </p:blipFill>
        <p:spPr bwMode="auto">
          <a:xfrm>
            <a:off x="1693312" y="1928802"/>
            <a:ext cx="878687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/>
          <p:cNvGraphicFramePr>
            <a:graphicFrameLocks noGrp="1"/>
          </p:cNvGraphicFramePr>
          <p:nvPr>
            <p:ph idx="4294967295"/>
          </p:nvPr>
        </p:nvGraphicFramePr>
        <p:xfrm>
          <a:off x="3071664" y="3933057"/>
          <a:ext cx="5544616" cy="201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847528" y="243513"/>
            <a:ext cx="87154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SEMPRE BUSCAMOS O VALOR MAIOR QUE O NÚMERO MAIS PRÓXIMO.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 É MAIOR, NÃO SOMA, INICIA-SE COM 0.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EX: 51</a:t>
            </a:r>
            <a:r>
              <a:rPr kumimoji="0" lang="pt-BR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(10) 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NESTE CASO O 64 É O NÚMERO MAIS PRÓXIMO MAIOR, ENTÃO 0 NA COLUNA DO 2</a:t>
            </a:r>
            <a:r>
              <a: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 É MENOR que 51 , nesse caso vai 1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 + 32 = 48, CONTINUA MENOR que 51 ENTÃO SOMA (COLOCA 1).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+ 48 = 56, NÃO SOMA, POIS 56 É MAIOR QUE 51 (COLOCA 0).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+ 48 = 52, TAMBÉM NÃO SOMA, POIS 52 TAMBÉM É MAIOR QUE 51 (COLOCA 0).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+ 48 = 50, COMO 50 É MENOR SOMA (COLOCA 1).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+ 48 = 49, COMO 49 É MENOR (COLOCA 1).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51</a:t>
            </a:r>
            <a:r>
              <a:rPr kumimoji="0" lang="pt-BR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(10) =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0110011</a:t>
            </a:r>
            <a:r>
              <a:rPr kumimoji="0" lang="pt-BR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(2)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 SIMPLESMENTE 110011</a:t>
            </a:r>
            <a:r>
              <a:rPr kumimoji="0" lang="pt-BR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(2)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09720" y="214290"/>
            <a:ext cx="86439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CASO CONTRÁRIO SE TEMOS O VALOR BINÁRIO MAS QUEREMOS SABER O VALOR EM DECIMAL.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EX: 1100110</a:t>
            </a:r>
            <a:r>
              <a:rPr kumimoji="0" lang="pt-BR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(2) 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SIMPLESMENTE SOMAMOS ONDE POSSUI 1 NA COLUNA E IGNORAMOS ONDE POSSUI 0.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SOMA-SE: 64 + 32 + 4 + 2 = 102</a:t>
            </a:r>
            <a:r>
              <a:rPr kumimoji="0" lang="pt-BR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(10)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LOGO,  1100110</a:t>
            </a:r>
            <a:r>
              <a:rPr kumimoji="0" lang="pt-BR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(2)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102</a:t>
            </a:r>
            <a:r>
              <a:rPr kumimoji="0" lang="pt-BR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(10)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3"/>
          <p:cNvGraphicFramePr>
            <a:graphicFrameLocks noGrp="1"/>
          </p:cNvGraphicFramePr>
          <p:nvPr>
            <p:ph idx="4294967295"/>
          </p:nvPr>
        </p:nvGraphicFramePr>
        <p:xfrm>
          <a:off x="2176283" y="2276872"/>
          <a:ext cx="8229595" cy="185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1024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512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256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128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/>
                  <a:t>Soma de dois números em base 2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/>
                  <a:t>Regra de Adição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0 + 0 = 0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0 + 1 = 1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1 + 0 = 1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1 + 1 = 0 </a:t>
                </a:r>
                <a:r>
                  <a:rPr lang="pt-BR" dirty="0"/>
                  <a:t>e vai 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2" t="-3463" b="-2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40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 que relembrar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pt-BR"/>
            </a:defPPr>
          </a:lstStyle>
          <a:p>
            <a:pPr rtl="0"/>
            <a:r>
              <a:rPr lang="pt-BR" dirty="0"/>
              <a:t>Binários</a:t>
            </a:r>
          </a:p>
          <a:p>
            <a:pPr rtl="0"/>
            <a:r>
              <a:rPr lang="pt-BR" dirty="0"/>
              <a:t>Decimais</a:t>
            </a:r>
          </a:p>
          <a:p>
            <a:pPr rtl="0"/>
            <a:r>
              <a:rPr lang="pt-BR" dirty="0"/>
              <a:t>Hexadecimais</a:t>
            </a:r>
          </a:p>
          <a:p>
            <a:pPr rtl="0"/>
            <a:r>
              <a:rPr lang="pt-BR" dirty="0"/>
              <a:t>Conversões</a:t>
            </a:r>
          </a:p>
          <a:p>
            <a:pPr rtl="0"/>
            <a:r>
              <a:rPr lang="pt-BR" dirty="0"/>
              <a:t>Operações com Binários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 - 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7584" y="1409253"/>
            <a:ext cx="11162581" cy="482764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    Decimal					       Binário</a:t>
            </a:r>
          </a:p>
        </p:txBody>
      </p:sp>
      <p:pic>
        <p:nvPicPr>
          <p:cNvPr id="7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24" y="2264180"/>
            <a:ext cx="1336714" cy="146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72" y="2258796"/>
            <a:ext cx="2413343" cy="146776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107" y="4277326"/>
            <a:ext cx="2016310" cy="148218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206" y="4277326"/>
            <a:ext cx="1590264" cy="14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0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Subtração de dois números em base 2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Regras de subtração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0 - 0 =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0 - 1 = 1 (empresta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1 - 0 =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1 - 1 = 0</a:t>
            </a:r>
          </a:p>
        </p:txBody>
      </p:sp>
    </p:spTree>
    <p:extLst>
      <p:ext uri="{BB962C8B-B14F-4D97-AF65-F5344CB8AC3E}">
        <p14:creationId xmlns:p14="http://schemas.microsoft.com/office/powerpoint/2010/main" val="1252126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Subtração - 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7584" y="1376979"/>
            <a:ext cx="11162581" cy="485991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    Decimal					Binário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3065"/>
            <a:ext cx="3199576" cy="164649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581" y="2390520"/>
            <a:ext cx="1670917" cy="152015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55" y="4290366"/>
            <a:ext cx="2294541" cy="148218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152" y="4237252"/>
            <a:ext cx="4317807" cy="15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81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Portas Lógicas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Quais são</a:t>
            </a:r>
          </a:p>
          <a:p>
            <a:pPr rtl="0"/>
            <a:r>
              <a:rPr lang="pt-BR" dirty="0"/>
              <a:t>Tabela verdade</a:t>
            </a:r>
          </a:p>
          <a:p>
            <a:pPr rtl="0"/>
            <a:r>
              <a:rPr lang="pt-BR" dirty="0"/>
              <a:t>Construção</a:t>
            </a:r>
          </a:p>
          <a:p>
            <a:pPr rtl="0"/>
            <a:r>
              <a:rPr lang="pt-BR" dirty="0"/>
              <a:t>Resultados</a:t>
            </a:r>
          </a:p>
          <a:p>
            <a:pPr rtl="0"/>
            <a:r>
              <a:rPr lang="pt-BR" dirty="0"/>
              <a:t>Símbolos</a:t>
            </a:r>
          </a:p>
          <a:p>
            <a:pPr rtl="0"/>
            <a:endParaRPr lang="pt-B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Tópicos genéricos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>
            <a:normAutofit fontScale="850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Processador</a:t>
            </a:r>
          </a:p>
          <a:p>
            <a:pPr rtl="0"/>
            <a:r>
              <a:rPr lang="pt-BR" dirty="0"/>
              <a:t>Memórias</a:t>
            </a:r>
          </a:p>
          <a:p>
            <a:pPr rtl="0"/>
            <a:r>
              <a:rPr lang="pt-BR" dirty="0"/>
              <a:t>Disco Rígido</a:t>
            </a:r>
          </a:p>
          <a:p>
            <a:pPr rtl="0"/>
            <a:r>
              <a:rPr lang="pt-BR" dirty="0"/>
              <a:t>Interfaces</a:t>
            </a:r>
          </a:p>
          <a:p>
            <a:pPr rtl="0"/>
            <a:r>
              <a:rPr lang="pt-BR" dirty="0"/>
              <a:t>Periféricos</a:t>
            </a:r>
          </a:p>
          <a:p>
            <a:pPr rtl="0"/>
            <a:r>
              <a:rPr lang="pt-BR" dirty="0"/>
              <a:t>Fonte</a:t>
            </a:r>
          </a:p>
          <a:p>
            <a:pPr rtl="0"/>
            <a:r>
              <a:rPr lang="pt-BR" dirty="0"/>
              <a:t>Gabinete</a:t>
            </a:r>
          </a:p>
          <a:p>
            <a:pPr rtl="0"/>
            <a:r>
              <a:rPr lang="pt-BR" dirty="0"/>
              <a:t>Monitor</a:t>
            </a:r>
          </a:p>
          <a:p>
            <a:pPr rtl="0"/>
            <a:r>
              <a:rPr lang="pt-BR" dirty="0"/>
              <a:t>BIOS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sz="1700" dirty="0"/>
              <a:t>Conceitos:</a:t>
            </a:r>
          </a:p>
          <a:p>
            <a:r>
              <a:rPr lang="pt-BR" sz="1700" dirty="0"/>
              <a:t>Armazenamento</a:t>
            </a:r>
          </a:p>
          <a:p>
            <a:r>
              <a:rPr lang="pt-BR" sz="1700" dirty="0"/>
              <a:t>Memória</a:t>
            </a:r>
          </a:p>
          <a:p>
            <a:r>
              <a:rPr lang="pt-BR" sz="1700" dirty="0"/>
              <a:t>CPU</a:t>
            </a:r>
          </a:p>
          <a:p>
            <a:r>
              <a:rPr lang="pt-BR" sz="1700" dirty="0"/>
              <a:t>Barramento</a:t>
            </a:r>
          </a:p>
          <a:p>
            <a:r>
              <a:rPr lang="pt-BR" sz="1700" dirty="0"/>
              <a:t>Interface</a:t>
            </a:r>
          </a:p>
          <a:p>
            <a:pPr lvl="1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dirty="0"/>
              <a:t>Dar atenção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Processador e </a:t>
            </a:r>
            <a:r>
              <a:rPr lang="pt-BR"/>
              <a:t>seus componentes</a:t>
            </a:r>
            <a:endParaRPr lang="pt-BR" dirty="0"/>
          </a:p>
          <a:p>
            <a:pPr rtl="0"/>
            <a:r>
              <a:rPr lang="pt-BR" dirty="0"/>
              <a:t>Assunto Relacionado (Threads)</a:t>
            </a:r>
          </a:p>
          <a:p>
            <a:pPr rtl="0"/>
            <a:r>
              <a:rPr lang="pt-BR" dirty="0"/>
              <a:t>Memória</a:t>
            </a:r>
          </a:p>
          <a:p>
            <a:pPr rtl="0"/>
            <a:r>
              <a:rPr lang="pt-BR" dirty="0"/>
              <a:t>Acesso a informação em HDs e </a:t>
            </a:r>
            <a:r>
              <a:rPr lang="pt-BR" dirty="0" err="1"/>
              <a:t>SSd´s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278756" cy="3319513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Placa mãe e principais componentes</a:t>
            </a:r>
          </a:p>
          <a:p>
            <a:pPr rtl="0"/>
            <a:r>
              <a:rPr lang="pt-BR" dirty="0"/>
              <a:t>Slots de Expansão – </a:t>
            </a:r>
            <a:r>
              <a:rPr lang="pt-BR" dirty="0" err="1"/>
              <a:t>Pci</a:t>
            </a:r>
            <a:r>
              <a:rPr lang="pt-BR" dirty="0"/>
              <a:t> Express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 quê, e como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Revise os tópicos principais</a:t>
            </a:r>
          </a:p>
          <a:p>
            <a:pPr rtl="0"/>
            <a:r>
              <a:rPr lang="pt-BR" dirty="0"/>
              <a:t>Não precisa decorar</a:t>
            </a:r>
          </a:p>
          <a:p>
            <a:pPr rtl="0"/>
            <a:r>
              <a:rPr lang="pt-BR" dirty="0"/>
              <a:t>Atentar aos tópicos principais</a:t>
            </a:r>
          </a:p>
          <a:p>
            <a:pPr rtl="0"/>
            <a:endParaRPr lang="pt-BR" dirty="0"/>
          </a:p>
        </p:txBody>
      </p:sp>
      <p:pic>
        <p:nvPicPr>
          <p:cNvPr id="5" name="Espaço Reservado para Imagem 52" descr="Lâmpadas pendente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Boa sorte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Sistema de Numeração Posicional Ponderado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11835" y="1708030"/>
                <a:ext cx="11162581" cy="4628224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/>
                  <a:t>Os dígitos recebem um peso proporcional à posição no número</a:t>
                </a:r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r>
                  <a:rPr lang="en-US" dirty="0"/>
                  <a:t>Forma </a:t>
                </a:r>
                <a:r>
                  <a:rPr lang="pt-BR" dirty="0"/>
                  <a:t>geral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↔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Base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Base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+ ...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Base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 err="1"/>
                  <a:t>Ou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V=S*B^P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835" y="1708030"/>
                <a:ext cx="11162581" cy="4628224"/>
              </a:xfrm>
              <a:blipFill>
                <a:blip r:embed="rId2"/>
                <a:stretch>
                  <a:fillRect l="-1693" t="-3162" b="-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37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Decimal (dígitos 0-9)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17584" y="1428634"/>
                <a:ext cx="11162581" cy="481080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dirty="0" err="1"/>
                  <a:t>Ex</a:t>
                </a:r>
                <a:r>
                  <a:rPr lang="pt-BR" dirty="0"/>
                  <a:t>: Número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123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(10)</m:t>
                        </m:r>
                      </m:sub>
                    </m:sSub>
                  </m:oMath>
                </a14:m>
                <a:r>
                  <a:rPr lang="pt-BR" dirty="0"/>
                  <a:t> ou 123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pt-BR" u="sng" dirty="0"/>
                  <a:t>Decomposição</a:t>
                </a:r>
                <a:r>
                  <a:rPr lang="en-US" u="sng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123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(10)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100 + 20 + 3</a:t>
                </a:r>
              </a:p>
              <a:p>
                <a:pPr marL="0" indent="0">
                  <a:buNone/>
                </a:pPr>
                <a:r>
                  <a:rPr lang="pt-BR" dirty="0"/>
                  <a:t>	100 = uma centena = 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0" dirty="0" smtClean="0"/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  20 = duas dezenas = 2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0" dirty="0" smtClean="0"/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    3 = três unidades = 3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0" dirty="0" smtClean="0"/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Decimal = base </a:t>
                </a:r>
                <a:r>
                  <a:rPr lang="en-US" b="1" dirty="0"/>
                  <a:t>10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584" y="1428634"/>
                <a:ext cx="11162581" cy="4810801"/>
              </a:xfrm>
              <a:blipFill>
                <a:blip r:embed="rId2"/>
                <a:stretch>
                  <a:fillRect t="-8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1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Decimal (dígitos 0-9)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17584" y="1527587"/>
                <a:ext cx="11162581" cy="470931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dirty="0" err="1"/>
                  <a:t>Ex</a:t>
                </a:r>
                <a:r>
                  <a:rPr lang="pt-BR" dirty="0"/>
                  <a:t>: Número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4785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(10)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dirty="0"/>
                  <a:t>ou 4785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pt-BR" u="sng" dirty="0"/>
                  <a:t>Decomposição</a:t>
                </a:r>
                <a:r>
                  <a:rPr lang="en-US" u="sng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4785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(10)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4000 + 700 + 80 + 5</a:t>
                </a:r>
              </a:p>
              <a:p>
                <a:pPr marL="0" indent="0">
                  <a:buNone/>
                </a:pPr>
                <a:r>
                  <a:rPr lang="en-US" dirty="0"/>
                  <a:t>	40</a:t>
                </a:r>
                <a:r>
                  <a:rPr lang="pt-BR" dirty="0"/>
                  <a:t>00 = quatro milhares = 4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0" dirty="0" smtClean="0"/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pt-BR" dirty="0"/>
                  <a:t>	  700 = sete centenas = 7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0" dirty="0" smtClean="0"/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    80 = oito dezenas = 8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0" dirty="0" smtClean="0"/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      5 = cinco unidades = 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0" dirty="0" smtClean="0"/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584" y="1527587"/>
                <a:ext cx="11162581" cy="4709312"/>
              </a:xfrm>
              <a:blipFill>
                <a:blip r:embed="rId2"/>
                <a:stretch>
                  <a:fillRect t="-12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37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Binária (dígitos 0 e 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17584" y="1439392"/>
                <a:ext cx="11162581" cy="466019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	Ex: </a:t>
                </a:r>
                <a:r>
                  <a:rPr lang="pt-BR" dirty="0"/>
                  <a:t>Número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1001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(2)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pt-BR" u="sng" dirty="0"/>
                  <a:t>Decomposição</a:t>
                </a:r>
                <a:r>
                  <a:rPr lang="en-US" u="sng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1001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(2)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+ 0x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+ 0x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+ 1x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1001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(2)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9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(10)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pt-BR" dirty="0"/>
                  <a:t>Binária</a:t>
                </a:r>
                <a:r>
                  <a:rPr lang="en-US" dirty="0"/>
                  <a:t> = base </a:t>
                </a:r>
                <a:r>
                  <a:rPr lang="en-US" b="1" dirty="0"/>
                  <a:t>2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584" y="1439392"/>
                <a:ext cx="11162581" cy="46601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02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Binária (dígitos 0 e 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27512" y="1600200"/>
                <a:ext cx="11764488" cy="44958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	Ex: </a:t>
                </a:r>
                <a:r>
                  <a:rPr lang="pt-BR" dirty="0"/>
                  <a:t>Número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100110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(2)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pt-BR" u="sng" dirty="0"/>
                  <a:t>Decomposição</a:t>
                </a:r>
                <a:r>
                  <a:rPr lang="en-US" u="sng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100110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(2)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+ 0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+ 0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+ 	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+ 1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+ 0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100110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(2)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38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(10)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pt-BR" dirty="0"/>
                  <a:t>Binária</a:t>
                </a:r>
                <a:r>
                  <a:rPr lang="en-US" dirty="0"/>
                  <a:t> = base </a:t>
                </a:r>
                <a:r>
                  <a:rPr lang="en-US" b="1" dirty="0"/>
                  <a:t>2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512" y="1600200"/>
                <a:ext cx="11764488" cy="4495800"/>
              </a:xfrm>
              <a:blipFill>
                <a:blip r:embed="rId2"/>
                <a:stretch>
                  <a:fillRect t="-1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57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Decimal-Binária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7584" y="1301675"/>
            <a:ext cx="11162581" cy="49352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Realizar divisões sucessivas por dois. Os valores dos restos das divisões lidos ao contrário fornecem o número desejado.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537" y="3113457"/>
            <a:ext cx="8248734" cy="302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04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CONVERSÃO DE BASES</a:t>
            </a:r>
            <a:br>
              <a:rPr lang="pt-BR" dirty="0"/>
            </a:br>
            <a:r>
              <a:rPr lang="pt-BR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 PARA BINÁRIO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30747" t="32227" r="34114" b="48242"/>
          <a:stretch>
            <a:fillRect/>
          </a:stretch>
        </p:blipFill>
        <p:spPr bwMode="auto">
          <a:xfrm>
            <a:off x="696324" y="2184212"/>
            <a:ext cx="11191671" cy="349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Escur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Escuro" id="{B395F1B2-2666-46DC-9286-1BCDE77A5267}" vid="{1A89D416-5049-48AB-A655-263AE03233F2}"/>
    </a:ext>
  </a:extLst>
</a:theme>
</file>

<file path=ppt/theme/theme3.xml><?xml version="1.0" encoding="utf-8"?>
<a:theme xmlns:a="http://schemas.openxmlformats.org/drawingml/2006/main" name="1_TemaEscur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Escuro" id="{B395F1B2-2666-46DC-9286-1BCDE77A5267}" vid="{1A89D416-5049-48AB-A655-263AE03233F2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{FCDDC289-39EA-406F-84BE-C13714AA7094}tf78853419_win32</Template>
  <TotalTime>46</TotalTime>
  <Words>1159</Words>
  <Application>Microsoft Office PowerPoint</Application>
  <PresentationFormat>Widescreen</PresentationFormat>
  <Paragraphs>250</Paragraphs>
  <Slides>27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Franklin Gothic Book</vt:lpstr>
      <vt:lpstr>Franklin Gothic Demi</vt:lpstr>
      <vt:lpstr>Wingdings</vt:lpstr>
      <vt:lpstr>Personalizado</vt:lpstr>
      <vt:lpstr>TemaEscuro</vt:lpstr>
      <vt:lpstr>1_TemaEscuro</vt:lpstr>
      <vt:lpstr>Tópicos Principais</vt:lpstr>
      <vt:lpstr>O que relembrar</vt:lpstr>
      <vt:lpstr>Sistema de Numeração Posicional Ponderado</vt:lpstr>
      <vt:lpstr>Decimal (dígitos 0-9)</vt:lpstr>
      <vt:lpstr>Decimal (dígitos 0-9)</vt:lpstr>
      <vt:lpstr>Binária (dígitos 0 e 1)</vt:lpstr>
      <vt:lpstr>Binária (dígitos 0 e 1)</vt:lpstr>
      <vt:lpstr>Conversão Decimal-Binária</vt:lpstr>
      <vt:lpstr>CONVERSÃO DE BASES DECIMAL PARA BINÁRIO</vt:lpstr>
      <vt:lpstr> Convertendo Sistemas Numéricos</vt:lpstr>
      <vt:lpstr> Convertendo Sistemas Numéricos</vt:lpstr>
      <vt:lpstr> Convertendo Sistemas Numéricos</vt:lpstr>
      <vt:lpstr>Conversão Decimal-Binária</vt:lpstr>
      <vt:lpstr>Conversão Decimal-Binária</vt:lpstr>
      <vt:lpstr>Conversão Binária-Decimal</vt:lpstr>
      <vt:lpstr>CONVERSÃO DE BASES BINÁRIO PARA DECIMAL</vt:lpstr>
      <vt:lpstr>Apresentação do PowerPoint</vt:lpstr>
      <vt:lpstr>Apresentação do PowerPoint</vt:lpstr>
      <vt:lpstr>Soma</vt:lpstr>
      <vt:lpstr>Soma - Exemplo</vt:lpstr>
      <vt:lpstr>Subtração</vt:lpstr>
      <vt:lpstr>Subtração - Exemplo</vt:lpstr>
      <vt:lpstr>Portas Lógicas</vt:lpstr>
      <vt:lpstr>Tópicos genéricos</vt:lpstr>
      <vt:lpstr>Dar atenção</vt:lpstr>
      <vt:lpstr>O quê, e como</vt:lpstr>
      <vt:lpstr>Boa sorte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Principais</dc:title>
  <dc:creator>Luciano Xiscatti</dc:creator>
  <cp:lastModifiedBy>Luciano Xiscatti</cp:lastModifiedBy>
  <cp:revision>2</cp:revision>
  <dcterms:created xsi:type="dcterms:W3CDTF">2025-06-05T10:08:32Z</dcterms:created>
  <dcterms:modified xsi:type="dcterms:W3CDTF">2025-06-05T14:35:39Z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