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9" name="Subtítulo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Título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pt-BR" smtClean="0"/>
              <a:t>Clique para editar o estilo do título mestre</a:t>
            </a:r>
            <a:endParaRPr kumimoji="0" lang="en-US"/>
          </a:p>
        </p:txBody>
      </p:sp>
      <p:cxnSp>
        <p:nvCxnSpPr>
          <p:cNvPr id="8" name="Conector reto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ipse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Espaço Reservado para Data 14"/>
          <p:cNvSpPr>
            <a:spLocks noGrp="1"/>
          </p:cNvSpPr>
          <p:nvPr>
            <p:ph type="dt" sz="half" idx="10"/>
          </p:nvPr>
        </p:nvSpPr>
        <p:spPr/>
        <p:txBody>
          <a:bodyPr/>
          <a:lstStyle/>
          <a:p>
            <a:fld id="{EAA93AC8-1646-4666-8806-83C677D09ACB}" type="datetimeFigureOut">
              <a:rPr lang="pt-BR" smtClean="0"/>
              <a:t>30/04/2021</a:t>
            </a:fld>
            <a:endParaRPr lang="pt-BR"/>
          </a:p>
        </p:txBody>
      </p:sp>
      <p:sp>
        <p:nvSpPr>
          <p:cNvPr id="16" name="Espaço Reservado para Número de Slide 15"/>
          <p:cNvSpPr>
            <a:spLocks noGrp="1"/>
          </p:cNvSpPr>
          <p:nvPr>
            <p:ph type="sldNum" sz="quarter" idx="11"/>
          </p:nvPr>
        </p:nvSpPr>
        <p:spPr/>
        <p:txBody>
          <a:bodyPr/>
          <a:lstStyle/>
          <a:p>
            <a:fld id="{663A1532-368F-4CDE-990D-5212A9929421}" type="slidenum">
              <a:rPr lang="pt-BR" smtClean="0"/>
              <a:t>‹nº›</a:t>
            </a:fld>
            <a:endParaRPr lang="pt-BR"/>
          </a:p>
        </p:txBody>
      </p:sp>
      <p:sp>
        <p:nvSpPr>
          <p:cNvPr id="17" name="Espaço Reservado para Rodapé 16"/>
          <p:cNvSpPr>
            <a:spLocks noGrp="1"/>
          </p:cNvSpPr>
          <p:nvPr>
            <p:ph type="ftr" sz="quarter" idx="12"/>
          </p:nvPr>
        </p:nvSpPr>
        <p:spPr/>
        <p:txBody>
          <a:bodyPr/>
          <a:lstStyle/>
          <a:p>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EAA93AC8-1646-4666-8806-83C677D09ACB}" type="datetimeFigureOut">
              <a:rPr lang="pt-BR" smtClean="0"/>
              <a:t>30/04/2021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3A1532-368F-4CDE-990D-5212A992942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EAA93AC8-1646-4666-8806-83C677D09ACB}" type="datetimeFigureOut">
              <a:rPr lang="pt-BR" smtClean="0"/>
              <a:t>30/04/2021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3A1532-368F-4CDE-990D-5212A992942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9" name="Espaço Reservado para Conteúdo 8"/>
          <p:cNvSpPr>
            <a:spLocks noGrp="1"/>
          </p:cNvSpPr>
          <p:nvPr>
            <p:ph idx="1"/>
          </p:nvPr>
        </p:nvSpPr>
        <p:spPr>
          <a:xfrm>
            <a:off x="457200" y="1524000"/>
            <a:ext cx="8229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4" name="Espaço Reservado para Data 13"/>
          <p:cNvSpPr>
            <a:spLocks noGrp="1"/>
          </p:cNvSpPr>
          <p:nvPr>
            <p:ph type="dt" sz="half" idx="14"/>
          </p:nvPr>
        </p:nvSpPr>
        <p:spPr/>
        <p:txBody>
          <a:bodyPr/>
          <a:lstStyle/>
          <a:p>
            <a:fld id="{EAA93AC8-1646-4666-8806-83C677D09ACB}" type="datetimeFigureOut">
              <a:rPr lang="pt-BR" smtClean="0"/>
              <a:t>30/04/2021</a:t>
            </a:fld>
            <a:endParaRPr lang="pt-BR"/>
          </a:p>
        </p:txBody>
      </p:sp>
      <p:sp>
        <p:nvSpPr>
          <p:cNvPr id="15" name="Espaço Reservado para Número de Slide 14"/>
          <p:cNvSpPr>
            <a:spLocks noGrp="1"/>
          </p:cNvSpPr>
          <p:nvPr>
            <p:ph type="sldNum" sz="quarter" idx="15"/>
          </p:nvPr>
        </p:nvSpPr>
        <p:spPr/>
        <p:txBody>
          <a:bodyPr/>
          <a:lstStyle>
            <a:lvl1pPr algn="ctr">
              <a:defRPr/>
            </a:lvl1pPr>
          </a:lstStyle>
          <a:p>
            <a:fld id="{663A1532-368F-4CDE-990D-5212A9929421}" type="slidenum">
              <a:rPr lang="pt-BR" smtClean="0"/>
              <a:t>‹nº›</a:t>
            </a:fld>
            <a:endParaRPr lang="pt-BR"/>
          </a:p>
        </p:txBody>
      </p:sp>
      <p:sp>
        <p:nvSpPr>
          <p:cNvPr id="16" name="Espaço Reservado para Rodapé 15"/>
          <p:cNvSpPr>
            <a:spLocks noGrp="1"/>
          </p:cNvSpPr>
          <p:nvPr>
            <p:ph type="ftr" sz="quarter" idx="16"/>
          </p:nvPr>
        </p:nvSpPr>
        <p:spPr/>
        <p:txBody>
          <a:bodyPr/>
          <a:lstStyle/>
          <a:p>
            <a:endParaRPr lang="pt-BR"/>
          </a:p>
        </p:txBody>
      </p:sp>
      <p:sp>
        <p:nvSpPr>
          <p:cNvPr id="17" name="Título 16"/>
          <p:cNvSpPr>
            <a:spLocks noGrp="1"/>
          </p:cNvSpPr>
          <p:nvPr>
            <p:ph type="title"/>
          </p:nvPr>
        </p:nvSpPr>
        <p:spPr/>
        <p:txBody>
          <a:bodyPr rtlCol="0" anchor="b" anchorCtr="0"/>
          <a:lstStyle/>
          <a:p>
            <a:r>
              <a:rPr kumimoji="0" lang="pt-BR" smtClean="0"/>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EAA93AC8-1646-4666-8806-83C677D09ACB}" type="datetimeFigureOut">
              <a:rPr lang="pt-BR" smtClean="0"/>
              <a:t>30/04/2021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3A1532-368F-4CDE-990D-5212A9929421}" type="slidenum">
              <a:rPr lang="pt-BR" smtClean="0"/>
              <a:t>‹nº›</a:t>
            </a:fld>
            <a:endParaRPr lang="pt-BR"/>
          </a:p>
        </p:txBody>
      </p:sp>
      <p:sp>
        <p:nvSpPr>
          <p:cNvPr id="2" name="Título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cxnSp>
        <p:nvCxnSpPr>
          <p:cNvPr id="7" name="Conector reto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EAA93AC8-1646-4666-8806-83C677D09ACB}" type="datetimeFigureOut">
              <a:rPr lang="pt-BR" smtClean="0"/>
              <a:t>30/04/2021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63A1532-368F-4CDE-990D-5212A9929421}" type="slidenum">
              <a:rPr lang="pt-BR" smtClean="0"/>
              <a:t>‹nº›</a:t>
            </a:fld>
            <a:endParaRPr lang="pt-BR"/>
          </a:p>
        </p:txBody>
      </p:sp>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11" name="Espaço Reservado para Conteúdo 10"/>
          <p:cNvSpPr>
            <a:spLocks noGrp="1"/>
          </p:cNvSpPr>
          <p:nvPr>
            <p:ph sz="half" idx="1"/>
          </p:nvPr>
        </p:nvSpPr>
        <p:spPr>
          <a:xfrm>
            <a:off x="457200" y="1524000"/>
            <a:ext cx="4059936"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half" idx="2"/>
          </p:nvPr>
        </p:nvSpPr>
        <p:spPr>
          <a:xfrm>
            <a:off x="4648200" y="1524000"/>
            <a:ext cx="4059936"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9" name="Espaço Reservado para Número de Slide 8"/>
          <p:cNvSpPr>
            <a:spLocks noGrp="1"/>
          </p:cNvSpPr>
          <p:nvPr>
            <p:ph type="sldNum" sz="quarter" idx="12"/>
          </p:nvPr>
        </p:nvSpPr>
        <p:spPr/>
        <p:txBody>
          <a:bodyPr/>
          <a:lstStyle/>
          <a:p>
            <a:fld id="{663A1532-368F-4CDE-990D-5212A9929421}" type="slidenum">
              <a:rPr lang="pt-BR" smtClean="0"/>
              <a:t>‹nº›</a:t>
            </a:fld>
            <a:endParaRPr lang="pt-BR"/>
          </a:p>
        </p:txBody>
      </p:sp>
      <p:sp>
        <p:nvSpPr>
          <p:cNvPr id="8" name="Espaço Reservado para Rodapé 7"/>
          <p:cNvSpPr>
            <a:spLocks noGrp="1"/>
          </p:cNvSpPr>
          <p:nvPr>
            <p:ph type="ftr" sz="quarter" idx="11"/>
          </p:nvPr>
        </p:nvSpPr>
        <p:spPr/>
        <p:txBody>
          <a:bodyPr/>
          <a:lstStyle/>
          <a:p>
            <a:endParaRPr lang="pt-BR"/>
          </a:p>
        </p:txBody>
      </p:sp>
      <p:sp>
        <p:nvSpPr>
          <p:cNvPr id="7" name="Espaço Reservado para Data 6"/>
          <p:cNvSpPr>
            <a:spLocks noGrp="1"/>
          </p:cNvSpPr>
          <p:nvPr>
            <p:ph type="dt" sz="half" idx="10"/>
          </p:nvPr>
        </p:nvSpPr>
        <p:spPr/>
        <p:txBody>
          <a:bodyPr/>
          <a:lstStyle/>
          <a:p>
            <a:fld id="{EAA93AC8-1646-4666-8806-83C677D09ACB}" type="datetimeFigureOut">
              <a:rPr lang="pt-BR" smtClean="0"/>
              <a:t>30/04/2021</a:t>
            </a:fld>
            <a:endParaRPr lang="pt-BR"/>
          </a:p>
        </p:txBody>
      </p:sp>
      <p:sp>
        <p:nvSpPr>
          <p:cNvPr id="3" name="Espaço Reservado para Texto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32" name="Espaço Reservado para Conteúdo 31"/>
          <p:cNvSpPr>
            <a:spLocks noGrp="1"/>
          </p:cNvSpPr>
          <p:nvPr>
            <p:ph sz="half" idx="2"/>
          </p:nvPr>
        </p:nvSpPr>
        <p:spPr>
          <a:xfrm>
            <a:off x="457200" y="2201896"/>
            <a:ext cx="4038600" cy="391363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34" name="Espaço Reservado para Conteúdo 33"/>
          <p:cNvSpPr>
            <a:spLocks noGrp="1"/>
          </p:cNvSpPr>
          <p:nvPr>
            <p:ph sz="quarter" idx="4"/>
          </p:nvPr>
        </p:nvSpPr>
        <p:spPr>
          <a:xfrm>
            <a:off x="4649788" y="2201896"/>
            <a:ext cx="4038600" cy="391363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 name="Título 1"/>
          <p:cNvSpPr>
            <a:spLocks noGrp="1"/>
          </p:cNvSpPr>
          <p:nvPr>
            <p:ph type="title"/>
          </p:nvPr>
        </p:nvSpPr>
        <p:spPr>
          <a:xfrm>
            <a:off x="457200" y="155448"/>
            <a:ext cx="8229600" cy="1143000"/>
          </a:xfrm>
        </p:spPr>
        <p:txBody>
          <a:bodyPr anchor="b" anchorCtr="0"/>
          <a:lstStyle>
            <a:lvl1pPr>
              <a:defRPr/>
            </a:lvl1pPr>
          </a:lstStyle>
          <a:p>
            <a:r>
              <a:rPr kumimoji="0" lang="pt-BR" smtClean="0"/>
              <a:t>Clique para editar o estilo do título mestre</a:t>
            </a:r>
            <a:endParaRPr kumimoji="0" lang="en-US"/>
          </a:p>
        </p:txBody>
      </p:sp>
      <p:sp>
        <p:nvSpPr>
          <p:cNvPr id="12" name="Espaço Reservado para Texto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cxnSp>
        <p:nvCxnSpPr>
          <p:cNvPr id="10" name="Conector reto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EAA93AC8-1646-4666-8806-83C677D09ACB}" type="datetimeFigureOut">
              <a:rPr lang="pt-BR" smtClean="0"/>
              <a:t>30/04/2021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63A1532-368F-4CDE-990D-5212A9929421}" type="slidenum">
              <a:rPr lang="pt-BR" smtClean="0"/>
              <a:t>‹nº›</a:t>
            </a:fld>
            <a:endParaRPr lang="pt-BR"/>
          </a:p>
        </p:txBody>
      </p:sp>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AA93AC8-1646-4666-8806-83C677D09ACB}" type="datetimeFigureOut">
              <a:rPr lang="pt-BR" smtClean="0"/>
              <a:t>30/04/2021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63A1532-368F-4CDE-990D-5212A992942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9" name="Espaço Reservado para Conteúdo 28"/>
          <p:cNvSpPr>
            <a:spLocks noGrp="1"/>
          </p:cNvSpPr>
          <p:nvPr>
            <p:ph sz="quarter" idx="1"/>
          </p:nvPr>
        </p:nvSpPr>
        <p:spPr>
          <a:xfrm>
            <a:off x="457200" y="457200"/>
            <a:ext cx="6248400" cy="5715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3" name="Espaço Reservado para Texto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31" name="Título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BR" smtClean="0"/>
              <a:t>Clique para editar o estilo do título mestre</a:t>
            </a:r>
            <a:endParaRPr kumimoji="0" lang="en-US"/>
          </a:p>
        </p:txBody>
      </p:sp>
      <p:sp>
        <p:nvSpPr>
          <p:cNvPr id="8" name="Espaço Reservado para Data 7"/>
          <p:cNvSpPr>
            <a:spLocks noGrp="1"/>
          </p:cNvSpPr>
          <p:nvPr>
            <p:ph type="dt" sz="half" idx="14"/>
          </p:nvPr>
        </p:nvSpPr>
        <p:spPr/>
        <p:txBody>
          <a:bodyPr/>
          <a:lstStyle/>
          <a:p>
            <a:fld id="{EAA93AC8-1646-4666-8806-83C677D09ACB}" type="datetimeFigureOut">
              <a:rPr lang="pt-BR" smtClean="0"/>
              <a:t>30/04/2021</a:t>
            </a:fld>
            <a:endParaRPr lang="pt-BR"/>
          </a:p>
        </p:txBody>
      </p:sp>
      <p:sp>
        <p:nvSpPr>
          <p:cNvPr id="9" name="Espaço Reservado para Número de Slide 8"/>
          <p:cNvSpPr>
            <a:spLocks noGrp="1"/>
          </p:cNvSpPr>
          <p:nvPr>
            <p:ph type="sldNum" sz="quarter" idx="15"/>
          </p:nvPr>
        </p:nvSpPr>
        <p:spPr/>
        <p:txBody>
          <a:bodyPr/>
          <a:lstStyle/>
          <a:p>
            <a:fld id="{663A1532-368F-4CDE-990D-5212A9929421}" type="slidenum">
              <a:rPr lang="pt-BR" smtClean="0"/>
              <a:t>‹nº›</a:t>
            </a:fld>
            <a:endParaRPr lang="pt-BR"/>
          </a:p>
        </p:txBody>
      </p:sp>
      <p:sp>
        <p:nvSpPr>
          <p:cNvPr id="10" name="Espaço Reservado para Rodapé 9"/>
          <p:cNvSpPr>
            <a:spLocks noGrp="1"/>
          </p:cNvSpPr>
          <p:nvPr>
            <p:ph type="ftr" sz="quarter" idx="16"/>
          </p:nvPr>
        </p:nvSpPr>
        <p:spPr/>
        <p:txBody>
          <a:bodyPr/>
          <a:lstStyle/>
          <a:p>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pt-BR" smtClean="0"/>
              <a:t>Clique no ícone para adicionar uma imagem</a:t>
            </a:r>
            <a:endParaRPr kumimoji="0" lang="en-US"/>
          </a:p>
        </p:txBody>
      </p:sp>
      <p:sp>
        <p:nvSpPr>
          <p:cNvPr id="4" name="Espaço Reservado para Texto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8" name="Espaço Reservado para Data 7"/>
          <p:cNvSpPr>
            <a:spLocks noGrp="1"/>
          </p:cNvSpPr>
          <p:nvPr>
            <p:ph type="dt" sz="half" idx="10"/>
          </p:nvPr>
        </p:nvSpPr>
        <p:spPr/>
        <p:txBody>
          <a:bodyPr/>
          <a:lstStyle/>
          <a:p>
            <a:fld id="{EAA93AC8-1646-4666-8806-83C677D09ACB}" type="datetimeFigureOut">
              <a:rPr lang="pt-BR" smtClean="0"/>
              <a:t>30/04/2021</a:t>
            </a:fld>
            <a:endParaRPr lang="pt-BR"/>
          </a:p>
        </p:txBody>
      </p:sp>
      <p:sp>
        <p:nvSpPr>
          <p:cNvPr id="9" name="Espaço Reservado para Número de Slide 8"/>
          <p:cNvSpPr>
            <a:spLocks noGrp="1"/>
          </p:cNvSpPr>
          <p:nvPr>
            <p:ph type="sldNum" sz="quarter" idx="11"/>
          </p:nvPr>
        </p:nvSpPr>
        <p:spPr/>
        <p:txBody>
          <a:bodyPr/>
          <a:lstStyle/>
          <a:p>
            <a:fld id="{663A1532-368F-4CDE-990D-5212A9929421}" type="slidenum">
              <a:rPr lang="pt-BR" smtClean="0"/>
              <a:t>‹nº›</a:t>
            </a:fld>
            <a:endParaRPr lang="pt-BR"/>
          </a:p>
        </p:txBody>
      </p:sp>
      <p:sp>
        <p:nvSpPr>
          <p:cNvPr id="10" name="Espaço Reservado para Rodapé 9"/>
          <p:cNvSpPr>
            <a:spLocks noGrp="1"/>
          </p:cNvSpPr>
          <p:nvPr>
            <p:ph type="ftr" sz="quarter" idx="12"/>
          </p:nvPr>
        </p:nvSpPr>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Espaço Reservado para Texto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4" name="Espaço Reservado para Data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AA93AC8-1646-4666-8806-83C677D09ACB}" type="datetimeFigureOut">
              <a:rPr lang="pt-BR" smtClean="0"/>
              <a:t>30/04/2021</a:t>
            </a:fld>
            <a:endParaRPr lang="pt-BR"/>
          </a:p>
        </p:txBody>
      </p:sp>
      <p:sp>
        <p:nvSpPr>
          <p:cNvPr id="10" name="Espaço Reservado para Rodapé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pt-BR"/>
          </a:p>
        </p:txBody>
      </p:sp>
      <p:sp>
        <p:nvSpPr>
          <p:cNvPr id="22" name="Espaço Reservado para Número de Slide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63A1532-368F-4CDE-990D-5212A9929421}" type="slidenum">
              <a:rPr lang="pt-BR" smtClean="0"/>
              <a:t>‹nº›</a:t>
            </a:fld>
            <a:endParaRPr lang="pt-BR"/>
          </a:p>
        </p:txBody>
      </p:sp>
      <p:sp>
        <p:nvSpPr>
          <p:cNvPr id="5" name="Espaço Reservado para Título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pt-BR" smtClean="0"/>
              <a:t>Clique para editar o estilo do título mestre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14.gif"/><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gi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7.gif"/><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gif"/></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4" Type="http://schemas.openxmlformats.org/officeDocument/2006/relationships/image" Target="../media/image2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3108" y="1500174"/>
            <a:ext cx="4848225" cy="387667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3" name="Subtítulo 2"/>
          <p:cNvSpPr>
            <a:spLocks noGrp="1"/>
          </p:cNvSpPr>
          <p:nvPr>
            <p:ph type="subTitle" idx="1"/>
          </p:nvPr>
        </p:nvSpPr>
        <p:spPr>
          <a:xfrm>
            <a:off x="1428728" y="5500702"/>
            <a:ext cx="6400800" cy="1038220"/>
          </a:xfrm>
        </p:spPr>
        <p:txBody>
          <a:bodyPr>
            <a:normAutofit/>
          </a:bodyPr>
          <a:lstStyle/>
          <a:p>
            <a:r>
              <a:rPr lang="pt-BR" smtClean="0"/>
              <a:t>Pedro Sampaio</a:t>
            </a:r>
            <a:endParaRPr lang="pt-BR"/>
          </a:p>
        </p:txBody>
      </p:sp>
      <p:sp>
        <p:nvSpPr>
          <p:cNvPr id="2" name="Título 1"/>
          <p:cNvSpPr>
            <a:spLocks noGrp="1"/>
          </p:cNvSpPr>
          <p:nvPr>
            <p:ph type="ctrTitle"/>
          </p:nvPr>
        </p:nvSpPr>
        <p:spPr>
          <a:xfrm>
            <a:off x="642910" y="357166"/>
            <a:ext cx="7772400" cy="1112835"/>
          </a:xfrm>
        </p:spPr>
        <p:txBody>
          <a:bodyPr/>
          <a:lstStyle/>
          <a:p>
            <a:r>
              <a:rPr lang="pt-BR" err="1" smtClean="0"/>
              <a:t>Zelda</a:t>
            </a:r>
            <a:r>
              <a:rPr lang="pt-BR" smtClean="0"/>
              <a:t> AI </a:t>
            </a:r>
            <a:r>
              <a:rPr lang="pt-BR" err="1" smtClean="0"/>
              <a:t>Rules</a:t>
            </a:r>
            <a:endParaRPr 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smtClean="0"/>
              <a:t>Move </a:t>
            </a:r>
            <a:r>
              <a:rPr lang="en-US" smtClean="0"/>
              <a:t>Ahead  = -1;</a:t>
            </a:r>
            <a:endParaRPr lang="pt-BR" smtClean="0"/>
          </a:p>
          <a:p>
            <a:r>
              <a:rPr lang="en-US" smtClean="0"/>
              <a:t>Turn </a:t>
            </a:r>
            <a:r>
              <a:rPr lang="en-US" smtClean="0"/>
              <a:t>Right = -1;</a:t>
            </a:r>
            <a:endParaRPr lang="pt-BR" smtClean="0"/>
          </a:p>
          <a:p>
            <a:r>
              <a:rPr lang="en-US" smtClean="0"/>
              <a:t>Turn </a:t>
            </a:r>
            <a:r>
              <a:rPr lang="en-US" smtClean="0"/>
              <a:t>Left = -1;</a:t>
            </a:r>
            <a:endParaRPr lang="pt-BR" smtClean="0"/>
          </a:p>
          <a:p>
            <a:r>
              <a:rPr lang="en-US" smtClean="0"/>
              <a:t>Attack </a:t>
            </a:r>
            <a:r>
              <a:rPr lang="en-US" smtClean="0"/>
              <a:t>= -5;</a:t>
            </a:r>
            <a:endParaRPr lang="pt-BR" smtClean="0"/>
          </a:p>
          <a:p>
            <a:r>
              <a:rPr lang="en-US" smtClean="0"/>
              <a:t>Take </a:t>
            </a:r>
            <a:r>
              <a:rPr lang="en-US" smtClean="0"/>
              <a:t>Heart = -10;</a:t>
            </a:r>
            <a:endParaRPr lang="pt-BR" smtClean="0"/>
          </a:p>
          <a:p>
            <a:r>
              <a:rPr lang="en-US" smtClean="0"/>
              <a:t>Take </a:t>
            </a:r>
            <a:r>
              <a:rPr lang="en-US" smtClean="0"/>
              <a:t>Rupee = +10;</a:t>
            </a:r>
            <a:endParaRPr lang="pt-BR" smtClean="0"/>
          </a:p>
          <a:p>
            <a:r>
              <a:rPr lang="en-US" smtClean="0"/>
              <a:t>Take </a:t>
            </a:r>
            <a:r>
              <a:rPr lang="en-US" smtClean="0"/>
              <a:t>Master Sword = -100;</a:t>
            </a:r>
            <a:endParaRPr lang="pt-BR" smtClean="0"/>
          </a:p>
          <a:p>
            <a:r>
              <a:rPr lang="en-US" smtClean="0"/>
              <a:t>Fall </a:t>
            </a:r>
            <a:r>
              <a:rPr lang="en-US" smtClean="0"/>
              <a:t>into a Hole = -10000;</a:t>
            </a:r>
            <a:endParaRPr lang="pt-BR" smtClean="0"/>
          </a:p>
          <a:p>
            <a:r>
              <a:rPr lang="en-US" smtClean="0"/>
              <a:t>Get </a:t>
            </a:r>
            <a:r>
              <a:rPr lang="en-US" smtClean="0"/>
              <a:t>Attacked by a Monster = -10000;</a:t>
            </a:r>
            <a:endParaRPr lang="pt-BR" smtClean="0"/>
          </a:p>
          <a:p>
            <a:endParaRPr lang="en-US"/>
          </a:p>
        </p:txBody>
      </p:sp>
      <p:sp>
        <p:nvSpPr>
          <p:cNvPr id="3" name="Título 2"/>
          <p:cNvSpPr>
            <a:spLocks noGrp="1"/>
          </p:cNvSpPr>
          <p:nvPr>
            <p:ph type="title"/>
          </p:nvPr>
        </p:nvSpPr>
        <p:spPr/>
        <p:txBody>
          <a:bodyPr/>
          <a:lstStyle/>
          <a:p>
            <a:r>
              <a:rPr lang="en-US" smtClean="0"/>
              <a:t>Actions Cost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20000"/>
          </a:bodyPr>
          <a:lstStyle/>
          <a:p>
            <a:r>
              <a:rPr lang="en-US" dirty="0" smtClean="0"/>
              <a:t>Besides the cost of each action, Link also has a specific amount of energy. </a:t>
            </a:r>
            <a:r>
              <a:rPr lang="pt-BR" dirty="0" err="1" smtClean="0"/>
              <a:t>The</a:t>
            </a:r>
            <a:r>
              <a:rPr lang="pt-BR" dirty="0" smtClean="0"/>
              <a:t> </a:t>
            </a:r>
            <a:r>
              <a:rPr lang="pt-BR" dirty="0" err="1" smtClean="0"/>
              <a:t>inital</a:t>
            </a:r>
            <a:r>
              <a:rPr lang="pt-BR" dirty="0" smtClean="0"/>
              <a:t> </a:t>
            </a:r>
            <a:r>
              <a:rPr lang="pt-BR" dirty="0" err="1" smtClean="0"/>
              <a:t>energy</a:t>
            </a:r>
            <a:r>
              <a:rPr lang="pt-BR" dirty="0" smtClean="0"/>
              <a:t> </a:t>
            </a:r>
            <a:r>
              <a:rPr lang="pt-BR" dirty="0" err="1" smtClean="0"/>
              <a:t>value</a:t>
            </a:r>
            <a:r>
              <a:rPr lang="pt-BR" dirty="0" smtClean="0"/>
              <a:t> is 100</a:t>
            </a:r>
            <a:r>
              <a:rPr lang="pt-BR" dirty="0" smtClean="0"/>
              <a:t>.</a:t>
            </a:r>
          </a:p>
          <a:p>
            <a:endParaRPr lang="pt-BR" dirty="0" smtClean="0"/>
          </a:p>
          <a:p>
            <a:r>
              <a:rPr lang="en-US" dirty="0" smtClean="0"/>
              <a:t>When </a:t>
            </a:r>
            <a:r>
              <a:rPr lang="en-US" dirty="0" smtClean="0"/>
              <a:t>attacking a monster with his sword, Link loses -10 energy points and the monster is defeated</a:t>
            </a:r>
            <a:r>
              <a:rPr lang="en-US" dirty="0" smtClean="0"/>
              <a:t>.</a:t>
            </a:r>
          </a:p>
          <a:p>
            <a:endParaRPr lang="pt-BR" dirty="0" smtClean="0"/>
          </a:p>
          <a:p>
            <a:r>
              <a:rPr lang="en-US" dirty="0" smtClean="0"/>
              <a:t>When </a:t>
            </a:r>
            <a:r>
              <a:rPr lang="en-US" dirty="0" smtClean="0"/>
              <a:t>taking a heart, Link recovers +50 energy points. </a:t>
            </a:r>
            <a:endParaRPr lang="pt-BR" dirty="0" smtClean="0"/>
          </a:p>
          <a:p>
            <a:r>
              <a:rPr lang="en-US" dirty="0" smtClean="0"/>
              <a:t>The </a:t>
            </a:r>
            <a:r>
              <a:rPr lang="en-US" dirty="0" smtClean="0"/>
              <a:t>adventure  ends when the agent finds the real Master Sword or when the agent dies by falling into a hole, get attacked by a monster or loses all energy </a:t>
            </a:r>
            <a:r>
              <a:rPr lang="en-US" dirty="0" smtClean="0"/>
              <a:t>points</a:t>
            </a:r>
          </a:p>
          <a:p>
            <a:endParaRPr lang="en-US" dirty="0" smtClean="0"/>
          </a:p>
          <a:p>
            <a:r>
              <a:rPr lang="en-US" dirty="0" smtClean="0"/>
              <a:t>Challenge: find the real Master Sword while maintaining the lowest cost you are able to.</a:t>
            </a:r>
          </a:p>
        </p:txBody>
      </p:sp>
      <p:sp>
        <p:nvSpPr>
          <p:cNvPr id="3" name="Título 2"/>
          <p:cNvSpPr>
            <a:spLocks noGrp="1"/>
          </p:cNvSpPr>
          <p:nvPr>
            <p:ph type="title"/>
          </p:nvPr>
        </p:nvSpPr>
        <p:spPr/>
        <p:txBody>
          <a:bodyPr/>
          <a:lstStyle/>
          <a:p>
            <a:r>
              <a:rPr lang="en-US" smtClean="0"/>
              <a:t>Final Remarks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en-US" smtClean="0"/>
              <a:t>The agent starts in the entrance of the Lost Woods (environment). The adventure ends when Link (agent) is able to get the real Master Sword that is located somewhere in the Lost Woods</a:t>
            </a:r>
            <a:r>
              <a:rPr lang="en-US" smtClean="0"/>
              <a:t>.</a:t>
            </a:r>
          </a:p>
          <a:p>
            <a:endParaRPr lang="en-US" smtClean="0"/>
          </a:p>
          <a:p>
            <a:r>
              <a:rPr lang="en-US" smtClean="0"/>
              <a:t>The agent can walk through grass, but can't walk through the trees</a:t>
            </a:r>
            <a:r>
              <a:rPr lang="en-US" smtClean="0"/>
              <a:t>.</a:t>
            </a:r>
          </a:p>
          <a:p>
            <a:endParaRPr lang="en-US" smtClean="0"/>
          </a:p>
          <a:p>
            <a:r>
              <a:rPr lang="en-US" smtClean="0"/>
              <a:t>Initially the agent has zero knowledge about the environment, so he must explore and gather information through his sensors.</a:t>
            </a:r>
            <a:endParaRPr lang="pt-BR" smtClean="0"/>
          </a:p>
          <a:p>
            <a:endParaRPr lang="pt-BR" smtClean="0"/>
          </a:p>
          <a:p>
            <a:endParaRPr lang="pt-BR"/>
          </a:p>
        </p:txBody>
      </p:sp>
      <p:sp>
        <p:nvSpPr>
          <p:cNvPr id="3" name="Título 2"/>
          <p:cNvSpPr>
            <a:spLocks noGrp="1"/>
          </p:cNvSpPr>
          <p:nvPr>
            <p:ph type="title"/>
          </p:nvPr>
        </p:nvSpPr>
        <p:spPr/>
        <p:txBody>
          <a:bodyPr/>
          <a:lstStyle/>
          <a:p>
            <a:r>
              <a:rPr lang="pt-BR" dirty="0" err="1" smtClean="0"/>
              <a:t>Basic</a:t>
            </a:r>
            <a:r>
              <a:rPr lang="pt-BR" dirty="0" smtClean="0"/>
              <a:t> </a:t>
            </a:r>
            <a:r>
              <a:rPr lang="pt-BR" dirty="0" err="1" smtClean="0"/>
              <a:t>Rules</a:t>
            </a: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smtClean="0"/>
              <a:t>Starting </a:t>
            </a:r>
            <a:r>
              <a:rPr lang="pt-BR" err="1" smtClean="0"/>
              <a:t>Position</a:t>
            </a:r>
            <a:endParaRPr lang="pt-BR"/>
          </a:p>
        </p:txBody>
      </p:sp>
      <p:pic>
        <p:nvPicPr>
          <p:cNvPr id="6" name="Picture 2"/>
          <p:cNvPicPr>
            <a:picLocks noGrp="1" noChangeAspect="1" noChangeArrowheads="1"/>
          </p:cNvPicPr>
          <p:nvPr>
            <p:ph idx="1"/>
          </p:nvPr>
        </p:nvPicPr>
        <p:blipFill>
          <a:blip r:embed="rId2"/>
          <a:srcRect/>
          <a:stretch>
            <a:fillRect/>
          </a:stretch>
        </p:blipFill>
        <p:spPr bwMode="auto">
          <a:xfrm>
            <a:off x="508000" y="1524000"/>
            <a:ext cx="8128000" cy="48339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524000"/>
            <a:ext cx="7829576" cy="4572000"/>
          </a:xfrm>
        </p:spPr>
        <p:txBody>
          <a:bodyPr>
            <a:normAutofit fontScale="92500" lnSpcReduction="10000"/>
          </a:bodyPr>
          <a:lstStyle/>
          <a:p>
            <a:r>
              <a:rPr lang="en-US" smtClean="0"/>
              <a:t>Holes – if the agent falls on a hole he dies immediately;</a:t>
            </a:r>
            <a:endParaRPr lang="pt-BR" smtClean="0"/>
          </a:p>
          <a:p>
            <a:endParaRPr lang="en-US" smtClean="0"/>
          </a:p>
          <a:p>
            <a:r>
              <a:rPr lang="en-US" smtClean="0"/>
              <a:t>Monsters </a:t>
            </a:r>
            <a:r>
              <a:rPr lang="en-US" smtClean="0"/>
              <a:t>– the agent dies immediately if he enters a field where a monster exists</a:t>
            </a:r>
            <a:r>
              <a:rPr lang="en-US" smtClean="0"/>
              <a:t>;</a:t>
            </a:r>
          </a:p>
          <a:p>
            <a:endParaRPr lang="pt-BR" smtClean="0"/>
          </a:p>
          <a:p>
            <a:r>
              <a:rPr lang="en-US" smtClean="0"/>
              <a:t>Fake Master Swords –are identical to the real Master Sword and the agent only realizes that it is fake after taking it from the ground</a:t>
            </a:r>
            <a:r>
              <a:rPr lang="en-US" smtClean="0"/>
              <a:t>;</a:t>
            </a:r>
          </a:p>
          <a:p>
            <a:endParaRPr lang="pt-BR" smtClean="0"/>
          </a:p>
          <a:p>
            <a:r>
              <a:rPr lang="en-US" smtClean="0"/>
              <a:t>Spatial Vortexes – when entering a spatial vortex the agent is teleported to some other random field of Lost Woods (including holes or fields with monsters</a:t>
            </a:r>
            <a:endParaRPr lang="pt-BR"/>
          </a:p>
        </p:txBody>
      </p:sp>
      <p:sp>
        <p:nvSpPr>
          <p:cNvPr id="3" name="Título 2"/>
          <p:cNvSpPr>
            <a:spLocks noGrp="1"/>
          </p:cNvSpPr>
          <p:nvPr>
            <p:ph type="title"/>
          </p:nvPr>
        </p:nvSpPr>
        <p:spPr/>
        <p:txBody>
          <a:bodyPr/>
          <a:lstStyle/>
          <a:p>
            <a:r>
              <a:rPr lang="pt-BR" err="1" smtClean="0"/>
              <a:t>Environment</a:t>
            </a:r>
            <a:r>
              <a:rPr lang="pt-BR" smtClean="0"/>
              <a:t> </a:t>
            </a:r>
            <a:r>
              <a:rPr lang="pt-BR" err="1" smtClean="0"/>
              <a:t>Elements</a:t>
            </a:r>
            <a:endParaRPr lang="pt-BR"/>
          </a:p>
        </p:txBody>
      </p:sp>
      <p:pic>
        <p:nvPicPr>
          <p:cNvPr id="4" name="Picture 12" descr="C:\Users\MICRO\Documents\CCP\IA\T2\Zelda290\Sprites\Hole.gif"/>
          <p:cNvPicPr>
            <a:picLocks noChangeAspect="1" noChangeArrowheads="1"/>
          </p:cNvPicPr>
          <p:nvPr/>
        </p:nvPicPr>
        <p:blipFill>
          <a:blip r:embed="rId2"/>
          <a:srcRect/>
          <a:stretch>
            <a:fillRect/>
          </a:stretch>
        </p:blipFill>
        <p:spPr bwMode="auto">
          <a:xfrm>
            <a:off x="8072462" y="1357298"/>
            <a:ext cx="642942" cy="642942"/>
          </a:xfrm>
          <a:prstGeom prst="rect">
            <a:avLst/>
          </a:prstGeom>
          <a:ln>
            <a:noFill/>
          </a:ln>
          <a:effectLst>
            <a:outerShdw blurRad="190500" algn="tl" rotWithShape="0">
              <a:srgbClr val="000000">
                <a:alpha val="70000"/>
              </a:srgbClr>
            </a:outerShdw>
          </a:effectLst>
        </p:spPr>
      </p:pic>
      <p:pic>
        <p:nvPicPr>
          <p:cNvPr id="5" name="Picture 7" descr="C:\Users\MICRO\Documents\CCP\IA\T2\Zelda290\Sprites\EnemyDown1.gif"/>
          <p:cNvPicPr>
            <a:picLocks noChangeAspect="1" noChangeArrowheads="1"/>
          </p:cNvPicPr>
          <p:nvPr/>
        </p:nvPicPr>
        <p:blipFill>
          <a:blip r:embed="rId3"/>
          <a:srcRect/>
          <a:stretch>
            <a:fillRect/>
          </a:stretch>
        </p:blipFill>
        <p:spPr bwMode="auto">
          <a:xfrm>
            <a:off x="8072462" y="2428868"/>
            <a:ext cx="642942" cy="642942"/>
          </a:xfrm>
          <a:prstGeom prst="rect">
            <a:avLst/>
          </a:prstGeom>
          <a:ln>
            <a:noFill/>
          </a:ln>
          <a:effectLst>
            <a:outerShdw blurRad="190500" algn="tl" rotWithShape="0">
              <a:srgbClr val="000000">
                <a:alpha val="70000"/>
              </a:srgbClr>
            </a:outerShdw>
          </a:effectLst>
        </p:spPr>
      </p:pic>
      <p:pic>
        <p:nvPicPr>
          <p:cNvPr id="6" name="Picture 9" descr="C:\Users\MICRO\Documents\CCP\IA\T2\Zelda290\Sprites\MasterSwordFake.gif"/>
          <p:cNvPicPr>
            <a:picLocks noChangeAspect="1" noChangeArrowheads="1"/>
          </p:cNvPicPr>
          <p:nvPr/>
        </p:nvPicPr>
        <p:blipFill>
          <a:blip r:embed="rId4"/>
          <a:srcRect/>
          <a:stretch>
            <a:fillRect/>
          </a:stretch>
        </p:blipFill>
        <p:spPr bwMode="auto">
          <a:xfrm>
            <a:off x="8072462" y="3643314"/>
            <a:ext cx="642942" cy="642942"/>
          </a:xfrm>
          <a:prstGeom prst="rect">
            <a:avLst/>
          </a:prstGeom>
          <a:ln>
            <a:noFill/>
          </a:ln>
          <a:effectLst>
            <a:outerShdw blurRad="190500" algn="tl" rotWithShape="0">
              <a:srgbClr val="000000">
                <a:alpha val="70000"/>
              </a:srgbClr>
            </a:outerShdw>
          </a:effectLst>
        </p:spPr>
      </p:pic>
      <p:pic>
        <p:nvPicPr>
          <p:cNvPr id="7" name="Picture 11" descr="C:\Users\MICRO\Documents\CCP\IA\T2\Zelda290\Sprites\Vortex3.gif"/>
          <p:cNvPicPr>
            <a:picLocks noChangeAspect="1" noChangeArrowheads="1"/>
          </p:cNvPicPr>
          <p:nvPr/>
        </p:nvPicPr>
        <p:blipFill>
          <a:blip r:embed="rId5"/>
          <a:srcRect/>
          <a:stretch>
            <a:fillRect/>
          </a:stretch>
        </p:blipFill>
        <p:spPr bwMode="auto">
          <a:xfrm>
            <a:off x="8001024" y="5000636"/>
            <a:ext cx="785818" cy="78581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524000"/>
            <a:ext cx="7758138" cy="4572000"/>
          </a:xfrm>
        </p:spPr>
        <p:txBody>
          <a:bodyPr>
            <a:normAutofit/>
          </a:bodyPr>
          <a:lstStyle/>
          <a:p>
            <a:r>
              <a:rPr lang="en-US" smtClean="0"/>
              <a:t>Hearts – hearts that are used to recover the energy of the agent</a:t>
            </a:r>
            <a:r>
              <a:rPr lang="en-US" smtClean="0"/>
              <a:t>;</a:t>
            </a:r>
          </a:p>
          <a:p>
            <a:endParaRPr lang="en-US" smtClean="0"/>
          </a:p>
          <a:p>
            <a:r>
              <a:rPr lang="en-US" smtClean="0"/>
              <a:t>Rupees – rupees that give extra points to the agent</a:t>
            </a:r>
            <a:r>
              <a:rPr lang="en-US" smtClean="0"/>
              <a:t>;</a:t>
            </a:r>
          </a:p>
          <a:p>
            <a:endParaRPr lang="pt-BR" smtClean="0"/>
          </a:p>
          <a:p>
            <a:r>
              <a:rPr lang="en-US" smtClean="0"/>
              <a:t>Master Sword –  the real Master Sword (main goal of the agent).</a:t>
            </a:r>
            <a:endParaRPr lang="pt-BR" smtClean="0"/>
          </a:p>
          <a:p>
            <a:endParaRPr lang="pt-BR" smtClean="0"/>
          </a:p>
        </p:txBody>
      </p:sp>
      <p:sp>
        <p:nvSpPr>
          <p:cNvPr id="3" name="Título 2"/>
          <p:cNvSpPr>
            <a:spLocks noGrp="1"/>
          </p:cNvSpPr>
          <p:nvPr>
            <p:ph type="title"/>
          </p:nvPr>
        </p:nvSpPr>
        <p:spPr/>
        <p:txBody>
          <a:bodyPr/>
          <a:lstStyle/>
          <a:p>
            <a:r>
              <a:rPr lang="pt-BR" err="1" smtClean="0"/>
              <a:t>Environment</a:t>
            </a:r>
            <a:r>
              <a:rPr lang="pt-BR" smtClean="0"/>
              <a:t> </a:t>
            </a:r>
            <a:r>
              <a:rPr lang="pt-BR" err="1" smtClean="0"/>
              <a:t>Elements</a:t>
            </a:r>
            <a:endParaRPr lang="pt-BR"/>
          </a:p>
        </p:txBody>
      </p:sp>
      <p:pic>
        <p:nvPicPr>
          <p:cNvPr id="8" name="Picture 13" descr="C:\Users\MICRO\Documents\CCP\IA\T2\Zelda290\Sprites\Heart.gif"/>
          <p:cNvPicPr>
            <a:picLocks noChangeAspect="1" noChangeArrowheads="1"/>
          </p:cNvPicPr>
          <p:nvPr/>
        </p:nvPicPr>
        <p:blipFill>
          <a:blip r:embed="rId2"/>
          <a:srcRect/>
          <a:stretch>
            <a:fillRect/>
          </a:stretch>
        </p:blipFill>
        <p:spPr bwMode="auto">
          <a:xfrm>
            <a:off x="8001024" y="1500174"/>
            <a:ext cx="795342" cy="795342"/>
          </a:xfrm>
          <a:prstGeom prst="rect">
            <a:avLst/>
          </a:prstGeom>
          <a:ln>
            <a:noFill/>
          </a:ln>
          <a:effectLst>
            <a:outerShdw blurRad="190500" algn="tl" rotWithShape="0">
              <a:srgbClr val="000000">
                <a:alpha val="70000"/>
              </a:srgbClr>
            </a:outerShdw>
          </a:effectLst>
        </p:spPr>
      </p:pic>
      <p:pic>
        <p:nvPicPr>
          <p:cNvPr id="9" name="Picture 10" descr="C:\Users\MICRO\Documents\CCP\IA\T2\Zelda290\Sprites\Rupee1.gif"/>
          <p:cNvPicPr>
            <a:picLocks noChangeAspect="1" noChangeArrowheads="1"/>
          </p:cNvPicPr>
          <p:nvPr/>
        </p:nvPicPr>
        <p:blipFill>
          <a:blip r:embed="rId3"/>
          <a:srcRect/>
          <a:stretch>
            <a:fillRect/>
          </a:stretch>
        </p:blipFill>
        <p:spPr bwMode="auto">
          <a:xfrm>
            <a:off x="8072462" y="2857496"/>
            <a:ext cx="581028" cy="581028"/>
          </a:xfrm>
          <a:prstGeom prst="rect">
            <a:avLst/>
          </a:prstGeom>
          <a:ln>
            <a:noFill/>
          </a:ln>
          <a:effectLst>
            <a:outerShdw blurRad="190500" algn="tl" rotWithShape="0">
              <a:srgbClr val="000000">
                <a:alpha val="70000"/>
              </a:srgbClr>
            </a:outerShdw>
          </a:effectLst>
        </p:spPr>
      </p:pic>
      <p:pic>
        <p:nvPicPr>
          <p:cNvPr id="10" name="Picture 8" descr="C:\Users\MICRO\Documents\CCP\IA\T2\Zelda290\Sprites\MasterswordPedestal.gif"/>
          <p:cNvPicPr>
            <a:picLocks noChangeAspect="1" noChangeArrowheads="1"/>
          </p:cNvPicPr>
          <p:nvPr/>
        </p:nvPicPr>
        <p:blipFill>
          <a:blip r:embed="rId4"/>
          <a:srcRect/>
          <a:stretch>
            <a:fillRect/>
          </a:stretch>
        </p:blipFill>
        <p:spPr bwMode="auto">
          <a:xfrm>
            <a:off x="8015286" y="3819281"/>
            <a:ext cx="723904" cy="90488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en-US" smtClean="0"/>
              <a:t>On </a:t>
            </a:r>
            <a:r>
              <a:rPr lang="en-US" smtClean="0"/>
              <a:t>fields adjacent to holes, excluding diagonal fields, the agent feels a light breeze</a:t>
            </a:r>
            <a:r>
              <a:rPr lang="en-US" smtClean="0"/>
              <a:t>;</a:t>
            </a:r>
          </a:p>
          <a:p>
            <a:endParaRPr lang="pt-BR" smtClean="0"/>
          </a:p>
          <a:p>
            <a:r>
              <a:rPr lang="en-US" smtClean="0"/>
              <a:t>On </a:t>
            </a:r>
            <a:r>
              <a:rPr lang="en-US" smtClean="0"/>
              <a:t>fields adjacent to monsters, excluding diagonal fields, the agent hears noises issued by the enemy</a:t>
            </a:r>
            <a:r>
              <a:rPr lang="en-US" smtClean="0"/>
              <a:t>;</a:t>
            </a:r>
          </a:p>
          <a:p>
            <a:endParaRPr lang="pt-BR" smtClean="0"/>
          </a:p>
          <a:p>
            <a:r>
              <a:rPr lang="en-US" smtClean="0"/>
              <a:t>On </a:t>
            </a:r>
            <a:r>
              <a:rPr lang="en-US" smtClean="0"/>
              <a:t>fields adjacent to spatial vortexes, excluding diagonal fields, the agent notices spatial distortions;</a:t>
            </a:r>
            <a:endParaRPr lang="pt-BR" smtClean="0"/>
          </a:p>
          <a:p>
            <a:endParaRPr lang="en-US"/>
          </a:p>
        </p:txBody>
      </p:sp>
      <p:sp>
        <p:nvSpPr>
          <p:cNvPr id="3" name="Título 2"/>
          <p:cNvSpPr>
            <a:spLocks noGrp="1"/>
          </p:cNvSpPr>
          <p:nvPr>
            <p:ph type="title"/>
          </p:nvPr>
        </p:nvSpPr>
        <p:spPr/>
        <p:txBody>
          <a:bodyPr/>
          <a:lstStyle/>
          <a:p>
            <a:r>
              <a:rPr smtClean="0"/>
              <a:t>Agent</a:t>
            </a:r>
            <a:r>
              <a:rPr lang="pt-BR" smtClean="0"/>
              <a:t> </a:t>
            </a:r>
            <a:r>
              <a:rPr smtClean="0"/>
              <a:t>Sensors</a:t>
            </a:r>
            <a:endParaRPr/>
          </a:p>
        </p:txBody>
      </p:sp>
      <p:grpSp>
        <p:nvGrpSpPr>
          <p:cNvPr id="20" name="Grupo 19"/>
          <p:cNvGrpSpPr/>
          <p:nvPr/>
        </p:nvGrpSpPr>
        <p:grpSpPr>
          <a:xfrm>
            <a:off x="5143504" y="1928802"/>
            <a:ext cx="1062038" cy="1219200"/>
            <a:chOff x="5143504" y="1928802"/>
            <a:chExt cx="1062038" cy="1219200"/>
          </a:xfrm>
        </p:grpSpPr>
        <p:pic>
          <p:nvPicPr>
            <p:cNvPr id="3074" name="Picture 2" descr="C:\Users\MICRO\Documents\CCP\IA\T2\Zelda290\Tiles\LWGRAMAZOOM.png"/>
            <p:cNvPicPr>
              <a:picLocks noChangeAspect="1" noChangeArrowheads="1"/>
            </p:cNvPicPr>
            <p:nvPr/>
          </p:nvPicPr>
          <p:blipFill>
            <a:blip r:embed="rId2"/>
            <a:srcRect/>
            <a:stretch>
              <a:fillRect/>
            </a:stretch>
          </p:blipFill>
          <p:spPr bwMode="auto">
            <a:xfrm>
              <a:off x="5143504" y="2428868"/>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76" name="Picture 4" descr="C:\Users\MICRO\Documents\CCP\IA\T2\Zelda290\Sprites\Hole.gif"/>
            <p:cNvPicPr>
              <a:picLocks noChangeAspect="1" noChangeArrowheads="1"/>
            </p:cNvPicPr>
            <p:nvPr/>
          </p:nvPicPr>
          <p:blipFill>
            <a:blip r:embed="rId3"/>
            <a:srcRect/>
            <a:stretch>
              <a:fillRect/>
            </a:stretch>
          </p:blipFill>
          <p:spPr bwMode="auto">
            <a:xfrm>
              <a:off x="5167914" y="2438279"/>
              <a:ext cx="347663" cy="3476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3" descr="C:\Users\MICRO\Documents\CCP\IA\T2\Zelda290\Tiles\LWGRAMAZOOM.png"/>
            <p:cNvPicPr>
              <a:picLocks noChangeAspect="1" noChangeArrowheads="1"/>
            </p:cNvPicPr>
            <p:nvPr/>
          </p:nvPicPr>
          <p:blipFill>
            <a:blip r:embed="rId2"/>
            <a:srcRect/>
            <a:stretch>
              <a:fillRect/>
            </a:stretch>
          </p:blipFill>
          <p:spPr bwMode="auto">
            <a:xfrm>
              <a:off x="5500694" y="2428868"/>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77" name="Picture 5" descr="C:\Users\MICRO\Documents\CCP\IA\T2\Zelda290\Sprites\LWLinkLeft0.png"/>
            <p:cNvPicPr>
              <a:picLocks noChangeAspect="1" noChangeArrowheads="1"/>
            </p:cNvPicPr>
            <p:nvPr/>
          </p:nvPicPr>
          <p:blipFill>
            <a:blip r:embed="rId4"/>
            <a:srcRect/>
            <a:stretch>
              <a:fillRect/>
            </a:stretch>
          </p:blipFill>
          <p:spPr bwMode="auto">
            <a:xfrm>
              <a:off x="5214942" y="1928802"/>
              <a:ext cx="990600" cy="121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grpSp>
        <p:nvGrpSpPr>
          <p:cNvPr id="19" name="Grupo 18"/>
          <p:cNvGrpSpPr/>
          <p:nvPr/>
        </p:nvGrpSpPr>
        <p:grpSpPr>
          <a:xfrm>
            <a:off x="5143504" y="3286124"/>
            <a:ext cx="1062038" cy="1219200"/>
            <a:chOff x="5143504" y="3286124"/>
            <a:chExt cx="1062038" cy="1219200"/>
          </a:xfrm>
        </p:grpSpPr>
        <p:pic>
          <p:nvPicPr>
            <p:cNvPr id="10" name="Picture 3" descr="C:\Users\MICRO\Documents\CCP\IA\T2\Zelda290\Tiles\LWGRAMAZOOM.png"/>
            <p:cNvPicPr>
              <a:picLocks noChangeAspect="1" noChangeArrowheads="1"/>
            </p:cNvPicPr>
            <p:nvPr/>
          </p:nvPicPr>
          <p:blipFill>
            <a:blip r:embed="rId2"/>
            <a:srcRect/>
            <a:stretch>
              <a:fillRect/>
            </a:stretch>
          </p:blipFill>
          <p:spPr bwMode="auto">
            <a:xfrm>
              <a:off x="5143504" y="3786190"/>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3" descr="C:\Users\MICRO\Documents\CCP\IA\T2\Zelda290\Tiles\LWGRAMAZOOM.png"/>
            <p:cNvPicPr>
              <a:picLocks noChangeAspect="1" noChangeArrowheads="1"/>
            </p:cNvPicPr>
            <p:nvPr/>
          </p:nvPicPr>
          <p:blipFill>
            <a:blip r:embed="rId2"/>
            <a:srcRect/>
            <a:stretch>
              <a:fillRect/>
            </a:stretch>
          </p:blipFill>
          <p:spPr bwMode="auto">
            <a:xfrm>
              <a:off x="5500694" y="3786190"/>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5" descr="C:\Users\MICRO\Documents\CCP\IA\T2\Zelda290\Sprites\LWLinkLeft0.png"/>
            <p:cNvPicPr>
              <a:picLocks noChangeAspect="1" noChangeArrowheads="1"/>
            </p:cNvPicPr>
            <p:nvPr/>
          </p:nvPicPr>
          <p:blipFill>
            <a:blip r:embed="rId4"/>
            <a:srcRect/>
            <a:stretch>
              <a:fillRect/>
            </a:stretch>
          </p:blipFill>
          <p:spPr bwMode="auto">
            <a:xfrm>
              <a:off x="5214942" y="3286124"/>
              <a:ext cx="990600" cy="121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78" name="Picture 6" descr="C:\Users\MICRO\Documents\CCP\IA\T2\Zelda290\Sprites\EnemyRight1.gif"/>
            <p:cNvPicPr>
              <a:picLocks noChangeAspect="1" noChangeArrowheads="1"/>
            </p:cNvPicPr>
            <p:nvPr/>
          </p:nvPicPr>
          <p:blipFill>
            <a:blip r:embed="rId5"/>
            <a:srcRect/>
            <a:stretch>
              <a:fillRect/>
            </a:stretch>
          </p:blipFill>
          <p:spPr bwMode="auto">
            <a:xfrm>
              <a:off x="5204628" y="3686354"/>
              <a:ext cx="285752" cy="4286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grpSp>
        <p:nvGrpSpPr>
          <p:cNvPr id="18" name="Grupo 17"/>
          <p:cNvGrpSpPr/>
          <p:nvPr/>
        </p:nvGrpSpPr>
        <p:grpSpPr>
          <a:xfrm>
            <a:off x="5118365" y="4714884"/>
            <a:ext cx="1087177" cy="1219200"/>
            <a:chOff x="5118365" y="4714884"/>
            <a:chExt cx="1087177" cy="1219200"/>
          </a:xfrm>
        </p:grpSpPr>
        <p:pic>
          <p:nvPicPr>
            <p:cNvPr id="14" name="Picture 3" descr="C:\Users\MICRO\Documents\CCP\IA\T2\Zelda290\Tiles\LWGRAMAZOOM.png"/>
            <p:cNvPicPr>
              <a:picLocks noChangeAspect="1" noChangeArrowheads="1"/>
            </p:cNvPicPr>
            <p:nvPr/>
          </p:nvPicPr>
          <p:blipFill>
            <a:blip r:embed="rId2"/>
            <a:srcRect/>
            <a:stretch>
              <a:fillRect/>
            </a:stretch>
          </p:blipFill>
          <p:spPr bwMode="auto">
            <a:xfrm>
              <a:off x="5143504" y="5214950"/>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3" descr="C:\Users\MICRO\Documents\CCP\IA\T2\Zelda290\Tiles\LWGRAMAZOOM.png"/>
            <p:cNvPicPr>
              <a:picLocks noChangeAspect="1" noChangeArrowheads="1"/>
            </p:cNvPicPr>
            <p:nvPr/>
          </p:nvPicPr>
          <p:blipFill>
            <a:blip r:embed="rId2"/>
            <a:srcRect/>
            <a:stretch>
              <a:fillRect/>
            </a:stretch>
          </p:blipFill>
          <p:spPr bwMode="auto">
            <a:xfrm>
              <a:off x="5500694" y="5214950"/>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5" descr="C:\Users\MICRO\Documents\CCP\IA\T2\Zelda290\Sprites\LWLinkLeft0.png"/>
            <p:cNvPicPr>
              <a:picLocks noChangeAspect="1" noChangeArrowheads="1"/>
            </p:cNvPicPr>
            <p:nvPr/>
          </p:nvPicPr>
          <p:blipFill>
            <a:blip r:embed="rId4"/>
            <a:srcRect/>
            <a:stretch>
              <a:fillRect/>
            </a:stretch>
          </p:blipFill>
          <p:spPr bwMode="auto">
            <a:xfrm>
              <a:off x="5214942" y="4714884"/>
              <a:ext cx="990600" cy="121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7" name="Picture 11" descr="C:\Users\MICRO\Documents\CCP\IA\T2\Zelda290\Sprites\Vortex3.gif"/>
            <p:cNvPicPr>
              <a:picLocks noChangeAspect="1" noChangeArrowheads="1"/>
            </p:cNvPicPr>
            <p:nvPr/>
          </p:nvPicPr>
          <p:blipFill>
            <a:blip r:embed="rId6"/>
            <a:srcRect/>
            <a:stretch>
              <a:fillRect/>
            </a:stretch>
          </p:blipFill>
          <p:spPr bwMode="auto">
            <a:xfrm>
              <a:off x="5118365" y="5189810"/>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en-US" smtClean="0"/>
              <a:t>On </a:t>
            </a:r>
            <a:r>
              <a:rPr lang="en-US" smtClean="0"/>
              <a:t>fields where a Master Sword (real or fake) exists, the agent notices an increase in the glow issued by the virtue pendant</a:t>
            </a:r>
            <a:r>
              <a:rPr lang="en-US" smtClean="0"/>
              <a:t>;</a:t>
            </a:r>
          </a:p>
          <a:p>
            <a:endParaRPr lang="pt-BR" smtClean="0"/>
          </a:p>
          <a:p>
            <a:r>
              <a:rPr lang="en-US" smtClean="0"/>
              <a:t>On </a:t>
            </a:r>
            <a:r>
              <a:rPr lang="en-US" smtClean="0"/>
              <a:t>fields where a heart exists, the agent feels the presence of fairies</a:t>
            </a:r>
            <a:r>
              <a:rPr lang="en-US" smtClean="0"/>
              <a:t>;</a:t>
            </a:r>
          </a:p>
          <a:p>
            <a:endParaRPr lang="pt-BR" smtClean="0"/>
          </a:p>
          <a:p>
            <a:r>
              <a:rPr lang="en-US" smtClean="0"/>
              <a:t>On </a:t>
            </a:r>
            <a:r>
              <a:rPr lang="en-US" smtClean="0"/>
              <a:t>fields where a rupee exists, the agent notices the glow of the rupee.</a:t>
            </a:r>
            <a:endParaRPr lang="pt-BR" smtClean="0"/>
          </a:p>
          <a:p>
            <a:endParaRPr lang="en-US"/>
          </a:p>
        </p:txBody>
      </p:sp>
      <p:sp>
        <p:nvSpPr>
          <p:cNvPr id="3" name="Título 2"/>
          <p:cNvSpPr>
            <a:spLocks noGrp="1"/>
          </p:cNvSpPr>
          <p:nvPr>
            <p:ph type="title"/>
          </p:nvPr>
        </p:nvSpPr>
        <p:spPr/>
        <p:txBody>
          <a:bodyPr/>
          <a:lstStyle/>
          <a:p>
            <a:r>
              <a:rPr smtClean="0"/>
              <a:t>Agent</a:t>
            </a:r>
            <a:r>
              <a:rPr lang="pt-BR" smtClean="0"/>
              <a:t> </a:t>
            </a:r>
            <a:r>
              <a:rPr smtClean="0"/>
              <a:t>Sensors</a:t>
            </a:r>
            <a:endParaRPr/>
          </a:p>
        </p:txBody>
      </p:sp>
      <p:pic>
        <p:nvPicPr>
          <p:cNvPr id="5" name="Picture 3" descr="C:\Users\MICRO\Documents\CCP\IA\T2\Zelda290\Tiles\LWGRAMAZOOM.png"/>
          <p:cNvPicPr>
            <a:picLocks noChangeAspect="1" noChangeArrowheads="1"/>
          </p:cNvPicPr>
          <p:nvPr/>
        </p:nvPicPr>
        <p:blipFill>
          <a:blip r:embed="rId2"/>
          <a:srcRect/>
          <a:stretch>
            <a:fillRect/>
          </a:stretch>
        </p:blipFill>
        <p:spPr bwMode="auto">
          <a:xfrm>
            <a:off x="4500562" y="2571744"/>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3" descr="C:\Users\MICRO\Documents\CCP\IA\T2\Zelda290\Tiles\LWGRAMAZOOM.png"/>
          <p:cNvPicPr>
            <a:picLocks noChangeAspect="1" noChangeArrowheads="1"/>
          </p:cNvPicPr>
          <p:nvPr/>
        </p:nvPicPr>
        <p:blipFill>
          <a:blip r:embed="rId2"/>
          <a:srcRect/>
          <a:stretch>
            <a:fillRect/>
          </a:stretch>
        </p:blipFill>
        <p:spPr bwMode="auto">
          <a:xfrm>
            <a:off x="4857752" y="2571744"/>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5" descr="C:\Users\MICRO\Documents\CCP\IA\T2\Zelda290\Sprites\LWLinkLeft0.png"/>
          <p:cNvPicPr>
            <a:picLocks noChangeAspect="1" noChangeArrowheads="1"/>
          </p:cNvPicPr>
          <p:nvPr/>
        </p:nvPicPr>
        <p:blipFill>
          <a:blip r:embed="rId3"/>
          <a:srcRect/>
          <a:stretch>
            <a:fillRect/>
          </a:stretch>
        </p:blipFill>
        <p:spPr bwMode="auto">
          <a:xfrm>
            <a:off x="4572000" y="2071678"/>
            <a:ext cx="990600" cy="121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36" name="Grupo 35"/>
          <p:cNvGrpSpPr/>
          <p:nvPr/>
        </p:nvGrpSpPr>
        <p:grpSpPr>
          <a:xfrm>
            <a:off x="6072198" y="2071678"/>
            <a:ext cx="1062038" cy="1219200"/>
            <a:chOff x="6072198" y="2071678"/>
            <a:chExt cx="1062038" cy="1219200"/>
          </a:xfrm>
        </p:grpSpPr>
        <p:pic>
          <p:nvPicPr>
            <p:cNvPr id="7" name="Picture 3" descr="C:\Users\MICRO\Documents\CCP\IA\T2\Zelda290\Tiles\LWGRAMAZOOM.png"/>
            <p:cNvPicPr>
              <a:picLocks noChangeAspect="1" noChangeArrowheads="1"/>
            </p:cNvPicPr>
            <p:nvPr/>
          </p:nvPicPr>
          <p:blipFill>
            <a:blip r:embed="rId2"/>
            <a:srcRect/>
            <a:stretch>
              <a:fillRect/>
            </a:stretch>
          </p:blipFill>
          <p:spPr bwMode="auto">
            <a:xfrm>
              <a:off x="6072198" y="2571744"/>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3" descr="C:\Users\MICRO\Documents\CCP\IA\T2\Zelda290\Tiles\LWGRAMAZOOM.png"/>
            <p:cNvPicPr>
              <a:picLocks noChangeAspect="1" noChangeArrowheads="1"/>
            </p:cNvPicPr>
            <p:nvPr/>
          </p:nvPicPr>
          <p:blipFill>
            <a:blip r:embed="rId2"/>
            <a:srcRect/>
            <a:stretch>
              <a:fillRect/>
            </a:stretch>
          </p:blipFill>
          <p:spPr bwMode="auto">
            <a:xfrm>
              <a:off x="6429388" y="2571744"/>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5" descr="C:\Users\MICRO\Documents\CCP\IA\T2\Zelda290\Sprites\LWLinkLeft0.png"/>
            <p:cNvPicPr>
              <a:picLocks noChangeAspect="1" noChangeArrowheads="1"/>
            </p:cNvPicPr>
            <p:nvPr/>
          </p:nvPicPr>
          <p:blipFill>
            <a:blip r:embed="rId3"/>
            <a:srcRect/>
            <a:stretch>
              <a:fillRect/>
            </a:stretch>
          </p:blipFill>
          <p:spPr bwMode="auto">
            <a:xfrm>
              <a:off x="6143636" y="2071678"/>
              <a:ext cx="990600" cy="121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8" name="Picture 8" descr="C:\Users\MICRO\Documents\CCP\IA\T2\Zelda290\Sprites\MasterswordPedestal.gif"/>
            <p:cNvPicPr>
              <a:picLocks noChangeAspect="1" noChangeArrowheads="1"/>
            </p:cNvPicPr>
            <p:nvPr/>
          </p:nvPicPr>
          <p:blipFill>
            <a:blip r:embed="rId4"/>
            <a:srcRect/>
            <a:stretch>
              <a:fillRect/>
            </a:stretch>
          </p:blipFill>
          <p:spPr bwMode="auto">
            <a:xfrm>
              <a:off x="6072198" y="2428868"/>
              <a:ext cx="342902" cy="5000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pic>
        <p:nvPicPr>
          <p:cNvPr id="19" name="Picture 9" descr="C:\Users\MICRO\Documents\CCP\IA\T2\Zelda290\Sprites\MasterSwordFake.gif"/>
          <p:cNvPicPr>
            <a:picLocks noChangeAspect="1" noChangeArrowheads="1"/>
          </p:cNvPicPr>
          <p:nvPr/>
        </p:nvPicPr>
        <p:blipFill>
          <a:blip r:embed="rId5"/>
          <a:srcRect/>
          <a:stretch>
            <a:fillRect/>
          </a:stretch>
        </p:blipFill>
        <p:spPr bwMode="auto">
          <a:xfrm>
            <a:off x="4429124" y="2500306"/>
            <a:ext cx="500066" cy="5000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35" name="Grupo 34"/>
          <p:cNvGrpSpPr/>
          <p:nvPr/>
        </p:nvGrpSpPr>
        <p:grpSpPr>
          <a:xfrm>
            <a:off x="5214942" y="3571876"/>
            <a:ext cx="1133476" cy="1219200"/>
            <a:chOff x="5214942" y="3571876"/>
            <a:chExt cx="1133476" cy="1219200"/>
          </a:xfrm>
        </p:grpSpPr>
        <p:pic>
          <p:nvPicPr>
            <p:cNvPr id="11" name="Picture 3" descr="C:\Users\MICRO\Documents\CCP\IA\T2\Zelda290\Tiles\LWGRAMAZOOM.png"/>
            <p:cNvPicPr>
              <a:picLocks noChangeAspect="1" noChangeArrowheads="1"/>
            </p:cNvPicPr>
            <p:nvPr/>
          </p:nvPicPr>
          <p:blipFill>
            <a:blip r:embed="rId2"/>
            <a:srcRect/>
            <a:stretch>
              <a:fillRect/>
            </a:stretch>
          </p:blipFill>
          <p:spPr bwMode="auto">
            <a:xfrm>
              <a:off x="5286380" y="4071942"/>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3" descr="C:\Users\MICRO\Documents\CCP\IA\T2\Zelda290\Tiles\LWGRAMAZOOM.png"/>
            <p:cNvPicPr>
              <a:picLocks noChangeAspect="1" noChangeArrowheads="1"/>
            </p:cNvPicPr>
            <p:nvPr/>
          </p:nvPicPr>
          <p:blipFill>
            <a:blip r:embed="rId2"/>
            <a:srcRect/>
            <a:stretch>
              <a:fillRect/>
            </a:stretch>
          </p:blipFill>
          <p:spPr bwMode="auto">
            <a:xfrm>
              <a:off x="5643570" y="4071942"/>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5" descr="C:\Users\MICRO\Documents\CCP\IA\T2\Zelda290\Sprites\LWLinkLeft0.png"/>
            <p:cNvPicPr>
              <a:picLocks noChangeAspect="1" noChangeArrowheads="1"/>
            </p:cNvPicPr>
            <p:nvPr/>
          </p:nvPicPr>
          <p:blipFill>
            <a:blip r:embed="rId3"/>
            <a:srcRect/>
            <a:stretch>
              <a:fillRect/>
            </a:stretch>
          </p:blipFill>
          <p:spPr bwMode="auto">
            <a:xfrm>
              <a:off x="5357818" y="3571876"/>
              <a:ext cx="990600" cy="121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 name="Picture 13" descr="C:\Users\MICRO\Documents\CCP\IA\T2\Zelda290\Sprites\Heart.gif"/>
            <p:cNvPicPr>
              <a:picLocks noChangeAspect="1" noChangeArrowheads="1"/>
            </p:cNvPicPr>
            <p:nvPr/>
          </p:nvPicPr>
          <p:blipFill>
            <a:blip r:embed="rId6"/>
            <a:srcRect/>
            <a:stretch>
              <a:fillRect/>
            </a:stretch>
          </p:blipFill>
          <p:spPr bwMode="auto">
            <a:xfrm>
              <a:off x="5214942" y="4000504"/>
              <a:ext cx="522486" cy="5224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grpSp>
        <p:nvGrpSpPr>
          <p:cNvPr id="34" name="Grupo 33"/>
          <p:cNvGrpSpPr/>
          <p:nvPr/>
        </p:nvGrpSpPr>
        <p:grpSpPr>
          <a:xfrm>
            <a:off x="5214942" y="5072074"/>
            <a:ext cx="1133476" cy="1219200"/>
            <a:chOff x="5214942" y="5072074"/>
            <a:chExt cx="1133476" cy="1219200"/>
          </a:xfrm>
        </p:grpSpPr>
        <p:pic>
          <p:nvPicPr>
            <p:cNvPr id="4" name="Picture 3" descr="C:\Users\MICRO\Documents\CCP\IA\T2\Zelda290\Tiles\LWGRAMAZOOM.png"/>
            <p:cNvPicPr>
              <a:picLocks noChangeAspect="1" noChangeArrowheads="1"/>
            </p:cNvPicPr>
            <p:nvPr/>
          </p:nvPicPr>
          <p:blipFill>
            <a:blip r:embed="rId2"/>
            <a:srcRect/>
            <a:stretch>
              <a:fillRect/>
            </a:stretch>
          </p:blipFill>
          <p:spPr bwMode="auto">
            <a:xfrm>
              <a:off x="5286380" y="5572140"/>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3" descr="C:\Users\MICRO\Documents\CCP\IA\T2\Zelda290\Tiles\LWGRAMAZOOM.png"/>
            <p:cNvPicPr>
              <a:picLocks noChangeAspect="1" noChangeArrowheads="1"/>
            </p:cNvPicPr>
            <p:nvPr/>
          </p:nvPicPr>
          <p:blipFill>
            <a:blip r:embed="rId2"/>
            <a:srcRect/>
            <a:stretch>
              <a:fillRect/>
            </a:stretch>
          </p:blipFill>
          <p:spPr bwMode="auto">
            <a:xfrm>
              <a:off x="5643570" y="5572140"/>
              <a:ext cx="406400"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7" name="Picture 5" descr="C:\Users\MICRO\Documents\CCP\IA\T2\Zelda290\Sprites\LWLinkLeft0.png"/>
            <p:cNvPicPr>
              <a:picLocks noChangeAspect="1" noChangeArrowheads="1"/>
            </p:cNvPicPr>
            <p:nvPr/>
          </p:nvPicPr>
          <p:blipFill>
            <a:blip r:embed="rId3"/>
            <a:srcRect/>
            <a:stretch>
              <a:fillRect/>
            </a:stretch>
          </p:blipFill>
          <p:spPr bwMode="auto">
            <a:xfrm>
              <a:off x="5357818" y="5072074"/>
              <a:ext cx="990600" cy="121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10" descr="C:\Users\MICRO\Documents\CCP\IA\T2\Zelda290\Sprites\Rupee1.gif"/>
            <p:cNvPicPr>
              <a:picLocks noChangeAspect="1" noChangeArrowheads="1"/>
            </p:cNvPicPr>
            <p:nvPr/>
          </p:nvPicPr>
          <p:blipFill>
            <a:blip r:embed="rId7"/>
            <a:srcRect/>
            <a:stretch>
              <a:fillRect/>
            </a:stretch>
          </p:blipFill>
          <p:spPr bwMode="auto">
            <a:xfrm>
              <a:off x="5214942" y="5500702"/>
              <a:ext cx="500066" cy="5000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en-US" smtClean="0"/>
              <a:t>Move </a:t>
            </a:r>
            <a:r>
              <a:rPr lang="en-US" smtClean="0"/>
              <a:t>Ahead</a:t>
            </a:r>
            <a:r>
              <a:rPr lang="en-US" smtClean="0"/>
              <a:t>;</a:t>
            </a:r>
          </a:p>
          <a:p>
            <a:endParaRPr lang="pt-BR" smtClean="0"/>
          </a:p>
          <a:p>
            <a:r>
              <a:rPr lang="en-US" smtClean="0"/>
              <a:t>Turn </a:t>
            </a:r>
            <a:r>
              <a:rPr lang="en-US" smtClean="0"/>
              <a:t>Right (90° rotation</a:t>
            </a:r>
            <a:r>
              <a:rPr lang="en-US" smtClean="0"/>
              <a:t>);</a:t>
            </a:r>
          </a:p>
          <a:p>
            <a:endParaRPr lang="pt-BR" smtClean="0"/>
          </a:p>
          <a:p>
            <a:r>
              <a:rPr lang="pt-BR" err="1" smtClean="0"/>
              <a:t>Turn</a:t>
            </a:r>
            <a:r>
              <a:rPr lang="pt-BR" smtClean="0"/>
              <a:t> </a:t>
            </a:r>
            <a:r>
              <a:rPr lang="pt-BR" err="1" smtClean="0"/>
              <a:t>Left</a:t>
            </a:r>
            <a:r>
              <a:rPr lang="pt-BR" smtClean="0"/>
              <a:t> (90° </a:t>
            </a:r>
            <a:r>
              <a:rPr lang="pt-BR" err="1" smtClean="0"/>
              <a:t>rotation</a:t>
            </a:r>
            <a:r>
              <a:rPr lang="pt-BR" smtClean="0"/>
              <a:t>);</a:t>
            </a:r>
          </a:p>
          <a:p>
            <a:endParaRPr lang="pt-BR" smtClean="0"/>
          </a:p>
          <a:p>
            <a:r>
              <a:rPr lang="en-US" smtClean="0"/>
              <a:t>Attack </a:t>
            </a:r>
            <a:r>
              <a:rPr lang="en-US" smtClean="0"/>
              <a:t>– To strike with the sword in the direction that the character is looking at;</a:t>
            </a:r>
            <a:endParaRPr lang="pt-BR" smtClean="0"/>
          </a:p>
          <a:p>
            <a:endParaRPr lang="en-US"/>
          </a:p>
        </p:txBody>
      </p:sp>
      <p:sp>
        <p:nvSpPr>
          <p:cNvPr id="3" name="Título 2"/>
          <p:cNvSpPr>
            <a:spLocks noGrp="1"/>
          </p:cNvSpPr>
          <p:nvPr>
            <p:ph type="title"/>
          </p:nvPr>
        </p:nvSpPr>
        <p:spPr/>
        <p:txBody>
          <a:bodyPr/>
          <a:lstStyle/>
          <a:p>
            <a:r>
              <a:rPr lang="en-US" smtClean="0"/>
              <a:t>Agent Actions</a:t>
            </a:r>
            <a:endParaRPr lang="en-US"/>
          </a:p>
        </p:txBody>
      </p:sp>
      <p:pic>
        <p:nvPicPr>
          <p:cNvPr id="4" name="Picture 3" descr="C:\Users\MICRO\Desktop\Webp.net-gifmaker.gif"/>
          <p:cNvPicPr>
            <a:picLocks noChangeAspect="1" noChangeArrowheads="1" noCrop="1"/>
          </p:cNvPicPr>
          <p:nvPr/>
        </p:nvPicPr>
        <p:blipFill>
          <a:blip r:embed="rId2"/>
          <a:srcRect/>
          <a:stretch>
            <a:fillRect/>
          </a:stretch>
        </p:blipFill>
        <p:spPr bwMode="auto">
          <a:xfrm>
            <a:off x="2857488" y="1142984"/>
            <a:ext cx="1000132" cy="1338412"/>
          </a:xfrm>
          <a:prstGeom prst="rect">
            <a:avLst/>
          </a:prstGeom>
          <a:noFill/>
        </p:spPr>
      </p:pic>
      <p:pic>
        <p:nvPicPr>
          <p:cNvPr id="5" name="Picture 4" descr="C:\Users\MICRO\Desktop\Webp.net-gifmaker (1).gif"/>
          <p:cNvPicPr>
            <a:picLocks noChangeAspect="1" noChangeArrowheads="1" noCrop="1"/>
          </p:cNvPicPr>
          <p:nvPr/>
        </p:nvPicPr>
        <p:blipFill>
          <a:blip r:embed="rId3"/>
          <a:srcRect/>
          <a:stretch>
            <a:fillRect/>
          </a:stretch>
        </p:blipFill>
        <p:spPr bwMode="auto">
          <a:xfrm>
            <a:off x="4786314" y="1928802"/>
            <a:ext cx="1071570" cy="1434013"/>
          </a:xfrm>
          <a:prstGeom prst="rect">
            <a:avLst/>
          </a:prstGeom>
          <a:noFill/>
        </p:spPr>
      </p:pic>
      <p:pic>
        <p:nvPicPr>
          <p:cNvPr id="6" name="Picture 6" descr="C:\Users\MICRO\Desktop\Webp.net-gifmaker (2).gif"/>
          <p:cNvPicPr>
            <a:picLocks noChangeAspect="1" noChangeArrowheads="1" noCrop="1"/>
          </p:cNvPicPr>
          <p:nvPr/>
        </p:nvPicPr>
        <p:blipFill>
          <a:blip r:embed="rId4"/>
          <a:srcRect/>
          <a:stretch>
            <a:fillRect/>
          </a:stretch>
        </p:blipFill>
        <p:spPr bwMode="auto">
          <a:xfrm>
            <a:off x="4786314" y="2928934"/>
            <a:ext cx="1072962" cy="1435876"/>
          </a:xfrm>
          <a:prstGeom prst="rect">
            <a:avLst/>
          </a:prstGeom>
          <a:noFill/>
        </p:spPr>
      </p:pic>
      <p:pic>
        <p:nvPicPr>
          <p:cNvPr id="7" name="Picture 7" descr="C:\Users\MICRO\Desktop\Webp.net-gifmaker.gif"/>
          <p:cNvPicPr>
            <a:picLocks noChangeAspect="1" noChangeArrowheads="1" noCrop="1"/>
          </p:cNvPicPr>
          <p:nvPr/>
        </p:nvPicPr>
        <p:blipFill>
          <a:blip r:embed="rId5"/>
          <a:srcRect/>
          <a:stretch>
            <a:fillRect/>
          </a:stretch>
        </p:blipFill>
        <p:spPr bwMode="auto">
          <a:xfrm>
            <a:off x="4857752" y="4714884"/>
            <a:ext cx="928694" cy="125730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en-US" smtClean="0"/>
              <a:t>Take </a:t>
            </a:r>
            <a:r>
              <a:rPr lang="en-US" smtClean="0"/>
              <a:t>Heart – To take the heart that is used to recover energy of the agent. The action can only be executed once per field with a heart</a:t>
            </a:r>
            <a:r>
              <a:rPr lang="en-US" smtClean="0"/>
              <a:t>;</a:t>
            </a:r>
          </a:p>
          <a:p>
            <a:endParaRPr lang="pt-BR" smtClean="0"/>
          </a:p>
          <a:p>
            <a:r>
              <a:rPr lang="en-US" smtClean="0"/>
              <a:t>Take </a:t>
            </a:r>
            <a:r>
              <a:rPr lang="en-US" smtClean="0"/>
              <a:t>Rupee –To take an existing rupee in a field where the agent is standing. The action can only be executed once per field with a rupee; </a:t>
            </a:r>
            <a:endParaRPr lang="en-US" smtClean="0"/>
          </a:p>
          <a:p>
            <a:endParaRPr lang="pt-BR" smtClean="0"/>
          </a:p>
          <a:p>
            <a:r>
              <a:rPr lang="en-US" smtClean="0"/>
              <a:t>Take  </a:t>
            </a:r>
            <a:r>
              <a:rPr lang="en-US" smtClean="0"/>
              <a:t>Master Sword – To take a Master Sword (real or fake). The action can only be executed on fields that have a Master Sword (real or fake).</a:t>
            </a:r>
            <a:endParaRPr lang="pt-BR" smtClean="0"/>
          </a:p>
          <a:p>
            <a:endParaRPr lang="en-US"/>
          </a:p>
        </p:txBody>
      </p:sp>
      <p:sp>
        <p:nvSpPr>
          <p:cNvPr id="3" name="Título 2"/>
          <p:cNvSpPr>
            <a:spLocks noGrp="1"/>
          </p:cNvSpPr>
          <p:nvPr>
            <p:ph type="title"/>
          </p:nvPr>
        </p:nvSpPr>
        <p:spPr/>
        <p:txBody>
          <a:bodyPr/>
          <a:lstStyle/>
          <a:p>
            <a:r>
              <a:rPr lang="en-US" smtClean="0"/>
              <a:t>Agent Actions</a:t>
            </a:r>
            <a:endParaRPr lang="en-US"/>
          </a:p>
        </p:txBody>
      </p:sp>
      <p:pic>
        <p:nvPicPr>
          <p:cNvPr id="4" name="Picture 11" descr="C:\Users\MICRO\Desktop\Hnet.com-image.gif"/>
          <p:cNvPicPr>
            <a:picLocks noChangeAspect="1" noChangeArrowheads="1" noCrop="1"/>
          </p:cNvPicPr>
          <p:nvPr/>
        </p:nvPicPr>
        <p:blipFill>
          <a:blip r:embed="rId2"/>
          <a:srcRect/>
          <a:stretch>
            <a:fillRect/>
          </a:stretch>
        </p:blipFill>
        <p:spPr bwMode="auto">
          <a:xfrm>
            <a:off x="6286512" y="2428868"/>
            <a:ext cx="928694" cy="5200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12" descr="C:\Users\MICRO\Desktop\Hnet.com-image (1).gif"/>
          <p:cNvPicPr>
            <a:picLocks noChangeAspect="1" noChangeArrowheads="1" noCrop="1"/>
          </p:cNvPicPr>
          <p:nvPr/>
        </p:nvPicPr>
        <p:blipFill>
          <a:blip r:embed="rId3"/>
          <a:srcRect/>
          <a:stretch>
            <a:fillRect/>
          </a:stretch>
        </p:blipFill>
        <p:spPr bwMode="auto">
          <a:xfrm>
            <a:off x="6286512" y="4071942"/>
            <a:ext cx="928694" cy="5200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10" descr="C:\Users\MICRO\Desktop\Hnet.com-image (1).gif"/>
          <p:cNvPicPr>
            <a:picLocks noChangeAspect="1" noChangeArrowheads="1" noCrop="1"/>
          </p:cNvPicPr>
          <p:nvPr/>
        </p:nvPicPr>
        <p:blipFill>
          <a:blip r:embed="rId4"/>
          <a:srcRect/>
          <a:stretch>
            <a:fillRect/>
          </a:stretch>
        </p:blipFill>
        <p:spPr bwMode="auto">
          <a:xfrm>
            <a:off x="6286512" y="5643578"/>
            <a:ext cx="928694" cy="5200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103</TotalTime>
  <Words>620</Words>
  <Application>Microsoft Office PowerPoint</Application>
  <PresentationFormat>Apresentação na tela (4:3)</PresentationFormat>
  <Paragraphs>68</Paragraphs>
  <Slides>11</Slides>
  <Notes>0</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Papel</vt:lpstr>
      <vt:lpstr>Zelda AI Rules</vt:lpstr>
      <vt:lpstr>Basic Rules</vt:lpstr>
      <vt:lpstr>Starting Position</vt:lpstr>
      <vt:lpstr>Environment Elements</vt:lpstr>
      <vt:lpstr>Environment Elements</vt:lpstr>
      <vt:lpstr>Agent Sensors</vt:lpstr>
      <vt:lpstr>Agent Sensors</vt:lpstr>
      <vt:lpstr>Agent Actions</vt:lpstr>
      <vt:lpstr>Agent Actions</vt:lpstr>
      <vt:lpstr>Actions Cost</vt:lpstr>
      <vt:lpstr>Final Remarks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Zelda AI Rules</dc:title>
  <dc:creator>Kikole</dc:creator>
  <cp:lastModifiedBy>Kikole</cp:lastModifiedBy>
  <cp:revision>37</cp:revision>
  <dcterms:created xsi:type="dcterms:W3CDTF">2021-04-30T20:30:12Z</dcterms:created>
  <dcterms:modified xsi:type="dcterms:W3CDTF">2021-04-30T22:13:53Z</dcterms:modified>
</cp:coreProperties>
</file>