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1" r:id="rId6"/>
    <p:sldId id="258" r:id="rId7"/>
    <p:sldId id="259" r:id="rId8"/>
    <p:sldId id="264" r:id="rId9"/>
    <p:sldId id="262" r:id="rId10"/>
    <p:sldId id="263"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12/20/2018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976697"/>
            <a:ext cx="10993549" cy="895244"/>
          </a:xfrm>
        </p:spPr>
        <p:txBody>
          <a:bodyPr>
            <a:noAutofit/>
          </a:bodyPr>
          <a:lstStyle/>
          <a:p>
            <a:r>
              <a:rPr lang="en-US" sz="6000" dirty="0">
                <a:solidFill>
                  <a:schemeClr val="bg1"/>
                </a:solidFill>
              </a:rPr>
              <a:t>Do near venues affect students’ performance?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82604" y="5871943"/>
            <a:ext cx="10993546" cy="484822"/>
          </a:xfrm>
        </p:spPr>
        <p:txBody>
          <a:bodyPr>
            <a:normAutofit/>
          </a:bodyPr>
          <a:lstStyle/>
          <a:p>
            <a:r>
              <a:rPr lang="en-US" dirty="0">
                <a:solidFill>
                  <a:srgbClr val="7CEBFF"/>
                </a:solidFill>
              </a:rPr>
              <a:t>Pedro Chacon</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Introduction</a:t>
            </a:r>
          </a:p>
        </p:txBody>
      </p:sp>
      <p:sp>
        <p:nvSpPr>
          <p:cNvPr id="3" name="Content Placeholder 2">
            <a:extLst>
              <a:ext uri="{FF2B5EF4-FFF2-40B4-BE49-F238E27FC236}">
                <a16:creationId xmlns:a16="http://schemas.microsoft.com/office/drawing/2014/main" id="{D4821703-3ED5-43E3-8017-E0AEF3F3B68A}"/>
              </a:ext>
            </a:extLst>
          </p:cNvPr>
          <p:cNvSpPr>
            <a:spLocks noGrp="1"/>
          </p:cNvSpPr>
          <p:nvPr>
            <p:ph idx="1"/>
          </p:nvPr>
        </p:nvSpPr>
        <p:spPr>
          <a:xfrm>
            <a:off x="581193" y="1000192"/>
            <a:ext cx="11029615" cy="3678303"/>
          </a:xfrm>
        </p:spPr>
        <p:txBody>
          <a:bodyPr/>
          <a:lstStyle/>
          <a:p>
            <a:r>
              <a:rPr lang="en-US" dirty="0"/>
              <a:t>Between Colombian parents there is the conception that schools nearby bars, clubs, stores and other recreational places are worst for their children, because it increasing the distractions and the probability of their children to skip classes to go to those places.</a:t>
            </a:r>
          </a:p>
          <a:p>
            <a:r>
              <a:rPr lang="en-US" dirty="0"/>
              <a:t>That’s why in the present project we will look if there is really a relationship the kind of establishments near schools in Bogotá, Colombia, and the results of its students in the national standardized academic test, ICFES, similar to the American SAT, which measure the competence of students in different academic areas.</a:t>
            </a:r>
          </a:p>
          <a:p>
            <a:endParaRPr lang="en-US"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The Data</a:t>
            </a:r>
          </a:p>
        </p:txBody>
      </p:sp>
      <p:pic>
        <p:nvPicPr>
          <p:cNvPr id="8" name="Picture 7">
            <a:extLst>
              <a:ext uri="{FF2B5EF4-FFF2-40B4-BE49-F238E27FC236}">
                <a16:creationId xmlns:a16="http://schemas.microsoft.com/office/drawing/2014/main" id="{C957AEB9-E6F1-4E69-90CC-7C1F5223A68D}"/>
              </a:ext>
            </a:extLst>
          </p:cNvPr>
          <p:cNvPicPr>
            <a:picLocks noChangeAspect="1"/>
          </p:cNvPicPr>
          <p:nvPr/>
        </p:nvPicPr>
        <p:blipFill>
          <a:blip r:embed="rId2"/>
          <a:stretch>
            <a:fillRect/>
          </a:stretch>
        </p:blipFill>
        <p:spPr>
          <a:xfrm>
            <a:off x="6187525" y="2160781"/>
            <a:ext cx="5423284" cy="3967561"/>
          </a:xfrm>
          <a:prstGeom prst="rect">
            <a:avLst/>
          </a:prstGeom>
        </p:spPr>
      </p:pic>
      <p:sp>
        <p:nvSpPr>
          <p:cNvPr id="12" name="Content Placeholder 2">
            <a:extLst>
              <a:ext uri="{FF2B5EF4-FFF2-40B4-BE49-F238E27FC236}">
                <a16:creationId xmlns:a16="http://schemas.microsoft.com/office/drawing/2014/main" id="{6476024A-D6C9-42E9-A11D-4F282E48242B}"/>
              </a:ext>
            </a:extLst>
          </p:cNvPr>
          <p:cNvSpPr>
            <a:spLocks noGrp="1"/>
          </p:cNvSpPr>
          <p:nvPr>
            <p:ph sz="half" idx="1"/>
          </p:nvPr>
        </p:nvSpPr>
        <p:spPr>
          <a:xfrm>
            <a:off x="581193" y="2228003"/>
            <a:ext cx="5422390" cy="3633047"/>
          </a:xfrm>
        </p:spPr>
        <p:txBody>
          <a:bodyPr/>
          <a:lstStyle/>
          <a:p>
            <a:pPr marL="0" indent="0">
              <a:buNone/>
            </a:pPr>
            <a:r>
              <a:rPr lang="en-US" dirty="0"/>
              <a:t>We use the following data from datos.gob.co:</a:t>
            </a:r>
          </a:p>
          <a:p>
            <a:r>
              <a:rPr lang="en-US" dirty="0"/>
              <a:t>Schools location</a:t>
            </a:r>
          </a:p>
          <a:p>
            <a:r>
              <a:rPr lang="en-US" dirty="0"/>
              <a:t>ICFES score average by school</a:t>
            </a:r>
          </a:p>
          <a:p>
            <a:pPr marL="0" indent="0">
              <a:buNone/>
            </a:pPr>
            <a:r>
              <a:rPr lang="en-US" dirty="0"/>
              <a:t>And get the nearby venues categories from Foursquare API</a:t>
            </a:r>
          </a:p>
          <a:p>
            <a:pPr marL="0" indent="0">
              <a:buNone/>
            </a:pPr>
            <a:endParaRPr lang="en-US" dirty="0"/>
          </a:p>
          <a:p>
            <a:endParaRPr 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Results</a:t>
            </a:r>
          </a:p>
        </p:txBody>
      </p:sp>
      <p:sp>
        <p:nvSpPr>
          <p:cNvPr id="3" name="Content Placeholder 2">
            <a:extLst>
              <a:ext uri="{FF2B5EF4-FFF2-40B4-BE49-F238E27FC236}">
                <a16:creationId xmlns:a16="http://schemas.microsoft.com/office/drawing/2014/main" id="{A2757559-70F4-4F1E-B609-7CEDECC76D0D}"/>
              </a:ext>
            </a:extLst>
          </p:cNvPr>
          <p:cNvSpPr>
            <a:spLocks noGrp="1"/>
          </p:cNvSpPr>
          <p:nvPr>
            <p:ph idx="1"/>
          </p:nvPr>
        </p:nvSpPr>
        <p:spPr>
          <a:xfrm>
            <a:off x="748247" y="2022236"/>
            <a:ext cx="4518346" cy="1121872"/>
          </a:xfrm>
        </p:spPr>
        <p:txBody>
          <a:bodyPr/>
          <a:lstStyle/>
          <a:p>
            <a:r>
              <a:rPr lang="en-US" dirty="0">
                <a:solidFill>
                  <a:schemeClr val="bg1"/>
                </a:solidFill>
              </a:rPr>
              <a:t>The venues that have the higher impact in the score are the following, next to their correlation</a:t>
            </a:r>
          </a:p>
        </p:txBody>
      </p:sp>
      <p:graphicFrame>
        <p:nvGraphicFramePr>
          <p:cNvPr id="7" name="Table 6">
            <a:extLst>
              <a:ext uri="{FF2B5EF4-FFF2-40B4-BE49-F238E27FC236}">
                <a16:creationId xmlns:a16="http://schemas.microsoft.com/office/drawing/2014/main" id="{762F393A-CDCE-4CC0-8064-E0BCEADDEE0F}"/>
              </a:ext>
            </a:extLst>
          </p:cNvPr>
          <p:cNvGraphicFramePr>
            <a:graphicFrameLocks noGrp="1"/>
          </p:cNvGraphicFramePr>
          <p:nvPr>
            <p:extLst>
              <p:ext uri="{D42A27DB-BD31-4B8C-83A1-F6EECF244321}">
                <p14:modId xmlns:p14="http://schemas.microsoft.com/office/powerpoint/2010/main" val="4054577247"/>
              </p:ext>
            </p:extLst>
          </p:nvPr>
        </p:nvGraphicFramePr>
        <p:xfrm>
          <a:off x="1292469" y="3429000"/>
          <a:ext cx="5476226" cy="3251314"/>
        </p:xfrm>
        <a:graphic>
          <a:graphicData uri="http://schemas.openxmlformats.org/drawingml/2006/table">
            <a:tbl>
              <a:tblPr firstRow="1" firstCol="1" bandRow="1">
                <a:tableStyleId>{5C22544A-7EE6-4342-B048-85BDC9FD1C3A}</a:tableStyleId>
              </a:tblPr>
              <a:tblGrid>
                <a:gridCol w="2738113">
                  <a:extLst>
                    <a:ext uri="{9D8B030D-6E8A-4147-A177-3AD203B41FA5}">
                      <a16:colId xmlns:a16="http://schemas.microsoft.com/office/drawing/2014/main" val="1107635221"/>
                    </a:ext>
                  </a:extLst>
                </a:gridCol>
                <a:gridCol w="2738113">
                  <a:extLst>
                    <a:ext uri="{9D8B030D-6E8A-4147-A177-3AD203B41FA5}">
                      <a16:colId xmlns:a16="http://schemas.microsoft.com/office/drawing/2014/main" val="883603512"/>
                    </a:ext>
                  </a:extLst>
                </a:gridCol>
              </a:tblGrid>
              <a:tr h="295024">
                <a:tc>
                  <a:txBody>
                    <a:bodyPr/>
                    <a:lstStyle/>
                    <a:p>
                      <a:pPr marL="0" marR="0" algn="ctr">
                        <a:lnSpc>
                          <a:spcPct val="107000"/>
                        </a:lnSpc>
                        <a:spcBef>
                          <a:spcPts val="0"/>
                        </a:spcBef>
                        <a:spcAft>
                          <a:spcPts val="0"/>
                        </a:spcAft>
                      </a:pPr>
                      <a:r>
                        <a:rPr lang="en-US" sz="1200" dirty="0">
                          <a:effectLst/>
                        </a:rPr>
                        <a:t>Venue Category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Correlation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1718933"/>
                  </a:ext>
                </a:extLst>
              </a:tr>
              <a:tr h="295629">
                <a:tc>
                  <a:txBody>
                    <a:bodyPr/>
                    <a:lstStyle/>
                    <a:p>
                      <a:pPr marL="0" marR="0" algn="just">
                        <a:lnSpc>
                          <a:spcPct val="107000"/>
                        </a:lnSpc>
                        <a:spcBef>
                          <a:spcPts val="0"/>
                        </a:spcBef>
                        <a:spcAft>
                          <a:spcPts val="0"/>
                        </a:spcAft>
                      </a:pPr>
                      <a:r>
                        <a:rPr lang="en-US" sz="1200">
                          <a:effectLst/>
                        </a:rPr>
                        <a:t>Car Wash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0.145766066257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0212315"/>
                  </a:ext>
                </a:extLst>
              </a:tr>
              <a:tr h="295629">
                <a:tc>
                  <a:txBody>
                    <a:bodyPr/>
                    <a:lstStyle/>
                    <a:p>
                      <a:pPr marL="0" marR="0" algn="just">
                        <a:lnSpc>
                          <a:spcPct val="107000"/>
                        </a:lnSpc>
                        <a:spcBef>
                          <a:spcPts val="0"/>
                        </a:spcBef>
                        <a:spcAft>
                          <a:spcPts val="0"/>
                        </a:spcAft>
                      </a:pPr>
                      <a:r>
                        <a:rPr lang="en-US" sz="1200">
                          <a:effectLst/>
                        </a:rPr>
                        <a:t>Chinese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-0.0606510097239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9126446"/>
                  </a:ext>
                </a:extLst>
              </a:tr>
              <a:tr h="295629">
                <a:tc>
                  <a:txBody>
                    <a:bodyPr/>
                    <a:lstStyle/>
                    <a:p>
                      <a:pPr marL="0" marR="0" algn="just">
                        <a:lnSpc>
                          <a:spcPct val="107000"/>
                        </a:lnSpc>
                        <a:spcBef>
                          <a:spcPts val="0"/>
                        </a:spcBef>
                        <a:spcAft>
                          <a:spcPts val="0"/>
                        </a:spcAft>
                      </a:pPr>
                      <a:r>
                        <a:rPr lang="en-US" sz="1200">
                          <a:effectLst/>
                        </a:rPr>
                        <a:t>Comfort Food 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-0.127732430463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830276"/>
                  </a:ext>
                </a:extLst>
              </a:tr>
              <a:tr h="295629">
                <a:tc>
                  <a:txBody>
                    <a:bodyPr/>
                    <a:lstStyle/>
                    <a:p>
                      <a:pPr marL="0" marR="0" algn="just">
                        <a:lnSpc>
                          <a:spcPct val="107000"/>
                        </a:lnSpc>
                        <a:spcBef>
                          <a:spcPts val="0"/>
                        </a:spcBef>
                        <a:spcAft>
                          <a:spcPts val="0"/>
                        </a:spcAft>
                      </a:pPr>
                      <a:r>
                        <a:rPr lang="en-US" sz="1200">
                          <a:effectLst/>
                        </a:rPr>
                        <a:t>Flea Market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-0.08288025501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1633226"/>
                  </a:ext>
                </a:extLst>
              </a:tr>
              <a:tr h="295629">
                <a:tc>
                  <a:txBody>
                    <a:bodyPr/>
                    <a:lstStyle/>
                    <a:p>
                      <a:pPr marL="0" marR="0" algn="just">
                        <a:lnSpc>
                          <a:spcPct val="107000"/>
                        </a:lnSpc>
                        <a:spcBef>
                          <a:spcPts val="0"/>
                        </a:spcBef>
                        <a:spcAft>
                          <a:spcPts val="0"/>
                        </a:spcAft>
                      </a:pPr>
                      <a:r>
                        <a:rPr lang="en-US" sz="1200">
                          <a:effectLst/>
                        </a:rPr>
                        <a:t>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0.0182476942593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01821"/>
                  </a:ext>
                </a:extLst>
              </a:tr>
              <a:tr h="295629">
                <a:tc>
                  <a:txBody>
                    <a:bodyPr/>
                    <a:lstStyle/>
                    <a:p>
                      <a:pPr marL="0" marR="0" algn="just">
                        <a:lnSpc>
                          <a:spcPct val="107000"/>
                        </a:lnSpc>
                        <a:spcBef>
                          <a:spcPts val="0"/>
                        </a:spcBef>
                        <a:spcAft>
                          <a:spcPts val="0"/>
                        </a:spcAft>
                      </a:pPr>
                      <a:r>
                        <a:rPr lang="en-US" sz="1200">
                          <a:effectLst/>
                        </a:rPr>
                        <a:t>Gastropub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0.0590529981259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6419763"/>
                  </a:ext>
                </a:extLst>
              </a:tr>
              <a:tr h="295629">
                <a:tc>
                  <a:txBody>
                    <a:bodyPr/>
                    <a:lstStyle/>
                    <a:p>
                      <a:pPr marL="0" marR="0" algn="just">
                        <a:lnSpc>
                          <a:spcPct val="107000"/>
                        </a:lnSpc>
                        <a:spcBef>
                          <a:spcPts val="0"/>
                        </a:spcBef>
                        <a:spcAft>
                          <a:spcPts val="0"/>
                        </a:spcAft>
                      </a:pPr>
                      <a:r>
                        <a:rPr lang="en-US" sz="1200">
                          <a:effectLst/>
                        </a:rPr>
                        <a:t>Gay Bar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-0.0117665688057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4067832"/>
                  </a:ext>
                </a:extLst>
              </a:tr>
              <a:tr h="295629">
                <a:tc>
                  <a:txBody>
                    <a:bodyPr/>
                    <a:lstStyle/>
                    <a:p>
                      <a:pPr marL="0" marR="0" algn="just">
                        <a:lnSpc>
                          <a:spcPct val="107000"/>
                        </a:lnSpc>
                        <a:spcBef>
                          <a:spcPts val="0"/>
                        </a:spcBef>
                        <a:spcAft>
                          <a:spcPts val="0"/>
                        </a:spcAft>
                      </a:pPr>
                      <a:r>
                        <a:rPr lang="en-US" sz="1200">
                          <a:effectLst/>
                        </a:rPr>
                        <a:t>Roof Deck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0.0896350974092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9898416"/>
                  </a:ext>
                </a:extLst>
              </a:tr>
              <a:tr h="295629">
                <a:tc>
                  <a:txBody>
                    <a:bodyPr/>
                    <a:lstStyle/>
                    <a:p>
                      <a:pPr marL="0" marR="0" algn="just">
                        <a:lnSpc>
                          <a:spcPct val="107000"/>
                        </a:lnSpc>
                        <a:spcBef>
                          <a:spcPts val="0"/>
                        </a:spcBef>
                        <a:spcAft>
                          <a:spcPts val="0"/>
                        </a:spcAft>
                      </a:pPr>
                      <a:r>
                        <a:rPr lang="en-US" sz="1200">
                          <a:effectLst/>
                        </a:rPr>
                        <a:t>Shopping Plaza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0.0896350974092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724964"/>
                  </a:ext>
                </a:extLst>
              </a:tr>
              <a:tr h="295629">
                <a:tc>
                  <a:txBody>
                    <a:bodyPr/>
                    <a:lstStyle/>
                    <a:p>
                      <a:pPr marL="0" marR="0" algn="just">
                        <a:lnSpc>
                          <a:spcPct val="107000"/>
                        </a:lnSpc>
                        <a:spcBef>
                          <a:spcPts val="0"/>
                        </a:spcBef>
                        <a:spcAft>
                          <a:spcPts val="0"/>
                        </a:spcAft>
                      </a:pPr>
                      <a:r>
                        <a:rPr lang="en-US" sz="1200">
                          <a:effectLst/>
                        </a:rPr>
                        <a:t>Wings Joint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-0.140851116428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470518"/>
                  </a:ext>
                </a:extLst>
              </a:tr>
            </a:tbl>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Results</a:t>
            </a:r>
          </a:p>
        </p:txBody>
      </p:sp>
      <p:sp>
        <p:nvSpPr>
          <p:cNvPr id="3" name="Content Placeholder 2">
            <a:extLst>
              <a:ext uri="{FF2B5EF4-FFF2-40B4-BE49-F238E27FC236}">
                <a16:creationId xmlns:a16="http://schemas.microsoft.com/office/drawing/2014/main" id="{A2757559-70F4-4F1E-B609-7CEDECC76D0D}"/>
              </a:ext>
            </a:extLst>
          </p:cNvPr>
          <p:cNvSpPr>
            <a:spLocks noGrp="1"/>
          </p:cNvSpPr>
          <p:nvPr>
            <p:ph idx="1"/>
          </p:nvPr>
        </p:nvSpPr>
        <p:spPr>
          <a:xfrm>
            <a:off x="774624" y="1680772"/>
            <a:ext cx="4518346" cy="1121872"/>
          </a:xfrm>
        </p:spPr>
        <p:txBody>
          <a:bodyPr/>
          <a:lstStyle/>
          <a:p>
            <a:r>
              <a:rPr lang="en-US" dirty="0">
                <a:solidFill>
                  <a:schemeClr val="bg1"/>
                </a:solidFill>
              </a:rPr>
              <a:t>The results of our model are the following</a:t>
            </a:r>
          </a:p>
        </p:txBody>
      </p:sp>
      <p:graphicFrame>
        <p:nvGraphicFramePr>
          <p:cNvPr id="5" name="Table 4">
            <a:extLst>
              <a:ext uri="{FF2B5EF4-FFF2-40B4-BE49-F238E27FC236}">
                <a16:creationId xmlns:a16="http://schemas.microsoft.com/office/drawing/2014/main" id="{52FFB859-36FC-4668-A41E-364A25DF941A}"/>
              </a:ext>
            </a:extLst>
          </p:cNvPr>
          <p:cNvGraphicFramePr>
            <a:graphicFrameLocks noGrp="1"/>
          </p:cNvGraphicFramePr>
          <p:nvPr>
            <p:extLst>
              <p:ext uri="{D42A27DB-BD31-4B8C-83A1-F6EECF244321}">
                <p14:modId xmlns:p14="http://schemas.microsoft.com/office/powerpoint/2010/main" val="1833438821"/>
              </p:ext>
            </p:extLst>
          </p:nvPr>
        </p:nvGraphicFramePr>
        <p:xfrm>
          <a:off x="1023329" y="2605377"/>
          <a:ext cx="5937250" cy="81532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454952262"/>
                    </a:ext>
                  </a:extLst>
                </a:gridCol>
                <a:gridCol w="2968625">
                  <a:extLst>
                    <a:ext uri="{9D8B030D-6E8A-4147-A177-3AD203B41FA5}">
                      <a16:colId xmlns:a16="http://schemas.microsoft.com/office/drawing/2014/main" val="1655519034"/>
                    </a:ext>
                  </a:extLst>
                </a:gridCol>
              </a:tblGrid>
              <a:tr h="271404">
                <a:tc>
                  <a:txBody>
                    <a:bodyPr/>
                    <a:lstStyle/>
                    <a:p>
                      <a:pPr marL="0" marR="0" algn="just">
                        <a:lnSpc>
                          <a:spcPct val="107000"/>
                        </a:lnSpc>
                        <a:spcBef>
                          <a:spcPts val="0"/>
                        </a:spcBef>
                        <a:spcAft>
                          <a:spcPts val="0"/>
                        </a:spcAft>
                      </a:pPr>
                      <a:r>
                        <a:rPr lang="en-US" sz="1200">
                          <a:effectLst/>
                        </a:rPr>
                        <a:t>Mean Absolute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17.2136571016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5506197"/>
                  </a:ext>
                </a:extLst>
              </a:tr>
              <a:tr h="271960">
                <a:tc>
                  <a:txBody>
                    <a:bodyPr/>
                    <a:lstStyle/>
                    <a:p>
                      <a:pPr marL="0" marR="0" algn="just">
                        <a:lnSpc>
                          <a:spcPct val="107000"/>
                        </a:lnSpc>
                        <a:spcBef>
                          <a:spcPts val="0"/>
                        </a:spcBef>
                        <a:spcAft>
                          <a:spcPts val="0"/>
                        </a:spcAft>
                      </a:pPr>
                      <a:r>
                        <a:rPr lang="en-US" sz="1200" dirty="0">
                          <a:effectLst/>
                        </a:rPr>
                        <a:t>Mean Squared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518.503733809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070714"/>
                  </a:ext>
                </a:extLst>
              </a:tr>
              <a:tr h="271960">
                <a:tc>
                  <a:txBody>
                    <a:bodyPr/>
                    <a:lstStyle/>
                    <a:p>
                      <a:pPr marL="0" marR="0" algn="just">
                        <a:lnSpc>
                          <a:spcPct val="107000"/>
                        </a:lnSpc>
                        <a:spcBef>
                          <a:spcPts val="0"/>
                        </a:spcBef>
                        <a:spcAft>
                          <a:spcPts val="0"/>
                        </a:spcAft>
                      </a:pPr>
                      <a:r>
                        <a:rPr lang="en-US" sz="1200" dirty="0">
                          <a:effectLst/>
                        </a:rPr>
                        <a:t>Root Mean Squared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22.7706770608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9825338"/>
                  </a:ext>
                </a:extLst>
              </a:tr>
            </a:tbl>
          </a:graphicData>
        </a:graphic>
      </p:graphicFrame>
      <p:pic>
        <p:nvPicPr>
          <p:cNvPr id="20" name="Picture 19" descr="C:\Users\PedroJoseChaconRiver\Pictures\download (1).png">
            <a:extLst>
              <a:ext uri="{FF2B5EF4-FFF2-40B4-BE49-F238E27FC236}">
                <a16:creationId xmlns:a16="http://schemas.microsoft.com/office/drawing/2014/main" id="{97D8D799-4C83-449C-92B9-350C2A9F8C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9343" y="4394435"/>
            <a:ext cx="3108666" cy="2237804"/>
          </a:xfrm>
          <a:prstGeom prst="rect">
            <a:avLst/>
          </a:prstGeom>
          <a:solidFill>
            <a:schemeClr val="bg1"/>
          </a:solidFill>
          <a:ln>
            <a:noFill/>
          </a:ln>
        </p:spPr>
      </p:pic>
      <p:pic>
        <p:nvPicPr>
          <p:cNvPr id="21" name="Picture 20" descr="C:\Users\PedroJoseChaconRiver\Pictures\download (2).png">
            <a:extLst>
              <a:ext uri="{FF2B5EF4-FFF2-40B4-BE49-F238E27FC236}">
                <a16:creationId xmlns:a16="http://schemas.microsoft.com/office/drawing/2014/main" id="{A6B87FE3-AD38-4641-82D7-AFCBD47877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20236" y="4305496"/>
            <a:ext cx="3345818" cy="2419149"/>
          </a:xfrm>
          <a:prstGeom prst="rect">
            <a:avLst/>
          </a:prstGeom>
          <a:solidFill>
            <a:schemeClr val="bg1"/>
          </a:solidFill>
          <a:ln>
            <a:noFill/>
          </a:ln>
        </p:spPr>
      </p:pic>
      <p:sp>
        <p:nvSpPr>
          <p:cNvPr id="24" name="Content Placeholder 2">
            <a:extLst>
              <a:ext uri="{FF2B5EF4-FFF2-40B4-BE49-F238E27FC236}">
                <a16:creationId xmlns:a16="http://schemas.microsoft.com/office/drawing/2014/main" id="{5AAEFF3B-201F-4CFF-8075-8B78D285BF5A}"/>
              </a:ext>
            </a:extLst>
          </p:cNvPr>
          <p:cNvSpPr txBox="1">
            <a:spLocks/>
          </p:cNvSpPr>
          <p:nvPr/>
        </p:nvSpPr>
        <p:spPr>
          <a:xfrm>
            <a:off x="2043542" y="3486571"/>
            <a:ext cx="1480267" cy="112187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solidFill>
                  <a:schemeClr val="bg1"/>
                </a:solidFill>
              </a:rPr>
              <a:t>Actual results</a:t>
            </a:r>
          </a:p>
        </p:txBody>
      </p:sp>
      <p:sp>
        <p:nvSpPr>
          <p:cNvPr id="25" name="Content Placeholder 2">
            <a:extLst>
              <a:ext uri="{FF2B5EF4-FFF2-40B4-BE49-F238E27FC236}">
                <a16:creationId xmlns:a16="http://schemas.microsoft.com/office/drawing/2014/main" id="{F811A512-BCDB-4017-AB04-C813E6D446CC}"/>
              </a:ext>
            </a:extLst>
          </p:cNvPr>
          <p:cNvSpPr txBox="1">
            <a:spLocks/>
          </p:cNvSpPr>
          <p:nvPr/>
        </p:nvSpPr>
        <p:spPr>
          <a:xfrm>
            <a:off x="5883200" y="3364969"/>
            <a:ext cx="2009572" cy="112187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solidFill>
                  <a:schemeClr val="bg1"/>
                </a:solidFill>
              </a:rPr>
              <a:t>Predicted results</a:t>
            </a:r>
          </a:p>
        </p:txBody>
      </p:sp>
    </p:spTree>
    <p:extLst>
      <p:ext uri="{BB962C8B-B14F-4D97-AF65-F5344CB8AC3E}">
        <p14:creationId xmlns:p14="http://schemas.microsoft.com/office/powerpoint/2010/main" val="101093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D58E-3515-47CD-AC91-8F251EF939E6}"/>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CD2EB909-3630-4852-BDE4-A34EAA9E5FE9}"/>
              </a:ext>
            </a:extLst>
          </p:cNvPr>
          <p:cNvSpPr>
            <a:spLocks noGrp="1"/>
          </p:cNvSpPr>
          <p:nvPr>
            <p:ph idx="1"/>
          </p:nvPr>
        </p:nvSpPr>
        <p:spPr/>
        <p:txBody>
          <a:bodyPr/>
          <a:lstStyle/>
          <a:p>
            <a:r>
              <a:rPr lang="en-US" dirty="0"/>
              <a:t>Based on the results we can say that there is not any strong correlation between the venues categories and the average ICFES students’ scores, and that’s why the regression model has a high error, bigger than the standard deviation. </a:t>
            </a:r>
          </a:p>
          <a:p>
            <a:r>
              <a:rPr lang="en-US" dirty="0"/>
              <a:t>Therefore, we could recommend parents that they should look for other attributes of the school of their children and not for the venues nearby.</a:t>
            </a:r>
          </a:p>
          <a:p>
            <a:endParaRPr lang="en-US" dirty="0"/>
          </a:p>
        </p:txBody>
      </p:sp>
    </p:spTree>
    <p:extLst>
      <p:ext uri="{BB962C8B-B14F-4D97-AF65-F5344CB8AC3E}">
        <p14:creationId xmlns:p14="http://schemas.microsoft.com/office/powerpoint/2010/main" val="150641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6B8F-E621-4B0E-9F2F-CC0149F588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E75D514-05F1-4B86-B8AA-B29789742BB5}"/>
              </a:ext>
            </a:extLst>
          </p:cNvPr>
          <p:cNvSpPr>
            <a:spLocks noGrp="1"/>
          </p:cNvSpPr>
          <p:nvPr>
            <p:ph idx="1"/>
          </p:nvPr>
        </p:nvSpPr>
        <p:spPr/>
        <p:txBody>
          <a:bodyPr/>
          <a:lstStyle/>
          <a:p>
            <a:r>
              <a:rPr lang="en-US" dirty="0"/>
              <a:t>After analyzing the average scores of around one hundred schools in Bogotá, Colombia, we can conclude that, at least in the aforementioned city, there is no relationship between the category of the venues nearby a schools and the school’s student’s performance. </a:t>
            </a:r>
          </a:p>
          <a:p>
            <a:endParaRPr lang="en-US" dirty="0"/>
          </a:p>
        </p:txBody>
      </p:sp>
    </p:spTree>
    <p:extLst>
      <p:ext uri="{BB962C8B-B14F-4D97-AF65-F5344CB8AC3E}">
        <p14:creationId xmlns:p14="http://schemas.microsoft.com/office/powerpoint/2010/main" val="128410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345</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Gill Sans MT</vt:lpstr>
      <vt:lpstr>Times New Roman</vt:lpstr>
      <vt:lpstr>Wingdings 2</vt:lpstr>
      <vt:lpstr>Dividend</vt:lpstr>
      <vt:lpstr>Do near venues affect students’ performance?</vt:lpstr>
      <vt:lpstr>Introduction</vt:lpstr>
      <vt:lpstr>The Data</vt:lpstr>
      <vt:lpstr>Results</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2018-12-20T23:06:46Z</dcterms:created>
  <dcterms:modified xsi:type="dcterms:W3CDTF">2018-12-20T23:21:29Z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